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4"/>
  </p:notesMasterIdLst>
  <p:sldIdLst>
    <p:sldId id="256" r:id="rId3"/>
    <p:sldId id="257" r:id="rId4"/>
    <p:sldId id="289" r:id="rId5"/>
    <p:sldId id="293" r:id="rId6"/>
    <p:sldId id="292" r:id="rId7"/>
    <p:sldId id="294" r:id="rId8"/>
    <p:sldId id="278" r:id="rId9"/>
    <p:sldId id="280" r:id="rId10"/>
    <p:sldId id="281" r:id="rId11"/>
    <p:sldId id="277" r:id="rId12"/>
    <p:sldId id="279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00"/>
    <a:srgbClr val="CC3300"/>
    <a:srgbClr val="006600"/>
    <a:srgbClr val="750B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3A1EB-77EB-4FB1-A3FB-119AA26A8338}" type="datetimeFigureOut">
              <a:rPr lang="tr-TR" smtClean="0"/>
              <a:t>12.03.2021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B2A3AF-77B5-4441-B746-BD6F63AA1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967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28184" y="4653136"/>
            <a:ext cx="27363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Prof. Dr. Aysel KÖKSAL AKYOL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38890" y="2178792"/>
            <a:ext cx="449999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CGM 402 – OKUL DIŞI ÖĞRENME ORTAMLARI</a:t>
            </a:r>
            <a:endParaRPr lang="en-US" altLang="ko-KR" sz="36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55776" y="332656"/>
            <a:ext cx="5056076" cy="1152128"/>
          </a:xfrm>
        </p:spPr>
        <p:txBody>
          <a:bodyPr/>
          <a:lstStyle/>
          <a:p>
            <a:r>
              <a:rPr lang="tr-TR" sz="3600" dirty="0">
                <a:solidFill>
                  <a:srgbClr val="006600"/>
                </a:solidFill>
              </a:rPr>
              <a:t>Bu günlük bu kadar </a:t>
            </a:r>
            <a:r>
              <a:rPr lang="tr-TR" sz="3600" dirty="0" smtClean="0">
                <a:solidFill>
                  <a:srgbClr val="006600"/>
                </a:solidFill>
                <a:sym typeface="Wingdings" panose="05000000000000000000" pitchFamily="2" charset="2"/>
              </a:rPr>
              <a:t></a:t>
            </a:r>
            <a:endParaRPr lang="tr-TR" sz="3600" dirty="0">
              <a:solidFill>
                <a:srgbClr val="0066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556792"/>
            <a:ext cx="4010198" cy="493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57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tr-TR" dirty="0"/>
              <a:t>Özdemir, O. (2010). Doğa deneyimine dayalı çevre eğitiminin ilköğretim öğrencilerinin çevrelerine yönelik algı ve davranışlarına etkisi. </a:t>
            </a:r>
            <a:r>
              <a:rPr lang="tr-TR" i="1" dirty="0"/>
              <a:t>Pamukkale Üniversitesi Eğitim Fakültesi Dergisi</a:t>
            </a:r>
            <a:r>
              <a:rPr lang="tr-TR" dirty="0"/>
              <a:t>, </a:t>
            </a:r>
            <a:r>
              <a:rPr lang="tr-TR" i="1" dirty="0"/>
              <a:t>27</a:t>
            </a:r>
            <a:r>
              <a:rPr lang="tr-TR" dirty="0"/>
              <a:t>(27), 125-138</a:t>
            </a:r>
            <a:r>
              <a:rPr lang="tr-TR" dirty="0" smtClean="0"/>
              <a:t>.</a:t>
            </a:r>
          </a:p>
          <a:p>
            <a:r>
              <a:rPr lang="tr-TR" dirty="0"/>
              <a:t>Esra, </a:t>
            </a:r>
            <a:r>
              <a:rPr lang="tr-TR" dirty="0" smtClean="0"/>
              <a:t>Ö., </a:t>
            </a:r>
            <a:r>
              <a:rPr lang="tr-TR" dirty="0"/>
              <a:t>&amp; Şeyda, G. Ü. L. Lise Öğrencilerinin Botanik Bahçeleri İle İlgili Tutumları. </a:t>
            </a:r>
            <a:r>
              <a:rPr lang="tr-TR" i="1" dirty="0"/>
              <a:t>Uluslararası Beşeri Bilimler ve Eğitim Dergisi</a:t>
            </a:r>
            <a:r>
              <a:rPr lang="tr-TR" dirty="0"/>
              <a:t>, </a:t>
            </a:r>
            <a:r>
              <a:rPr lang="tr-TR" i="1" dirty="0"/>
              <a:t>5</a:t>
            </a:r>
            <a:r>
              <a:rPr lang="tr-TR" dirty="0"/>
              <a:t>(12), 1019-1036</a:t>
            </a:r>
            <a:r>
              <a:rPr lang="tr-TR" dirty="0" smtClean="0"/>
              <a:t>.</a:t>
            </a:r>
          </a:p>
          <a:p>
            <a:r>
              <a:rPr lang="tr-TR" dirty="0"/>
              <a:t>DEMİREL, R., &amp; ÖZCAN, H. (2020). Ortaokul Öğrencileri ile Bir Okul Dışı Öğrenme Ortamına Alan Gezisi: Tropikal Kelebek Bahçesi Örneği. </a:t>
            </a:r>
            <a:r>
              <a:rPr lang="tr-TR" i="1" dirty="0" err="1"/>
              <a:t>İnformal</a:t>
            </a:r>
            <a:r>
              <a:rPr lang="tr-TR" i="1" dirty="0"/>
              <a:t> Ortamlarda Araştırmalar Dergisi</a:t>
            </a:r>
            <a:r>
              <a:rPr lang="tr-TR" dirty="0"/>
              <a:t>, </a:t>
            </a:r>
            <a:r>
              <a:rPr lang="tr-TR" i="1" dirty="0"/>
              <a:t>5</a:t>
            </a:r>
            <a:r>
              <a:rPr lang="tr-TR" dirty="0"/>
              <a:t>(2), 120-144</a:t>
            </a:r>
            <a:r>
              <a:rPr lang="tr-TR" dirty="0" smtClean="0"/>
              <a:t>.</a:t>
            </a:r>
          </a:p>
          <a:p>
            <a:r>
              <a:rPr lang="tr-TR" dirty="0" smtClean="0"/>
              <a:t>Erken Çocukluk Döneminde Çevre Eğitimi (2020). Ed.: Refika </a:t>
            </a:r>
            <a:r>
              <a:rPr lang="tr-TR" dirty="0" err="1" smtClean="0"/>
              <a:t>Olgan</a:t>
            </a:r>
            <a:r>
              <a:rPr lang="tr-TR" dirty="0" smtClean="0"/>
              <a:t>. Ankara: </a:t>
            </a:r>
            <a:r>
              <a:rPr lang="tr-TR" dirty="0" err="1" smtClean="0"/>
              <a:t>Pegem</a:t>
            </a:r>
            <a:r>
              <a:rPr lang="tr-TR" smtClean="0"/>
              <a:t> Akademi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7817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611560" y="1484784"/>
            <a:ext cx="8229600" cy="1152128"/>
          </a:xfrm>
        </p:spPr>
        <p:txBody>
          <a:bodyPr/>
          <a:lstStyle/>
          <a:p>
            <a:pPr algn="ctr"/>
            <a:r>
              <a:rPr lang="tr-TR" altLang="ko-KR" sz="3200" b="1" dirty="0" smtClean="0">
                <a:solidFill>
                  <a:srgbClr val="FFCC00"/>
                </a:solidFill>
              </a:rPr>
              <a:t>Doğal Alanlar ve Botanik Bahçeleri</a:t>
            </a:r>
            <a:endParaRPr lang="ko-KR" altLang="en-US" sz="3200" b="1" dirty="0">
              <a:solidFill>
                <a:srgbClr val="FFCC00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55576" y="2850488"/>
            <a:ext cx="5698976" cy="136815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Sohbet bölümünden yazabilirsiniz.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Bir kağıda yazıp ekrandan gösterebilirsiniz.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Sözsüz anlatabilirsiniz?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Siz nasıl anlatmak isterseniz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 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8" name="İçerik Yer Tutucusu 1"/>
          <p:cNvSpPr txBox="1">
            <a:spLocks/>
          </p:cNvSpPr>
          <p:nvPr/>
        </p:nvSpPr>
        <p:spPr>
          <a:xfrm>
            <a:off x="2339752" y="4725144"/>
            <a:ext cx="6264696" cy="1368152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söylenenleri not aslın</a:t>
            </a:r>
            <a:r>
              <a:rPr lang="tr-TR" b="1" dirty="0" smtClean="0"/>
              <a:t>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sohbetten yazılanları not alsın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diğer yöntemlerle söylenenleri not alsın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r>
              <a:rPr lang="tr-TR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331640" y="2852936"/>
            <a:ext cx="8064896" cy="205963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Doğa merakı, ilgiyi, sorgulama ve keşfetme becerilerini canlı tutar!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Doğa, doğa severler ve bilim insanlarını bir araya getirir!</a:t>
            </a:r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DOĞAYA İLİŞKİN ÖNEMLİ </a:t>
            </a:r>
            <a:b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NOKTALAR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37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259632" y="1844824"/>
            <a:ext cx="8064896" cy="205963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Dünyadan bitki örneklerine de yer </a:t>
            </a:r>
          </a:p>
          <a:p>
            <a:r>
              <a:rPr lang="tr-TR" sz="2800" dirty="0"/>
              <a:t> </a:t>
            </a:r>
            <a:r>
              <a:rPr lang="tr-TR" sz="2800" dirty="0" smtClean="0"/>
              <a:t>   verilebilir,</a:t>
            </a:r>
            <a:r>
              <a:rPr lang="tr-TR" sz="2800" dirty="0"/>
              <a:t> </a:t>
            </a:r>
            <a:r>
              <a:rPr lang="tr-TR" sz="2800" dirty="0" smtClean="0"/>
              <a:t>yalnızca o bölgeye özgü floraya    </a:t>
            </a:r>
          </a:p>
          <a:p>
            <a:r>
              <a:rPr lang="tr-TR" sz="2800" dirty="0"/>
              <a:t> </a:t>
            </a:r>
            <a:r>
              <a:rPr lang="tr-TR" sz="2800" dirty="0" smtClean="0"/>
              <a:t>   da yer verilebilir</a:t>
            </a:r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BOTANİK BAHÇELERİ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25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259632" y="1844824"/>
            <a:ext cx="8064896" cy="205963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Çocukların başka şekilde öğrenemeyecekleri bir bitki örtüsü çeşitlerini öğrenme imkanı sunar.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Bitkilerle ilgili çok detaylı bilgi sunar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Nesli tükenmekte olan bitkilerin gözleme </a:t>
            </a:r>
          </a:p>
          <a:p>
            <a:r>
              <a:rPr lang="tr-TR" sz="2800" dirty="0"/>
              <a:t> </a:t>
            </a:r>
            <a:r>
              <a:rPr lang="tr-TR" sz="2800" dirty="0" smtClean="0"/>
              <a:t>   imkanı sunar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Bitkiler üzerinde inceleme yapma imkanı </a:t>
            </a:r>
          </a:p>
          <a:p>
            <a:r>
              <a:rPr lang="tr-TR" sz="2800" dirty="0"/>
              <a:t> </a:t>
            </a:r>
            <a:r>
              <a:rPr lang="tr-TR" sz="2800" dirty="0" smtClean="0"/>
              <a:t>   sunar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 smtClean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BOTANİK BAHÇELERİ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12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259632" y="1844824"/>
            <a:ext cx="8064896" cy="205963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Alt metinde çevre koruma bilinci </a:t>
            </a:r>
          </a:p>
          <a:p>
            <a:r>
              <a:rPr lang="tr-TR" sz="2800" dirty="0"/>
              <a:t> </a:t>
            </a:r>
            <a:r>
              <a:rPr lang="tr-TR" sz="2800" dirty="0" smtClean="0"/>
              <a:t>  kazandırılmasına yardımcı olur!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 smtClean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BOTANİK BAHÇELERİ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51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43100" y="2852936"/>
            <a:ext cx="6961348" cy="205963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Yapılandırılmış etkinlikler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Yapılandırılmamış etkinlikler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DOĞAL ALANLARDA VE BOTANİK BAHÇELERİNDE NELER YAPILIR?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82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899592" y="1844824"/>
            <a:ext cx="8244408" cy="3067745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>
                <a:solidFill>
                  <a:schemeClr val="tx1"/>
                </a:solidFill>
              </a:rPr>
              <a:t>YAPILANDIRILMIŞ ETKİNLİKLER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/>
          </a:p>
          <a:p>
            <a:pPr marL="1200150" lvl="1" indent="-457200">
              <a:buFont typeface="Wingdings" panose="05000000000000000000" pitchFamily="2" charset="2"/>
              <a:buChar char="v"/>
            </a:pPr>
            <a:r>
              <a:rPr lang="tr-TR" dirty="0" smtClean="0"/>
              <a:t>Alan gezileri</a:t>
            </a:r>
          </a:p>
          <a:p>
            <a:pPr marL="1200150" lvl="1" indent="-457200">
              <a:buFont typeface="Wingdings" panose="05000000000000000000" pitchFamily="2" charset="2"/>
              <a:buChar char="v"/>
            </a:pPr>
            <a:r>
              <a:rPr lang="tr-TR" dirty="0" smtClean="0"/>
              <a:t>Günlük Plana ilişkin bütün etkinlikler</a:t>
            </a:r>
          </a:p>
          <a:p>
            <a:pPr marL="1200150" lvl="1" indent="-457200">
              <a:buFont typeface="Wingdings" panose="05000000000000000000" pitchFamily="2" charset="2"/>
              <a:buChar char="v"/>
            </a:pPr>
            <a:r>
              <a:rPr lang="tr-TR" dirty="0" smtClean="0"/>
              <a:t>Belirli gün ve haftalar</a:t>
            </a:r>
          </a:p>
          <a:p>
            <a:pPr marL="1200150" lvl="1" indent="-457200">
              <a:buFont typeface="Wingdings" panose="05000000000000000000" pitchFamily="2" charset="2"/>
              <a:buChar char="v"/>
            </a:pPr>
            <a:r>
              <a:rPr lang="tr-TR" dirty="0" smtClean="0"/>
              <a:t>Drama etkinlikleri</a:t>
            </a:r>
          </a:p>
          <a:p>
            <a:pPr marL="1200150" lvl="1" indent="-457200">
              <a:buFont typeface="Wingdings" panose="05000000000000000000" pitchFamily="2" charset="2"/>
              <a:buChar char="v"/>
            </a:pPr>
            <a:r>
              <a:rPr lang="tr-TR" dirty="0" smtClean="0"/>
              <a:t>…………..</a:t>
            </a:r>
          </a:p>
          <a:p>
            <a:pPr marL="1200150" lvl="1" indent="-457200">
              <a:buFont typeface="Wingdings" panose="05000000000000000000" pitchFamily="2" charset="2"/>
              <a:buChar char="v"/>
            </a:pPr>
            <a:endParaRPr lang="tr-TR" sz="42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DOĞAL ALANLARDA NELER YAPILIR?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78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899592" y="1844824"/>
            <a:ext cx="8244408" cy="3067745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>
                <a:solidFill>
                  <a:schemeClr val="tx1"/>
                </a:solidFill>
              </a:rPr>
              <a:t>YAPILANDIRILMIŞ ETKİNLİKLER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/>
          </a:p>
          <a:p>
            <a:pPr marL="1200150" lvl="1" indent="-457200">
              <a:buFont typeface="Wingdings" panose="05000000000000000000" pitchFamily="2" charset="2"/>
              <a:buChar char="v"/>
            </a:pPr>
            <a:r>
              <a:rPr lang="tr-TR" dirty="0" smtClean="0"/>
              <a:t>Grup çalışmaları</a:t>
            </a:r>
          </a:p>
          <a:p>
            <a:pPr marL="1200150" lvl="1" indent="-457200">
              <a:buFont typeface="Wingdings" panose="05000000000000000000" pitchFamily="2" charset="2"/>
              <a:buChar char="v"/>
            </a:pPr>
            <a:r>
              <a:rPr lang="tr-TR" dirty="0" smtClean="0"/>
              <a:t>Bireysel gelişim destek uygulamaları</a:t>
            </a:r>
          </a:p>
          <a:p>
            <a:pPr marL="1200150" lvl="1" indent="-457200">
              <a:buFont typeface="Wingdings" panose="05000000000000000000" pitchFamily="2" charset="2"/>
              <a:buChar char="v"/>
            </a:pPr>
            <a:r>
              <a:rPr lang="tr-TR" dirty="0" smtClean="0"/>
              <a:t>Gözlem</a:t>
            </a:r>
          </a:p>
          <a:p>
            <a:pPr marL="1200150" lvl="1" indent="-457200">
              <a:buFont typeface="Wingdings" panose="05000000000000000000" pitchFamily="2" charset="2"/>
              <a:buChar char="v"/>
            </a:pPr>
            <a:r>
              <a:rPr lang="tr-TR" dirty="0" smtClean="0"/>
              <a:t>Deney</a:t>
            </a:r>
          </a:p>
          <a:p>
            <a:pPr marL="1200150" lvl="1" indent="-457200">
              <a:buFont typeface="Wingdings" panose="05000000000000000000" pitchFamily="2" charset="2"/>
              <a:buChar char="v"/>
            </a:pPr>
            <a:r>
              <a:rPr lang="tr-TR" dirty="0" smtClean="0"/>
              <a:t>Spor</a:t>
            </a:r>
          </a:p>
          <a:p>
            <a:pPr marL="1200150" lvl="1" indent="-457200">
              <a:buFont typeface="Wingdings" panose="05000000000000000000" pitchFamily="2" charset="2"/>
              <a:buChar char="v"/>
            </a:pPr>
            <a:r>
              <a:rPr lang="tr-TR" dirty="0" smtClean="0"/>
              <a:t>…………</a:t>
            </a:r>
          </a:p>
          <a:p>
            <a:pPr marL="1200150" lvl="1" indent="-457200">
              <a:buFont typeface="Wingdings" panose="05000000000000000000" pitchFamily="2" charset="2"/>
              <a:buChar char="v"/>
            </a:pPr>
            <a:endParaRPr lang="tr-TR" dirty="0" smtClean="0"/>
          </a:p>
          <a:p>
            <a:pPr marL="1200150" lvl="1" indent="-457200">
              <a:buFont typeface="Wingdings" panose="05000000000000000000" pitchFamily="2" charset="2"/>
              <a:buChar char="v"/>
            </a:pPr>
            <a:endParaRPr lang="tr-TR" sz="42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endParaRPr lang="tr-TR" sz="2800" dirty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DOĞAL ALANLARDA NELER YAPILIR?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05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1091</TotalTime>
  <Words>335</Words>
  <Application>Microsoft Office PowerPoint</Application>
  <PresentationFormat>Ekran Gösterisi (4:3)</PresentationFormat>
  <Paragraphs>59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맑은 고딕</vt:lpstr>
      <vt:lpstr>Arial</vt:lpstr>
      <vt:lpstr>Calibri</vt:lpstr>
      <vt:lpstr>Wingdings</vt:lpstr>
      <vt:lpstr>Office Theme</vt:lpstr>
      <vt:lpstr>Custom Design</vt:lpstr>
      <vt:lpstr>PowerPoint Sunusu</vt:lpstr>
      <vt:lpstr> </vt:lpstr>
      <vt:lpstr>DOĞAYA İLİŞKİN ÖNEMLİ  NOKTALAR</vt:lpstr>
      <vt:lpstr>BOTANİK BAHÇELERİ</vt:lpstr>
      <vt:lpstr>BOTANİK BAHÇELERİ</vt:lpstr>
      <vt:lpstr>BOTANİK BAHÇELERİ</vt:lpstr>
      <vt:lpstr>DOĞAL ALANLARDA VE BOTANİK BAHÇELERİNDE NELER YAPILIR?</vt:lpstr>
      <vt:lpstr>DOĞAL ALANLARDA NELER YAPILIR?</vt:lpstr>
      <vt:lpstr>DOĞAL ALANLARDA NELER YAPILIR?</vt:lpstr>
      <vt:lpstr>PowerPoint Sunusu</vt:lpstr>
      <vt:lpstr>PowerPoint Sunusu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sebahat</cp:lastModifiedBy>
  <cp:revision>84</cp:revision>
  <dcterms:created xsi:type="dcterms:W3CDTF">2014-04-01T16:35:38Z</dcterms:created>
  <dcterms:modified xsi:type="dcterms:W3CDTF">2021-03-12T12:23:12Z</dcterms:modified>
</cp:coreProperties>
</file>