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5" autoAdjust="0"/>
    <p:restoredTop sz="94660"/>
  </p:normalViewPr>
  <p:slideViewPr>
    <p:cSldViewPr snapToGrid="0">
      <p:cViewPr varScale="1">
        <p:scale>
          <a:sx n="91" d="100"/>
          <a:sy n="91" d="100"/>
        </p:scale>
        <p:origin x="140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9144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9144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ctr">
              <a:lnSpc>
                <a:spcPct val="85000"/>
              </a:lnSpc>
              <a:defRPr sz="2400" b="0" spc="-38"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ctr">
              <a:buNone/>
              <a:defRPr sz="1350" cap="all" spc="150" baseline="0">
                <a:solidFill>
                  <a:schemeClr val="tx2"/>
                </a:solidFill>
                <a:latin typeface="Times New Roman" panose="02020603050405020304" pitchFamily="18" charset="0"/>
                <a:cs typeface="Times New Roman" panose="02020603050405020304" pitchFamily="18" charset="0"/>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18544" y="826687"/>
            <a:ext cx="1145876" cy="1527835"/>
          </a:xfrm>
          <a:prstGeom prst="rect">
            <a:avLst/>
          </a:prstGeom>
        </p:spPr>
      </p:pic>
      <p:sp>
        <p:nvSpPr>
          <p:cNvPr id="12" name="Metin kutusu 11"/>
          <p:cNvSpPr txBox="1"/>
          <p:nvPr/>
        </p:nvSpPr>
        <p:spPr>
          <a:xfrm>
            <a:off x="2926709" y="1051996"/>
            <a:ext cx="3932295" cy="830997"/>
          </a:xfrm>
          <a:prstGeom prst="rect">
            <a:avLst/>
          </a:prstGeom>
          <a:noFill/>
        </p:spPr>
        <p:txBody>
          <a:bodyPr wrap="none" rtlCol="0">
            <a:spAutoFit/>
          </a:bodyPr>
          <a:lstStyle/>
          <a:p>
            <a:pPr algn="ctr"/>
            <a:r>
              <a:rPr lang="tr-TR" sz="2400" b="0" dirty="0">
                <a:solidFill>
                  <a:srgbClr val="204788"/>
                </a:solidFill>
                <a:latin typeface="Times New Roman" panose="02020603050405020304" pitchFamily="18" charset="0"/>
                <a:cs typeface="Times New Roman" panose="02020603050405020304" pitchFamily="18" charset="0"/>
              </a:rPr>
              <a:t>Ankara Üniversitesi</a:t>
            </a:r>
          </a:p>
          <a:p>
            <a:pPr algn="ctr"/>
            <a:r>
              <a:rPr lang="tr-TR" sz="2400" b="0" dirty="0">
                <a:solidFill>
                  <a:srgbClr val="204788"/>
                </a:solidFill>
                <a:latin typeface="Times New Roman" panose="02020603050405020304" pitchFamily="18" charset="0"/>
                <a:cs typeface="Times New Roman" panose="02020603050405020304" pitchFamily="18" charset="0"/>
              </a:rPr>
              <a:t>Nallıhan</a:t>
            </a:r>
            <a:r>
              <a:rPr lang="tr-TR" sz="2400" b="0" baseline="0" dirty="0">
                <a:solidFill>
                  <a:srgbClr val="204788"/>
                </a:solidFill>
                <a:latin typeface="Times New Roman" panose="02020603050405020304" pitchFamily="18" charset="0"/>
                <a:cs typeface="Times New Roman" panose="02020603050405020304" pitchFamily="18" charset="0"/>
              </a:rPr>
              <a:t> Meslek Yüksekokulu</a:t>
            </a:r>
            <a:endParaRPr lang="tr-TR" sz="24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65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846672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201158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2662595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27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1350" cap="all" spc="150" baseline="0">
                <a:solidFill>
                  <a:srgbClr val="204788"/>
                </a:solidFill>
                <a:latin typeface="Times New Roman" panose="02020603050405020304" pitchFamily="18" charset="0"/>
                <a:cs typeface="Times New Roman" panose="02020603050405020304" pitchFamily="18" charset="0"/>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5262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2960" y="1845735"/>
            <a:ext cx="370332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2072480-10DA-4FB4-BEAE-2A1DEA90F248}" type="datetimeFigureOut">
              <a:rPr lang="tr-TR" smtClean="0"/>
              <a:t>28.01.2020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74112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822960" y="2582335"/>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2072480-10DA-4FB4-BEAE-2A1DEA90F248}" type="datetimeFigureOut">
              <a:rPr lang="tr-TR" smtClean="0"/>
              <a:t>28.01.2020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079332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2072480-10DA-4FB4-BEAE-2A1DEA90F248}" type="datetimeFigureOut">
              <a:rPr lang="tr-TR" smtClean="0"/>
              <a:t>28.01.2020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123632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2072480-10DA-4FB4-BEAE-2A1DEA90F248}" type="datetimeFigureOut">
              <a:rPr lang="tr-TR" smtClean="0"/>
              <a:t>28.01.2020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535243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27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3600450" y="731520"/>
            <a:ext cx="486918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125">
                <a:solidFill>
                  <a:srgbClr val="FFFFFF"/>
                </a:solidFill>
                <a:latin typeface="Times New Roman" panose="02020603050405020304" pitchFamily="18" charset="0"/>
                <a:cs typeface="Times New Roman" panose="02020603050405020304" pitchFamily="18" charset="0"/>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3483001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27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22960" y="5907024"/>
            <a:ext cx="7584948" cy="59436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28.01.2020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237834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dirty="0"/>
              <a:t>Asıl başlık stili için tıklatın</a:t>
            </a:r>
            <a:endParaRPr lang="en-US" dirty="0"/>
          </a:p>
        </p:txBody>
      </p:sp>
      <p:sp>
        <p:nvSpPr>
          <p:cNvPr id="3" name="Text Placeholder 2"/>
          <p:cNvSpPr>
            <a:spLocks noGrp="1"/>
          </p:cNvSpPr>
          <p:nvPr>
            <p:ph type="body" idx="1"/>
          </p:nvPr>
        </p:nvSpPr>
        <p:spPr>
          <a:xfrm>
            <a:off x="822960" y="1845734"/>
            <a:ext cx="75438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675">
                <a:solidFill>
                  <a:srgbClr val="204788"/>
                </a:solidFill>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675"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788">
                <a:solidFill>
                  <a:srgbClr val="204788"/>
                </a:solidFill>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461005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685800" rtl="0" eaLnBrk="1" latinLnBrk="0" hangingPunct="1">
        <a:lnSpc>
          <a:spcPct val="85000"/>
        </a:lnSpc>
        <a:spcBef>
          <a:spcPct val="0"/>
        </a:spcBef>
        <a:buNone/>
        <a:defRPr sz="2700" kern="1200" spc="-38"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1500" kern="1200">
          <a:solidFill>
            <a:srgbClr val="204788"/>
          </a:solidFill>
          <a:latin typeface="Times New Roman" panose="02020603050405020304" pitchFamily="18" charset="0"/>
          <a:ea typeface="+mn-ea"/>
          <a:cs typeface="Times New Roman" panose="02020603050405020304" pitchFamily="18" charset="0"/>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rgbClr val="204788"/>
          </a:solidFill>
          <a:latin typeface="Times New Roman" panose="02020603050405020304" pitchFamily="18" charset="0"/>
          <a:ea typeface="+mn-ea"/>
          <a:cs typeface="Times New Roman" panose="02020603050405020304" pitchFamily="18" charset="0"/>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914400" y="885825"/>
            <a:ext cx="9250363" cy="1623192"/>
          </a:xfrm>
        </p:spPr>
        <p:txBody>
          <a:bodyPr/>
          <a:lstStyle/>
          <a:p>
            <a:r>
              <a:rPr lang="tr-TR" b="1" dirty="0"/>
              <a:t> </a:t>
            </a:r>
            <a:endParaRPr lang="tr-TR" dirty="0">
              <a:solidFill>
                <a:schemeClr val="tx1"/>
              </a:solidFill>
            </a:endParaRPr>
          </a:p>
        </p:txBody>
      </p:sp>
      <p:sp>
        <p:nvSpPr>
          <p:cNvPr id="3" name="Alt Başlık 2"/>
          <p:cNvSpPr>
            <a:spLocks noGrp="1"/>
          </p:cNvSpPr>
          <p:nvPr>
            <p:ph type="subTitle" idx="1"/>
          </p:nvPr>
        </p:nvSpPr>
        <p:spPr>
          <a:xfrm>
            <a:off x="819150" y="2905125"/>
            <a:ext cx="8221235" cy="1952625"/>
          </a:xfrm>
        </p:spPr>
        <p:txBody>
          <a:bodyPr/>
          <a:lstStyle/>
          <a:p>
            <a:pPr>
              <a:spcBef>
                <a:spcPts val="0"/>
              </a:spcBef>
            </a:pPr>
            <a:r>
              <a:rPr lang="tr-TR" sz="4000" b="1" dirty="0"/>
              <a:t>ALTERNATİF AKIM DEVRE ANALİZİ </a:t>
            </a:r>
            <a:endParaRPr lang="en-US" sz="4000"/>
          </a:p>
          <a:p>
            <a:pPr>
              <a:spcBef>
                <a:spcPts val="0"/>
              </a:spcBef>
            </a:pPr>
            <a:r>
              <a:rPr lang="tr-TR" sz="4000" b="1" dirty="0"/>
              <a:t>13. hafta </a:t>
            </a:r>
          </a:p>
          <a:p>
            <a:pPr>
              <a:spcBef>
                <a:spcPts val="0"/>
              </a:spcBef>
            </a:pPr>
            <a:endParaRPr lang="tr-TR" sz="4000" dirty="0"/>
          </a:p>
          <a:p>
            <a:endParaRPr lang="tr-TR" sz="4000" dirty="0"/>
          </a:p>
        </p:txBody>
      </p:sp>
      <p:pic>
        <p:nvPicPr>
          <p:cNvPr id="12" name="Resim 12">
            <a:extLst>
              <a:ext uri="{FF2B5EF4-FFF2-40B4-BE49-F238E27FC236}">
                <a16:creationId xmlns:a16="http://schemas.microsoft.com/office/drawing/2014/main" id="{72E9A796-8B25-4B62-950F-2AEE3345015F}"/>
              </a:ext>
            </a:extLst>
          </p:cNvPr>
          <p:cNvPicPr>
            <a:picLocks noChangeAspect="1"/>
          </p:cNvPicPr>
          <p:nvPr/>
        </p:nvPicPr>
        <p:blipFill>
          <a:blip r:embed="rId2"/>
          <a:stretch>
            <a:fillRect/>
          </a:stretch>
        </p:blipFill>
        <p:spPr>
          <a:xfrm>
            <a:off x="-2471" y="0"/>
            <a:ext cx="1025561" cy="1029307"/>
          </a:xfrm>
          <a:prstGeom prst="rect">
            <a:avLst/>
          </a:prstGeom>
        </p:spPr>
      </p:pic>
      <p:pic>
        <p:nvPicPr>
          <p:cNvPr id="6" name="Resim 12">
            <a:extLst>
              <a:ext uri="{FF2B5EF4-FFF2-40B4-BE49-F238E27FC236}">
                <a16:creationId xmlns:a16="http://schemas.microsoft.com/office/drawing/2014/main" id="{E2BCF6FD-ECFD-4526-95CC-096DADF0D5F6}"/>
              </a:ext>
            </a:extLst>
          </p:cNvPr>
          <p:cNvPicPr>
            <a:picLocks noChangeAspect="1"/>
          </p:cNvPicPr>
          <p:nvPr/>
        </p:nvPicPr>
        <p:blipFill>
          <a:blip r:embed="rId2"/>
          <a:stretch>
            <a:fillRect/>
          </a:stretch>
        </p:blipFill>
        <p:spPr>
          <a:xfrm>
            <a:off x="8138867" y="0"/>
            <a:ext cx="1025561" cy="1029307"/>
          </a:xfrm>
          <a:prstGeom prst="rect">
            <a:avLst/>
          </a:prstGeom>
        </p:spPr>
      </p:pic>
    </p:spTree>
    <p:extLst>
      <p:ext uri="{BB962C8B-B14F-4D97-AF65-F5344CB8AC3E}">
        <p14:creationId xmlns:p14="http://schemas.microsoft.com/office/powerpoint/2010/main" val="1425181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C37AB0-BA27-4DC0-9936-A8E42BDBCE5A}"/>
              </a:ext>
            </a:extLst>
          </p:cNvPr>
          <p:cNvSpPr>
            <a:spLocks noGrp="1"/>
          </p:cNvSpPr>
          <p:nvPr>
            <p:ph type="title"/>
          </p:nvPr>
        </p:nvSpPr>
        <p:spPr>
          <a:xfrm>
            <a:off x="1202459" y="189870"/>
            <a:ext cx="7053542" cy="1400530"/>
          </a:xfrm>
        </p:spPr>
        <p:txBody>
          <a:bodyPr/>
          <a:lstStyle/>
          <a:p>
            <a:r>
              <a:rPr lang="tr-TR" b="1" u="sng" dirty="0">
                <a:solidFill>
                  <a:srgbClr val="4FB8C1"/>
                </a:solidFill>
              </a:rPr>
              <a:t>Üç Fazlı </a:t>
            </a:r>
            <a:r>
              <a:rPr lang="tr-TR" b="1" u="sng" dirty="0" err="1">
                <a:solidFill>
                  <a:srgbClr val="4FB8C1"/>
                </a:solidFill>
              </a:rPr>
              <a:t>Sİstemler</a:t>
            </a:r>
            <a:r>
              <a:rPr lang="tr-TR" b="1" u="sng" dirty="0">
                <a:solidFill>
                  <a:srgbClr val="4FB8C1"/>
                </a:solidFill>
              </a:rPr>
              <a:t> Ve Faz Farkları</a:t>
            </a:r>
            <a:r>
              <a:rPr lang="tr-TR" b="1" dirty="0">
                <a:solidFill>
                  <a:srgbClr val="4FB8C1"/>
                </a:solidFill>
              </a:rPr>
              <a:t> </a:t>
            </a:r>
          </a:p>
        </p:txBody>
      </p:sp>
      <p:sp>
        <p:nvSpPr>
          <p:cNvPr id="3" name="İçerik Yer Tutucusu 2">
            <a:extLst>
              <a:ext uri="{FF2B5EF4-FFF2-40B4-BE49-F238E27FC236}">
                <a16:creationId xmlns:a16="http://schemas.microsoft.com/office/drawing/2014/main" id="{050E3EC3-872E-4B0F-97FB-EBFA6899B6FB}"/>
              </a:ext>
            </a:extLst>
          </p:cNvPr>
          <p:cNvSpPr>
            <a:spLocks noGrp="1"/>
          </p:cNvSpPr>
          <p:nvPr>
            <p:ph idx="1"/>
          </p:nvPr>
        </p:nvSpPr>
        <p:spPr>
          <a:xfrm>
            <a:off x="161992" y="1598851"/>
            <a:ext cx="9031040" cy="4195481"/>
          </a:xfrm>
        </p:spPr>
        <p:txBody>
          <a:bodyPr vert="horz" lIns="91440" tIns="45720" rIns="91440" bIns="45720" rtlCol="0" anchor="t">
            <a:normAutofit/>
          </a:bodyPr>
          <a:lstStyle/>
          <a:p>
            <a:endParaRPr lang="tr-TR" dirty="0" smtClean="0"/>
          </a:p>
          <a:p>
            <a:r>
              <a:rPr lang="tr-TR" dirty="0" smtClean="0"/>
              <a:t>Faz </a:t>
            </a:r>
            <a:r>
              <a:rPr lang="tr-TR" dirty="0"/>
              <a:t>Farkları;</a:t>
            </a:r>
          </a:p>
          <a:p>
            <a:pPr>
              <a:buNone/>
            </a:pPr>
            <a:r>
              <a:rPr lang="tr-TR" dirty="0"/>
              <a:t>Üç fazlı </a:t>
            </a:r>
            <a:r>
              <a:rPr lang="tr-TR" dirty="0" err="1"/>
              <a:t>emk’nın</a:t>
            </a:r>
            <a:r>
              <a:rPr lang="tr-TR" dirty="0"/>
              <a:t> üretimi, bir fazlı </a:t>
            </a:r>
            <a:r>
              <a:rPr lang="tr-TR" dirty="0" err="1"/>
              <a:t>emk’nın</a:t>
            </a:r>
            <a:r>
              <a:rPr lang="tr-TR" dirty="0"/>
              <a:t> üretimine benzer. Yalnız burada manyetik alan içerisinde dönen bir iletken yada bobin yerine üç adet bobin vardır. Bu bobinler birbirleri ile 120° </a:t>
            </a:r>
            <a:r>
              <a:rPr lang="tr-TR" dirty="0" err="1"/>
              <a:t>lik</a:t>
            </a:r>
            <a:r>
              <a:rPr lang="tr-TR" dirty="0"/>
              <a:t> açı ile yerleştirilmiştir. </a:t>
            </a:r>
          </a:p>
          <a:p>
            <a:pPr>
              <a:buNone/>
            </a:pPr>
            <a:r>
              <a:rPr lang="tr-TR" dirty="0"/>
              <a:t>Aşağıdaki şekildeki vektörlere dikkat edilirse ET </a:t>
            </a:r>
            <a:r>
              <a:rPr lang="tr-TR" dirty="0" err="1"/>
              <a:t>emk</a:t>
            </a:r>
            <a:r>
              <a:rPr lang="tr-TR" dirty="0"/>
              <a:t>’ </a:t>
            </a:r>
            <a:r>
              <a:rPr lang="tr-TR" dirty="0" err="1"/>
              <a:t>nın</a:t>
            </a:r>
            <a:r>
              <a:rPr lang="tr-TR" dirty="0"/>
              <a:t> fazının 120°, ES </a:t>
            </a:r>
            <a:r>
              <a:rPr lang="tr-TR" dirty="0" err="1"/>
              <a:t>emk</a:t>
            </a:r>
            <a:r>
              <a:rPr lang="tr-TR" dirty="0"/>
              <a:t>’ </a:t>
            </a:r>
            <a:r>
              <a:rPr lang="tr-TR" dirty="0" err="1"/>
              <a:t>nın</a:t>
            </a:r>
            <a:r>
              <a:rPr lang="tr-TR" dirty="0"/>
              <a:t> 120° , ER </a:t>
            </a:r>
            <a:r>
              <a:rPr lang="tr-TR" dirty="0" err="1"/>
              <a:t>emk</a:t>
            </a:r>
            <a:r>
              <a:rPr lang="tr-TR" dirty="0"/>
              <a:t>’ </a:t>
            </a:r>
            <a:r>
              <a:rPr lang="tr-TR" dirty="0" err="1"/>
              <a:t>nın</a:t>
            </a:r>
            <a:r>
              <a:rPr lang="tr-TR" dirty="0"/>
              <a:t> 120° olduğu görülmektedir. Bir nokta alınırsa, vektörler bu noktanın önünden ER ES ET sırasıyla geçeceklerdir. Bu sıraya faz sırası veya faz dönüş yönü denir. Şu halde faz sırasının RST olması, R fazının sıfır fazlı, S fazının 120° geri fazlı ve T fazının 120° ileri fazlı olması demektir.</a:t>
            </a:r>
          </a:p>
        </p:txBody>
      </p:sp>
      <p:pic>
        <p:nvPicPr>
          <p:cNvPr id="4" name="Resim 4" descr="metin, harita içeren bir resim&#10;&#10;Yüksek güvenilirlikle oluşturulmuş açıklama">
            <a:extLst>
              <a:ext uri="{FF2B5EF4-FFF2-40B4-BE49-F238E27FC236}">
                <a16:creationId xmlns:a16="http://schemas.microsoft.com/office/drawing/2014/main" id="{9B334465-BF1A-410D-8FEC-3BD9EB438C74}"/>
              </a:ext>
            </a:extLst>
          </p:cNvPr>
          <p:cNvPicPr>
            <a:picLocks noChangeAspect="1"/>
          </p:cNvPicPr>
          <p:nvPr/>
        </p:nvPicPr>
        <p:blipFill>
          <a:blip r:embed="rId2"/>
          <a:stretch>
            <a:fillRect/>
          </a:stretch>
        </p:blipFill>
        <p:spPr>
          <a:xfrm>
            <a:off x="5756644" y="3925010"/>
            <a:ext cx="2743200" cy="1971675"/>
          </a:xfrm>
          <a:prstGeom prst="rect">
            <a:avLst/>
          </a:prstGeom>
        </p:spPr>
      </p:pic>
      <p:pic>
        <p:nvPicPr>
          <p:cNvPr id="6" name="Resim 12">
            <a:extLst>
              <a:ext uri="{FF2B5EF4-FFF2-40B4-BE49-F238E27FC236}">
                <a16:creationId xmlns:a16="http://schemas.microsoft.com/office/drawing/2014/main" id="{96EF7EEB-6642-4E1D-B85C-69473DED0F77}"/>
              </a:ext>
            </a:extLst>
          </p:cNvPr>
          <p:cNvPicPr>
            <a:picLocks noChangeAspect="1"/>
          </p:cNvPicPr>
          <p:nvPr/>
        </p:nvPicPr>
        <p:blipFill>
          <a:blip r:embed="rId3"/>
          <a:stretch>
            <a:fillRect/>
          </a:stretch>
        </p:blipFill>
        <p:spPr>
          <a:xfrm>
            <a:off x="0" y="0"/>
            <a:ext cx="1025561" cy="1029307"/>
          </a:xfrm>
          <a:prstGeom prst="rect">
            <a:avLst/>
          </a:prstGeom>
        </p:spPr>
      </p:pic>
      <p:pic>
        <p:nvPicPr>
          <p:cNvPr id="8" name="Resim 12">
            <a:extLst>
              <a:ext uri="{FF2B5EF4-FFF2-40B4-BE49-F238E27FC236}">
                <a16:creationId xmlns:a16="http://schemas.microsoft.com/office/drawing/2014/main" id="{828D3635-85BA-4957-BCA4-262C92DEA637}"/>
              </a:ext>
            </a:extLst>
          </p:cNvPr>
          <p:cNvPicPr>
            <a:picLocks noChangeAspect="1"/>
          </p:cNvPicPr>
          <p:nvPr/>
        </p:nvPicPr>
        <p:blipFill>
          <a:blip r:embed="rId3"/>
          <a:stretch>
            <a:fillRect/>
          </a:stretch>
        </p:blipFill>
        <p:spPr>
          <a:xfrm>
            <a:off x="8137584" y="0"/>
            <a:ext cx="1025561" cy="1029307"/>
          </a:xfrm>
          <a:prstGeom prst="rect">
            <a:avLst/>
          </a:prstGeom>
        </p:spPr>
      </p:pic>
    </p:spTree>
    <p:extLst>
      <p:ext uri="{BB962C8B-B14F-4D97-AF65-F5344CB8AC3E}">
        <p14:creationId xmlns:p14="http://schemas.microsoft.com/office/powerpoint/2010/main" val="237494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BA5033F-6FD3-4000-8F65-37A09324F6FC}"/>
              </a:ext>
            </a:extLst>
          </p:cNvPr>
          <p:cNvSpPr>
            <a:spLocks noGrp="1"/>
          </p:cNvSpPr>
          <p:nvPr>
            <p:ph type="title"/>
          </p:nvPr>
        </p:nvSpPr>
        <p:spPr>
          <a:xfrm>
            <a:off x="1078301" y="625900"/>
            <a:ext cx="7053542" cy="982183"/>
          </a:xfrm>
        </p:spPr>
        <p:txBody>
          <a:bodyPr/>
          <a:lstStyle/>
          <a:p>
            <a:r>
              <a:rPr lang="tr-TR" sz="4000" b="1" u="sng" dirty="0">
                <a:solidFill>
                  <a:srgbClr val="4FB8C1"/>
                </a:solidFill>
              </a:rPr>
              <a:t>Üç Fazlı Dengesiz Sistemler</a:t>
            </a:r>
            <a:r>
              <a:rPr lang="tr-TR" sz="4000" b="1" dirty="0">
                <a:solidFill>
                  <a:srgbClr val="4FB8C1"/>
                </a:solidFill>
              </a:rPr>
              <a:t> </a:t>
            </a:r>
          </a:p>
        </p:txBody>
      </p:sp>
      <p:sp>
        <p:nvSpPr>
          <p:cNvPr id="3" name="İçerik Yer Tutucusu 2">
            <a:extLst>
              <a:ext uri="{FF2B5EF4-FFF2-40B4-BE49-F238E27FC236}">
                <a16:creationId xmlns:a16="http://schemas.microsoft.com/office/drawing/2014/main" id="{BFB79E4B-42A2-45C3-A529-66D078E6AEAC}"/>
              </a:ext>
            </a:extLst>
          </p:cNvPr>
          <p:cNvSpPr>
            <a:spLocks noGrp="1"/>
          </p:cNvSpPr>
          <p:nvPr>
            <p:ph idx="1"/>
          </p:nvPr>
        </p:nvSpPr>
        <p:spPr>
          <a:xfrm>
            <a:off x="326443" y="2052919"/>
            <a:ext cx="8870645" cy="4195481"/>
          </a:xfrm>
        </p:spPr>
        <p:txBody>
          <a:bodyPr vert="horz" lIns="91440" tIns="45720" rIns="91440" bIns="45720" rtlCol="0" anchor="t">
            <a:normAutofit/>
          </a:bodyPr>
          <a:lstStyle/>
          <a:p>
            <a:pPr marL="0" indent="0">
              <a:buNone/>
            </a:pPr>
            <a:r>
              <a:rPr lang="tr-TR" b="1" dirty="0"/>
              <a:t>      Elektrik güç sistemleri 3 fazlı jeneratörler tarafından beslenirler. Jeneratörler 3 fazlı dengeli yükleri beslerler ki bu dengeli yükten kasıt 3 faz sargı empedanslarının birbirine eşit olmasıdır. Her bir sargıyı Z1,Z2,Z3  olarak adlandıracak olursak Z1=Z2=Z3  olur. Yük sisteminin dengeli olması çok önemlidir. Çünkü yük empedanslarının genlik ve açısı birbirine eşit olursa jeneratör tarafından da 120</a:t>
            </a:r>
            <a:r>
              <a:rPr lang="tr-TR" dirty="0"/>
              <a:t>°</a:t>
            </a:r>
            <a:r>
              <a:rPr lang="tr-TR" b="1" dirty="0"/>
              <a:t> faz farkı oluşturulacak ve çekilen akımların genliği birbirlerine eşit olacaktır. Ancak empedansları farklı bir yük grubu bağlandığında işler değişecektir. Akımların genlikleri farklı olacak ve açıları arasında ki fark 120</a:t>
            </a:r>
            <a:r>
              <a:rPr lang="tr-TR" dirty="0"/>
              <a:t>°</a:t>
            </a:r>
            <a:r>
              <a:rPr lang="tr-TR" b="1" dirty="0"/>
              <a:t> olmadığından bu sistem dengesiz yük adını alacaktır.</a:t>
            </a:r>
          </a:p>
        </p:txBody>
      </p:sp>
      <p:pic>
        <p:nvPicPr>
          <p:cNvPr id="5" name="Resim 12">
            <a:extLst>
              <a:ext uri="{FF2B5EF4-FFF2-40B4-BE49-F238E27FC236}">
                <a16:creationId xmlns:a16="http://schemas.microsoft.com/office/drawing/2014/main" id="{E1AEC284-3F95-4F92-8051-D0BC5AAB5F9A}"/>
              </a:ext>
            </a:extLst>
          </p:cNvPr>
          <p:cNvPicPr>
            <a:picLocks noChangeAspect="1"/>
          </p:cNvPicPr>
          <p:nvPr/>
        </p:nvPicPr>
        <p:blipFill>
          <a:blip r:embed="rId2"/>
          <a:stretch>
            <a:fillRect/>
          </a:stretch>
        </p:blipFill>
        <p:spPr>
          <a:xfrm>
            <a:off x="0" y="0"/>
            <a:ext cx="1025561" cy="1029307"/>
          </a:xfrm>
          <a:prstGeom prst="rect">
            <a:avLst/>
          </a:prstGeom>
        </p:spPr>
      </p:pic>
      <p:pic>
        <p:nvPicPr>
          <p:cNvPr id="7" name="Resim 12">
            <a:extLst>
              <a:ext uri="{FF2B5EF4-FFF2-40B4-BE49-F238E27FC236}">
                <a16:creationId xmlns:a16="http://schemas.microsoft.com/office/drawing/2014/main" id="{D2CA513B-203C-4D08-BFD9-CD4AE2898C68}"/>
              </a:ext>
            </a:extLst>
          </p:cNvPr>
          <p:cNvPicPr>
            <a:picLocks noChangeAspect="1"/>
          </p:cNvPicPr>
          <p:nvPr/>
        </p:nvPicPr>
        <p:blipFill>
          <a:blip r:embed="rId2"/>
          <a:stretch>
            <a:fillRect/>
          </a:stretch>
        </p:blipFill>
        <p:spPr>
          <a:xfrm>
            <a:off x="8137584" y="0"/>
            <a:ext cx="1025561" cy="1029307"/>
          </a:xfrm>
          <a:prstGeom prst="rect">
            <a:avLst/>
          </a:prstGeom>
        </p:spPr>
      </p:pic>
    </p:spTree>
    <p:extLst>
      <p:ext uri="{BB962C8B-B14F-4D97-AF65-F5344CB8AC3E}">
        <p14:creationId xmlns:p14="http://schemas.microsoft.com/office/powerpoint/2010/main" val="81608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247C6D9-10C6-4194-AE95-0B2319A6BCF1}"/>
              </a:ext>
            </a:extLst>
          </p:cNvPr>
          <p:cNvSpPr>
            <a:spLocks noGrp="1"/>
          </p:cNvSpPr>
          <p:nvPr>
            <p:ph type="title"/>
          </p:nvPr>
        </p:nvSpPr>
        <p:spPr>
          <a:xfrm>
            <a:off x="1108039" y="418082"/>
            <a:ext cx="7053542" cy="1400530"/>
          </a:xfrm>
        </p:spPr>
        <p:txBody>
          <a:bodyPr/>
          <a:lstStyle/>
          <a:p>
            <a:r>
              <a:rPr lang="tr-TR" sz="4000" b="1" u="sng" dirty="0">
                <a:solidFill>
                  <a:srgbClr val="4FB8C1"/>
                </a:solidFill>
              </a:rPr>
              <a:t>Üç Fazlı Sistemlerde Genel İfadeler</a:t>
            </a:r>
            <a:r>
              <a:rPr lang="tr-TR" sz="4000" b="1" dirty="0">
                <a:solidFill>
                  <a:srgbClr val="4FB8C1"/>
                </a:solidFill>
              </a:rPr>
              <a:t> </a:t>
            </a:r>
          </a:p>
        </p:txBody>
      </p:sp>
      <p:pic>
        <p:nvPicPr>
          <p:cNvPr id="4" name="Resim 4" descr="metin, harita içeren bir resim&#10;&#10;Çok yüksek güvenilirlikle oluşturulmuş açıklama">
            <a:extLst>
              <a:ext uri="{FF2B5EF4-FFF2-40B4-BE49-F238E27FC236}">
                <a16:creationId xmlns:a16="http://schemas.microsoft.com/office/drawing/2014/main" id="{B0B4E438-5343-44BE-80D5-EFFF4FED03CA}"/>
              </a:ext>
            </a:extLst>
          </p:cNvPr>
          <p:cNvPicPr>
            <a:picLocks noGrp="1" noChangeAspect="1"/>
          </p:cNvPicPr>
          <p:nvPr>
            <p:ph idx="1"/>
          </p:nvPr>
        </p:nvPicPr>
        <p:blipFill>
          <a:blip r:embed="rId2"/>
          <a:stretch>
            <a:fillRect/>
          </a:stretch>
        </p:blipFill>
        <p:spPr>
          <a:xfrm>
            <a:off x="1746730" y="1846263"/>
            <a:ext cx="5694989" cy="4022725"/>
          </a:xfrm>
          <a:prstGeom prst="rect">
            <a:avLst/>
          </a:prstGeom>
        </p:spPr>
      </p:pic>
      <p:pic>
        <p:nvPicPr>
          <p:cNvPr id="3" name="Resim 12">
            <a:extLst>
              <a:ext uri="{FF2B5EF4-FFF2-40B4-BE49-F238E27FC236}">
                <a16:creationId xmlns:a16="http://schemas.microsoft.com/office/drawing/2014/main" id="{3D44533C-CE35-4F81-9837-1C927A0DF0F8}"/>
              </a:ext>
            </a:extLst>
          </p:cNvPr>
          <p:cNvPicPr>
            <a:picLocks noChangeAspect="1"/>
          </p:cNvPicPr>
          <p:nvPr/>
        </p:nvPicPr>
        <p:blipFill>
          <a:blip r:embed="rId3"/>
          <a:stretch>
            <a:fillRect/>
          </a:stretch>
        </p:blipFill>
        <p:spPr>
          <a:xfrm>
            <a:off x="0" y="0"/>
            <a:ext cx="1025561" cy="1029307"/>
          </a:xfrm>
          <a:prstGeom prst="rect">
            <a:avLst/>
          </a:prstGeom>
        </p:spPr>
      </p:pic>
      <p:pic>
        <p:nvPicPr>
          <p:cNvPr id="7" name="Resim 12">
            <a:extLst>
              <a:ext uri="{FF2B5EF4-FFF2-40B4-BE49-F238E27FC236}">
                <a16:creationId xmlns:a16="http://schemas.microsoft.com/office/drawing/2014/main" id="{F0229E23-617F-406E-8272-3F071CF0B3BA}"/>
              </a:ext>
            </a:extLst>
          </p:cNvPr>
          <p:cNvPicPr>
            <a:picLocks noChangeAspect="1"/>
          </p:cNvPicPr>
          <p:nvPr/>
        </p:nvPicPr>
        <p:blipFill>
          <a:blip r:embed="rId3"/>
          <a:stretch>
            <a:fillRect/>
          </a:stretch>
        </p:blipFill>
        <p:spPr>
          <a:xfrm>
            <a:off x="8137584" y="0"/>
            <a:ext cx="1025561" cy="1029307"/>
          </a:xfrm>
          <a:prstGeom prst="rect">
            <a:avLst/>
          </a:prstGeom>
        </p:spPr>
      </p:pic>
    </p:spTree>
    <p:extLst>
      <p:ext uri="{BB962C8B-B14F-4D97-AF65-F5344CB8AC3E}">
        <p14:creationId xmlns:p14="http://schemas.microsoft.com/office/powerpoint/2010/main" val="838358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C2E78E7-1EF7-4829-A408-DF18A4FA4EAB}"/>
              </a:ext>
            </a:extLst>
          </p:cNvPr>
          <p:cNvSpPr>
            <a:spLocks noGrp="1"/>
          </p:cNvSpPr>
          <p:nvPr>
            <p:ph type="title"/>
          </p:nvPr>
        </p:nvSpPr>
        <p:spPr>
          <a:xfrm>
            <a:off x="1091907" y="700867"/>
            <a:ext cx="7883391" cy="1012319"/>
          </a:xfrm>
        </p:spPr>
        <p:txBody>
          <a:bodyPr>
            <a:normAutofit fontScale="90000"/>
          </a:bodyPr>
          <a:lstStyle/>
          <a:p>
            <a:r>
              <a:rPr lang="tr-TR" sz="4000" b="1" u="sng" dirty="0">
                <a:solidFill>
                  <a:srgbClr val="4FB8C1"/>
                </a:solidFill>
              </a:rPr>
              <a:t>Üç Fazlı Sistemlerin Çalışma Prensibi</a:t>
            </a:r>
            <a:r>
              <a:rPr lang="tr-TR" sz="4000" b="1" dirty="0">
                <a:solidFill>
                  <a:srgbClr val="4FB8C1"/>
                </a:solidFill>
              </a:rPr>
              <a:t> </a:t>
            </a:r>
          </a:p>
        </p:txBody>
      </p:sp>
      <p:sp>
        <p:nvSpPr>
          <p:cNvPr id="3" name="İçerik Yer Tutucusu 2">
            <a:extLst>
              <a:ext uri="{FF2B5EF4-FFF2-40B4-BE49-F238E27FC236}">
                <a16:creationId xmlns:a16="http://schemas.microsoft.com/office/drawing/2014/main" id="{DE24457A-E57F-45B2-82EE-E4E5116B910D}"/>
              </a:ext>
            </a:extLst>
          </p:cNvPr>
          <p:cNvSpPr>
            <a:spLocks noGrp="1"/>
          </p:cNvSpPr>
          <p:nvPr>
            <p:ph idx="1"/>
          </p:nvPr>
        </p:nvSpPr>
        <p:spPr>
          <a:xfrm>
            <a:off x="827484" y="2052919"/>
            <a:ext cx="8103426" cy="4195481"/>
          </a:xfrm>
        </p:spPr>
        <p:txBody>
          <a:bodyPr vert="horz" lIns="91440" tIns="45720" rIns="91440" bIns="45720" rtlCol="0" anchor="t">
            <a:normAutofit/>
          </a:bodyPr>
          <a:lstStyle/>
          <a:p>
            <a:pPr>
              <a:buNone/>
            </a:pPr>
            <a:r>
              <a:rPr lang="tr-TR" b="1" dirty="0"/>
              <a:t>          3 fazlı sistemde 3 sargı (bobin) manyetik alan içerisinde aralarında elektriksel olarak 120</a:t>
            </a:r>
            <a:r>
              <a:rPr lang="tr-TR" dirty="0"/>
              <a:t>°</a:t>
            </a:r>
            <a:r>
              <a:rPr lang="tr-TR" b="1" dirty="0"/>
              <a:t> açı olacak şekilde yerleştirilirler. Bu sargılara R-S-T sargıları da denir. Sistemde R yani a sargısı referans alındığında temel olarak R sargısı ile T sargısı arasında 120</a:t>
            </a:r>
            <a:r>
              <a:rPr lang="tr-TR" dirty="0"/>
              <a:t>°</a:t>
            </a:r>
            <a:r>
              <a:rPr lang="tr-TR" b="1" dirty="0"/>
              <a:t>, R-S arasında ise 240</a:t>
            </a:r>
            <a:r>
              <a:rPr lang="tr-TR" dirty="0"/>
              <a:t>°</a:t>
            </a:r>
            <a:r>
              <a:rPr lang="tr-TR" b="1" dirty="0"/>
              <a:t> açı farkı bulunur.</a:t>
            </a:r>
          </a:p>
        </p:txBody>
      </p:sp>
      <p:pic>
        <p:nvPicPr>
          <p:cNvPr id="4" name="Resim 4">
            <a:extLst>
              <a:ext uri="{FF2B5EF4-FFF2-40B4-BE49-F238E27FC236}">
                <a16:creationId xmlns:a16="http://schemas.microsoft.com/office/drawing/2014/main" id="{D6BB5476-EE3B-4319-8D7E-9D7629ED7F65}"/>
              </a:ext>
            </a:extLst>
          </p:cNvPr>
          <p:cNvPicPr>
            <a:picLocks noChangeAspect="1"/>
          </p:cNvPicPr>
          <p:nvPr/>
        </p:nvPicPr>
        <p:blipFill>
          <a:blip r:embed="rId2"/>
          <a:stretch>
            <a:fillRect/>
          </a:stretch>
        </p:blipFill>
        <p:spPr>
          <a:xfrm>
            <a:off x="2528206" y="3288814"/>
            <a:ext cx="4402898" cy="2430766"/>
          </a:xfrm>
          <a:prstGeom prst="rect">
            <a:avLst/>
          </a:prstGeom>
        </p:spPr>
      </p:pic>
      <p:pic>
        <p:nvPicPr>
          <p:cNvPr id="6" name="Resim 12">
            <a:extLst>
              <a:ext uri="{FF2B5EF4-FFF2-40B4-BE49-F238E27FC236}">
                <a16:creationId xmlns:a16="http://schemas.microsoft.com/office/drawing/2014/main" id="{D432815C-A439-4C5A-8F75-4DCFA0854BD6}"/>
              </a:ext>
            </a:extLst>
          </p:cNvPr>
          <p:cNvPicPr>
            <a:picLocks noChangeAspect="1"/>
          </p:cNvPicPr>
          <p:nvPr/>
        </p:nvPicPr>
        <p:blipFill>
          <a:blip r:embed="rId3"/>
          <a:stretch>
            <a:fillRect/>
          </a:stretch>
        </p:blipFill>
        <p:spPr>
          <a:xfrm>
            <a:off x="0" y="0"/>
            <a:ext cx="1025561" cy="1029307"/>
          </a:xfrm>
          <a:prstGeom prst="rect">
            <a:avLst/>
          </a:prstGeom>
        </p:spPr>
      </p:pic>
      <p:pic>
        <p:nvPicPr>
          <p:cNvPr id="8" name="Resim 12">
            <a:extLst>
              <a:ext uri="{FF2B5EF4-FFF2-40B4-BE49-F238E27FC236}">
                <a16:creationId xmlns:a16="http://schemas.microsoft.com/office/drawing/2014/main" id="{9076C8BA-568F-4016-9078-45F3CCED07C9}"/>
              </a:ext>
            </a:extLst>
          </p:cNvPr>
          <p:cNvPicPr>
            <a:picLocks noChangeAspect="1"/>
          </p:cNvPicPr>
          <p:nvPr/>
        </p:nvPicPr>
        <p:blipFill>
          <a:blip r:embed="rId3"/>
          <a:stretch>
            <a:fillRect/>
          </a:stretch>
        </p:blipFill>
        <p:spPr>
          <a:xfrm>
            <a:off x="8137584" y="0"/>
            <a:ext cx="1025561" cy="1029307"/>
          </a:xfrm>
          <a:prstGeom prst="rect">
            <a:avLst/>
          </a:prstGeom>
        </p:spPr>
      </p:pic>
    </p:spTree>
    <p:extLst>
      <p:ext uri="{BB962C8B-B14F-4D97-AF65-F5344CB8AC3E}">
        <p14:creationId xmlns:p14="http://schemas.microsoft.com/office/powerpoint/2010/main" val="2409795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90962E0-AEC3-4B68-95AC-884ABC9BC90C}"/>
              </a:ext>
            </a:extLst>
          </p:cNvPr>
          <p:cNvSpPr>
            <a:spLocks noGrp="1"/>
          </p:cNvSpPr>
          <p:nvPr>
            <p:ph type="title"/>
          </p:nvPr>
        </p:nvSpPr>
        <p:spPr>
          <a:xfrm>
            <a:off x="1110885" y="1705321"/>
            <a:ext cx="7053542" cy="49907"/>
          </a:xfrm>
        </p:spPr>
        <p:txBody>
          <a:bodyPr>
            <a:normAutofit fontScale="90000"/>
          </a:bodyPr>
          <a:lstStyle/>
          <a:p>
            <a:pPr algn="ctr"/>
            <a:r>
              <a:rPr lang="tr-TR" sz="5400" b="1" dirty="0">
                <a:solidFill>
                  <a:srgbClr val="4FB8C1"/>
                </a:solidFill>
              </a:rPr>
              <a:t>KAYNAKÇA</a:t>
            </a:r>
            <a:endParaRPr lang="tr-TR" dirty="0"/>
          </a:p>
        </p:txBody>
      </p:sp>
      <p:sp>
        <p:nvSpPr>
          <p:cNvPr id="8" name="Metin kutusu 7">
            <a:extLst>
              <a:ext uri="{FF2B5EF4-FFF2-40B4-BE49-F238E27FC236}">
                <a16:creationId xmlns:a16="http://schemas.microsoft.com/office/drawing/2014/main" id="{F152F473-EBA3-4AE5-8DD7-F3A15EE3AD2A}"/>
              </a:ext>
            </a:extLst>
          </p:cNvPr>
          <p:cNvSpPr txBox="1"/>
          <p:nvPr/>
        </p:nvSpPr>
        <p:spPr>
          <a:xfrm>
            <a:off x="820455" y="3146238"/>
            <a:ext cx="7769268" cy="36933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tr-TR" dirty="0"/>
              <a:t>http://hbogm.meb.gov.tr/MTAO/1Elektroteknik/unite6.pdf</a:t>
            </a:r>
            <a:endParaRPr lang="tr-TR"/>
          </a:p>
        </p:txBody>
      </p:sp>
      <p:pic>
        <p:nvPicPr>
          <p:cNvPr id="3" name="Resim 12">
            <a:extLst>
              <a:ext uri="{FF2B5EF4-FFF2-40B4-BE49-F238E27FC236}">
                <a16:creationId xmlns:a16="http://schemas.microsoft.com/office/drawing/2014/main" id="{BF999A2D-F3DF-4359-94AF-5C4A9D2D9E7F}"/>
              </a:ext>
            </a:extLst>
          </p:cNvPr>
          <p:cNvPicPr>
            <a:picLocks noChangeAspect="1"/>
          </p:cNvPicPr>
          <p:nvPr/>
        </p:nvPicPr>
        <p:blipFill>
          <a:blip r:embed="rId2"/>
          <a:stretch>
            <a:fillRect/>
          </a:stretch>
        </p:blipFill>
        <p:spPr>
          <a:xfrm>
            <a:off x="0" y="0"/>
            <a:ext cx="1025561" cy="1029307"/>
          </a:xfrm>
          <a:prstGeom prst="rect">
            <a:avLst/>
          </a:prstGeom>
        </p:spPr>
      </p:pic>
      <p:pic>
        <p:nvPicPr>
          <p:cNvPr id="5" name="Resim 12">
            <a:extLst>
              <a:ext uri="{FF2B5EF4-FFF2-40B4-BE49-F238E27FC236}">
                <a16:creationId xmlns:a16="http://schemas.microsoft.com/office/drawing/2014/main" id="{B2E53028-DE7A-416F-80D7-D65ED0EBB29C}"/>
              </a:ext>
            </a:extLst>
          </p:cNvPr>
          <p:cNvPicPr>
            <a:picLocks noChangeAspect="1"/>
          </p:cNvPicPr>
          <p:nvPr/>
        </p:nvPicPr>
        <p:blipFill>
          <a:blip r:embed="rId2"/>
          <a:stretch>
            <a:fillRect/>
          </a:stretch>
        </p:blipFill>
        <p:spPr>
          <a:xfrm>
            <a:off x="8137584" y="0"/>
            <a:ext cx="1025561" cy="1029307"/>
          </a:xfrm>
          <a:prstGeom prst="rect">
            <a:avLst/>
          </a:prstGeom>
        </p:spPr>
      </p:pic>
    </p:spTree>
    <p:extLst>
      <p:ext uri="{BB962C8B-B14F-4D97-AF65-F5344CB8AC3E}">
        <p14:creationId xmlns:p14="http://schemas.microsoft.com/office/powerpoint/2010/main" val="3189138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F60B3AD-5FEB-4FF7-B1A2-D25D646267D1}"/>
              </a:ext>
            </a:extLst>
          </p:cNvPr>
          <p:cNvSpPr>
            <a:spLocks noGrp="1"/>
          </p:cNvSpPr>
          <p:nvPr>
            <p:ph type="title"/>
          </p:nvPr>
        </p:nvSpPr>
        <p:spPr>
          <a:xfrm>
            <a:off x="1284309" y="1104378"/>
            <a:ext cx="7053542" cy="493194"/>
          </a:xfrm>
        </p:spPr>
        <p:txBody>
          <a:bodyPr>
            <a:normAutofit fontScale="90000"/>
          </a:bodyPr>
          <a:lstStyle/>
          <a:p>
            <a:r>
              <a:rPr lang="tr-TR" sz="5400" b="1" u="sng" dirty="0">
                <a:solidFill>
                  <a:srgbClr val="4FB8C1"/>
                </a:solidFill>
              </a:rPr>
              <a:t>İçindekiler</a:t>
            </a:r>
          </a:p>
        </p:txBody>
      </p:sp>
      <p:sp>
        <p:nvSpPr>
          <p:cNvPr id="3" name="İçerik Yer Tutucusu 2">
            <a:extLst>
              <a:ext uri="{FF2B5EF4-FFF2-40B4-BE49-F238E27FC236}">
                <a16:creationId xmlns:a16="http://schemas.microsoft.com/office/drawing/2014/main" id="{5367A004-645A-4E04-8407-51DD13C9C3C9}"/>
              </a:ext>
            </a:extLst>
          </p:cNvPr>
          <p:cNvSpPr>
            <a:spLocks noGrp="1"/>
          </p:cNvSpPr>
          <p:nvPr>
            <p:ph idx="1"/>
          </p:nvPr>
        </p:nvSpPr>
        <p:spPr>
          <a:xfrm>
            <a:off x="733425" y="2232804"/>
            <a:ext cx="7580666" cy="4195762"/>
          </a:xfrm>
        </p:spPr>
        <p:txBody>
          <a:bodyPr vert="horz" lIns="91440" tIns="45720" rIns="91440" bIns="45720" rtlCol="0" anchor="t">
            <a:normAutofit/>
          </a:bodyPr>
          <a:lstStyle/>
          <a:p>
            <a:r>
              <a:rPr lang="tr-TR" sz="2800" b="1" dirty="0"/>
              <a:t>ÜÇ FAZLI SİSTEMLER </a:t>
            </a:r>
          </a:p>
          <a:p>
            <a:pPr>
              <a:buClr>
                <a:srgbClr val="8AD0D6"/>
              </a:buClr>
            </a:pPr>
            <a:endParaRPr lang="tr-TR" sz="2800" b="1" dirty="0"/>
          </a:p>
        </p:txBody>
      </p:sp>
      <p:pic>
        <p:nvPicPr>
          <p:cNvPr id="9" name="Resim 12">
            <a:extLst>
              <a:ext uri="{FF2B5EF4-FFF2-40B4-BE49-F238E27FC236}">
                <a16:creationId xmlns:a16="http://schemas.microsoft.com/office/drawing/2014/main" id="{1F2A72E8-C983-4922-8774-B0A4213A352C}"/>
              </a:ext>
            </a:extLst>
          </p:cNvPr>
          <p:cNvPicPr>
            <a:picLocks noChangeAspect="1"/>
          </p:cNvPicPr>
          <p:nvPr/>
        </p:nvPicPr>
        <p:blipFill>
          <a:blip r:embed="rId2"/>
          <a:stretch>
            <a:fillRect/>
          </a:stretch>
        </p:blipFill>
        <p:spPr>
          <a:xfrm>
            <a:off x="0" y="0"/>
            <a:ext cx="1025561" cy="1029307"/>
          </a:xfrm>
          <a:prstGeom prst="rect">
            <a:avLst/>
          </a:prstGeom>
        </p:spPr>
      </p:pic>
      <p:pic>
        <p:nvPicPr>
          <p:cNvPr id="11" name="Resim 12">
            <a:extLst>
              <a:ext uri="{FF2B5EF4-FFF2-40B4-BE49-F238E27FC236}">
                <a16:creationId xmlns:a16="http://schemas.microsoft.com/office/drawing/2014/main" id="{BCF9FDEB-B08A-4BEA-AF5A-0461F845F224}"/>
              </a:ext>
            </a:extLst>
          </p:cNvPr>
          <p:cNvPicPr>
            <a:picLocks noChangeAspect="1"/>
          </p:cNvPicPr>
          <p:nvPr/>
        </p:nvPicPr>
        <p:blipFill>
          <a:blip r:embed="rId2"/>
          <a:stretch>
            <a:fillRect/>
          </a:stretch>
        </p:blipFill>
        <p:spPr>
          <a:xfrm>
            <a:off x="8137584" y="0"/>
            <a:ext cx="1025561" cy="1029307"/>
          </a:xfrm>
          <a:prstGeom prst="rect">
            <a:avLst/>
          </a:prstGeom>
        </p:spPr>
      </p:pic>
    </p:spTree>
    <p:extLst>
      <p:ext uri="{BB962C8B-B14F-4D97-AF65-F5344CB8AC3E}">
        <p14:creationId xmlns:p14="http://schemas.microsoft.com/office/powerpoint/2010/main" val="1504587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A321793-410F-4A49-AACF-2F7E9A250943}"/>
              </a:ext>
            </a:extLst>
          </p:cNvPr>
          <p:cNvSpPr>
            <a:spLocks noGrp="1"/>
          </p:cNvSpPr>
          <p:nvPr>
            <p:ph type="title"/>
          </p:nvPr>
        </p:nvSpPr>
        <p:spPr>
          <a:xfrm>
            <a:off x="1124455" y="576673"/>
            <a:ext cx="7053542" cy="1157534"/>
          </a:xfrm>
        </p:spPr>
        <p:txBody>
          <a:bodyPr/>
          <a:lstStyle/>
          <a:p>
            <a:r>
              <a:rPr lang="tr-TR" b="1" u="sng" dirty="0">
                <a:solidFill>
                  <a:srgbClr val="4FB8C1"/>
                </a:solidFill>
              </a:rPr>
              <a:t>Üç Fazlı Gerilimlerin Dalga Şekilleri</a:t>
            </a:r>
            <a:r>
              <a:rPr lang="tr-TR" b="1" dirty="0">
                <a:solidFill>
                  <a:srgbClr val="4FB8C1"/>
                </a:solidFill>
              </a:rPr>
              <a:t> </a:t>
            </a:r>
            <a:endParaRPr lang="tr-TR" dirty="0">
              <a:solidFill>
                <a:srgbClr val="4FB8C1"/>
              </a:solidFill>
            </a:endParaRPr>
          </a:p>
        </p:txBody>
      </p:sp>
      <p:sp>
        <p:nvSpPr>
          <p:cNvPr id="3" name="İçerik Yer Tutucusu 2">
            <a:extLst>
              <a:ext uri="{FF2B5EF4-FFF2-40B4-BE49-F238E27FC236}">
                <a16:creationId xmlns:a16="http://schemas.microsoft.com/office/drawing/2014/main" id="{45995EFD-71CE-48E4-9BBE-D03BB26E7323}"/>
              </a:ext>
            </a:extLst>
          </p:cNvPr>
          <p:cNvSpPr>
            <a:spLocks noGrp="1"/>
          </p:cNvSpPr>
          <p:nvPr>
            <p:ph idx="1"/>
          </p:nvPr>
        </p:nvSpPr>
        <p:spPr>
          <a:xfrm>
            <a:off x="255985" y="1919569"/>
            <a:ext cx="8291055" cy="4195481"/>
          </a:xfrm>
        </p:spPr>
        <p:txBody>
          <a:bodyPr vert="horz" lIns="91440" tIns="45720" rIns="91440" bIns="45720" rtlCol="0" anchor="t">
            <a:normAutofit/>
          </a:bodyPr>
          <a:lstStyle/>
          <a:p>
            <a:r>
              <a:rPr lang="tr-TR" b="1" u="sng" dirty="0"/>
              <a:t>Üç Faz Gerilim Üretme</a:t>
            </a:r>
            <a:endParaRPr lang="tr-TR" b="1" dirty="0"/>
          </a:p>
          <a:p>
            <a:pPr marL="0" indent="0">
              <a:buClr>
                <a:srgbClr val="8AD0D6"/>
              </a:buClr>
              <a:buNone/>
            </a:pPr>
            <a:r>
              <a:rPr lang="tr-TR" b="1" dirty="0"/>
              <a:t>   AC üreten jeneratörün içine yerleştirilen bobin bir adet ise elde edilen enerji de tek fazlı olur. Ancak uygulamada kullanılan jeneratörlerin içinde aşağıdaki şekilde  görüldüğü gibi bir birine 120° açılı olarak yerleştirilmiş üç bobin </a:t>
            </a:r>
            <a:r>
              <a:rPr lang="tr-TR" b="1" dirty="0" err="1"/>
              <a:t>vardır.Bu</a:t>
            </a:r>
            <a:r>
              <a:rPr lang="tr-TR" b="1" dirty="0"/>
              <a:t> üç bobinin birer ucu </a:t>
            </a:r>
            <a:r>
              <a:rPr lang="tr-TR" b="1" dirty="0" err="1"/>
              <a:t>köprülenmiş</a:t>
            </a:r>
            <a:r>
              <a:rPr lang="tr-TR" b="1" dirty="0"/>
              <a:t> ve elde edilen dördüncü uca nötr hattı denilmiştir. Üç bobinin çıkış uçlarının adları R-S-T'dir. </a:t>
            </a:r>
          </a:p>
        </p:txBody>
      </p:sp>
      <p:pic>
        <p:nvPicPr>
          <p:cNvPr id="5" name="Resim 5" descr="metin içeren bir resim&#10;&#10;Yüksek güvenilirlikle oluşturulmuş açıklama">
            <a:extLst>
              <a:ext uri="{FF2B5EF4-FFF2-40B4-BE49-F238E27FC236}">
                <a16:creationId xmlns:a16="http://schemas.microsoft.com/office/drawing/2014/main" id="{EC3A8EC8-79F8-46E0-85D9-AAFF1835E2B8}"/>
              </a:ext>
            </a:extLst>
          </p:cNvPr>
          <p:cNvPicPr>
            <a:picLocks noChangeAspect="1"/>
          </p:cNvPicPr>
          <p:nvPr/>
        </p:nvPicPr>
        <p:blipFill>
          <a:blip r:embed="rId2"/>
          <a:stretch>
            <a:fillRect/>
          </a:stretch>
        </p:blipFill>
        <p:spPr>
          <a:xfrm>
            <a:off x="1334462" y="3488201"/>
            <a:ext cx="6134099" cy="2468904"/>
          </a:xfrm>
          <a:prstGeom prst="rect">
            <a:avLst/>
          </a:prstGeom>
        </p:spPr>
      </p:pic>
      <p:pic>
        <p:nvPicPr>
          <p:cNvPr id="4" name="Resim 12">
            <a:extLst>
              <a:ext uri="{FF2B5EF4-FFF2-40B4-BE49-F238E27FC236}">
                <a16:creationId xmlns:a16="http://schemas.microsoft.com/office/drawing/2014/main" id="{27314DC1-B0CB-4BB1-9C42-AAAD8066F670}"/>
              </a:ext>
            </a:extLst>
          </p:cNvPr>
          <p:cNvPicPr>
            <a:picLocks noChangeAspect="1"/>
          </p:cNvPicPr>
          <p:nvPr/>
        </p:nvPicPr>
        <p:blipFill>
          <a:blip r:embed="rId3"/>
          <a:stretch>
            <a:fillRect/>
          </a:stretch>
        </p:blipFill>
        <p:spPr>
          <a:xfrm>
            <a:off x="0" y="0"/>
            <a:ext cx="1025561" cy="1029307"/>
          </a:xfrm>
          <a:prstGeom prst="rect">
            <a:avLst/>
          </a:prstGeom>
        </p:spPr>
      </p:pic>
      <p:pic>
        <p:nvPicPr>
          <p:cNvPr id="8" name="Resim 12">
            <a:extLst>
              <a:ext uri="{FF2B5EF4-FFF2-40B4-BE49-F238E27FC236}">
                <a16:creationId xmlns:a16="http://schemas.microsoft.com/office/drawing/2014/main" id="{1D51FA02-3764-467B-A6D5-5E9F6535D126}"/>
              </a:ext>
            </a:extLst>
          </p:cNvPr>
          <p:cNvPicPr>
            <a:picLocks noChangeAspect="1"/>
          </p:cNvPicPr>
          <p:nvPr/>
        </p:nvPicPr>
        <p:blipFill>
          <a:blip r:embed="rId3"/>
          <a:stretch>
            <a:fillRect/>
          </a:stretch>
        </p:blipFill>
        <p:spPr>
          <a:xfrm>
            <a:off x="8137584" y="0"/>
            <a:ext cx="1025561" cy="1029307"/>
          </a:xfrm>
          <a:prstGeom prst="rect">
            <a:avLst/>
          </a:prstGeom>
        </p:spPr>
      </p:pic>
    </p:spTree>
    <p:extLst>
      <p:ext uri="{BB962C8B-B14F-4D97-AF65-F5344CB8AC3E}">
        <p14:creationId xmlns:p14="http://schemas.microsoft.com/office/powerpoint/2010/main" val="2561671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0449004-56C2-42EE-AF18-41A64F6A1979}"/>
              </a:ext>
            </a:extLst>
          </p:cNvPr>
          <p:cNvSpPr>
            <a:spLocks noGrp="1"/>
          </p:cNvSpPr>
          <p:nvPr>
            <p:ph type="title"/>
          </p:nvPr>
        </p:nvSpPr>
        <p:spPr>
          <a:xfrm>
            <a:off x="1048255" y="562321"/>
            <a:ext cx="7053542" cy="1161376"/>
          </a:xfrm>
        </p:spPr>
        <p:txBody>
          <a:bodyPr/>
          <a:lstStyle/>
          <a:p>
            <a:r>
              <a:rPr lang="tr-TR" b="1" u="sng" dirty="0">
                <a:solidFill>
                  <a:srgbClr val="4FB8C1"/>
                </a:solidFill>
              </a:rPr>
              <a:t>Üç Fazlı Gerilimlerin Dalga Şekilleri</a:t>
            </a:r>
            <a:r>
              <a:rPr lang="tr-TR" b="1" dirty="0">
                <a:solidFill>
                  <a:srgbClr val="4FB8C1"/>
                </a:solidFill>
              </a:rPr>
              <a:t> </a:t>
            </a:r>
            <a:endParaRPr lang="tr-TR" dirty="0">
              <a:solidFill>
                <a:srgbClr val="4FB8C1"/>
              </a:solidFill>
            </a:endParaRPr>
          </a:p>
        </p:txBody>
      </p:sp>
      <p:sp>
        <p:nvSpPr>
          <p:cNvPr id="3" name="İçerik Yer Tutucusu 2">
            <a:extLst>
              <a:ext uri="{FF2B5EF4-FFF2-40B4-BE49-F238E27FC236}">
                <a16:creationId xmlns:a16="http://schemas.microsoft.com/office/drawing/2014/main" id="{D34DC123-97A2-4794-B22B-FE0581303847}"/>
              </a:ext>
            </a:extLst>
          </p:cNvPr>
          <p:cNvSpPr>
            <a:spLocks noGrp="1"/>
          </p:cNvSpPr>
          <p:nvPr>
            <p:ph idx="1"/>
          </p:nvPr>
        </p:nvSpPr>
        <p:spPr>
          <a:xfrm>
            <a:off x="737199" y="1900519"/>
            <a:ext cx="6709906" cy="4195481"/>
          </a:xfrm>
        </p:spPr>
        <p:txBody>
          <a:bodyPr vert="horz" lIns="91440" tIns="45720" rIns="91440" bIns="45720" rtlCol="0" anchor="t">
            <a:normAutofit/>
          </a:bodyPr>
          <a:lstStyle/>
          <a:p>
            <a:pPr marL="0" indent="0">
              <a:buNone/>
            </a:pPr>
            <a:r>
              <a:rPr lang="tr-TR" b="1" dirty="0"/>
              <a:t>    Jeneratör içine yerleştirilmiş olan üç sargı N-S manyetik alanı altından geçirildiği zaman kuvvet çizgilerinin etkisiyle sargıların içindeki elektronlar ve oyuklar hareket etmeye başlayarak akımı oluşturmaktadır. Oluşan bu üç fazlı alternatif akım üç fazlı alıcılar tarafından kullanılır.</a:t>
            </a:r>
          </a:p>
        </p:txBody>
      </p:sp>
      <p:pic>
        <p:nvPicPr>
          <p:cNvPr id="4" name="Resim 4">
            <a:extLst>
              <a:ext uri="{FF2B5EF4-FFF2-40B4-BE49-F238E27FC236}">
                <a16:creationId xmlns:a16="http://schemas.microsoft.com/office/drawing/2014/main" id="{422197DB-A7EE-4E2A-A0EF-D6EBAF60B19E}"/>
              </a:ext>
            </a:extLst>
          </p:cNvPr>
          <p:cNvPicPr>
            <a:picLocks noChangeAspect="1"/>
          </p:cNvPicPr>
          <p:nvPr/>
        </p:nvPicPr>
        <p:blipFill>
          <a:blip r:embed="rId2"/>
          <a:stretch>
            <a:fillRect/>
          </a:stretch>
        </p:blipFill>
        <p:spPr>
          <a:xfrm>
            <a:off x="1391964" y="3080517"/>
            <a:ext cx="5638799" cy="2861190"/>
          </a:xfrm>
          <a:prstGeom prst="rect">
            <a:avLst/>
          </a:prstGeom>
        </p:spPr>
      </p:pic>
      <p:pic>
        <p:nvPicPr>
          <p:cNvPr id="6" name="Resim 12">
            <a:extLst>
              <a:ext uri="{FF2B5EF4-FFF2-40B4-BE49-F238E27FC236}">
                <a16:creationId xmlns:a16="http://schemas.microsoft.com/office/drawing/2014/main" id="{AA333E22-8028-4982-80CB-D0BB230C8CFD}"/>
              </a:ext>
            </a:extLst>
          </p:cNvPr>
          <p:cNvPicPr>
            <a:picLocks noChangeAspect="1"/>
          </p:cNvPicPr>
          <p:nvPr/>
        </p:nvPicPr>
        <p:blipFill>
          <a:blip r:embed="rId3"/>
          <a:stretch>
            <a:fillRect/>
          </a:stretch>
        </p:blipFill>
        <p:spPr>
          <a:xfrm>
            <a:off x="0" y="0"/>
            <a:ext cx="1025561" cy="1029307"/>
          </a:xfrm>
          <a:prstGeom prst="rect">
            <a:avLst/>
          </a:prstGeom>
        </p:spPr>
      </p:pic>
      <p:pic>
        <p:nvPicPr>
          <p:cNvPr id="8" name="Resim 12">
            <a:extLst>
              <a:ext uri="{FF2B5EF4-FFF2-40B4-BE49-F238E27FC236}">
                <a16:creationId xmlns:a16="http://schemas.microsoft.com/office/drawing/2014/main" id="{3DA202B0-C407-43C2-8FAA-ED48F42B0C57}"/>
              </a:ext>
            </a:extLst>
          </p:cNvPr>
          <p:cNvPicPr>
            <a:picLocks noChangeAspect="1"/>
          </p:cNvPicPr>
          <p:nvPr/>
        </p:nvPicPr>
        <p:blipFill>
          <a:blip r:embed="rId3"/>
          <a:stretch>
            <a:fillRect/>
          </a:stretch>
        </p:blipFill>
        <p:spPr>
          <a:xfrm>
            <a:off x="8137584" y="0"/>
            <a:ext cx="1025561" cy="1029307"/>
          </a:xfrm>
          <a:prstGeom prst="rect">
            <a:avLst/>
          </a:prstGeom>
        </p:spPr>
      </p:pic>
    </p:spTree>
    <p:extLst>
      <p:ext uri="{BB962C8B-B14F-4D97-AF65-F5344CB8AC3E}">
        <p14:creationId xmlns:p14="http://schemas.microsoft.com/office/powerpoint/2010/main" val="1522535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B265D56-5073-4970-A1B7-F4E9E1C04ECC}"/>
              </a:ext>
            </a:extLst>
          </p:cNvPr>
          <p:cNvSpPr>
            <a:spLocks noGrp="1"/>
          </p:cNvSpPr>
          <p:nvPr>
            <p:ph type="title"/>
          </p:nvPr>
        </p:nvSpPr>
        <p:spPr>
          <a:xfrm>
            <a:off x="1110885" y="577978"/>
            <a:ext cx="7053542" cy="1124698"/>
          </a:xfrm>
        </p:spPr>
        <p:txBody>
          <a:bodyPr/>
          <a:lstStyle/>
          <a:p>
            <a:r>
              <a:rPr lang="tr-TR" b="1" u="sng" dirty="0">
                <a:solidFill>
                  <a:srgbClr val="4FB8C1"/>
                </a:solidFill>
              </a:rPr>
              <a:t>Üç Fazlı Gerilimlerin Dalga Şekilleri</a:t>
            </a:r>
            <a:r>
              <a:rPr lang="tr-TR" b="1" dirty="0">
                <a:solidFill>
                  <a:srgbClr val="4FB8C1"/>
                </a:solidFill>
              </a:rPr>
              <a:t> </a:t>
            </a:r>
            <a:endParaRPr lang="tr-TR" dirty="0">
              <a:solidFill>
                <a:srgbClr val="4FB8C1"/>
              </a:solidFill>
            </a:endParaRPr>
          </a:p>
        </p:txBody>
      </p:sp>
      <p:sp>
        <p:nvSpPr>
          <p:cNvPr id="3" name="İçerik Yer Tutucusu 2">
            <a:extLst>
              <a:ext uri="{FF2B5EF4-FFF2-40B4-BE49-F238E27FC236}">
                <a16:creationId xmlns:a16="http://schemas.microsoft.com/office/drawing/2014/main" id="{76CE0516-37F9-4056-AE69-778BEB79D91C}"/>
              </a:ext>
            </a:extLst>
          </p:cNvPr>
          <p:cNvSpPr>
            <a:spLocks noGrp="1"/>
          </p:cNvSpPr>
          <p:nvPr>
            <p:ph idx="1"/>
          </p:nvPr>
        </p:nvSpPr>
        <p:spPr>
          <a:xfrm>
            <a:off x="313135" y="2052919"/>
            <a:ext cx="8329155" cy="4195481"/>
          </a:xfrm>
        </p:spPr>
        <p:txBody>
          <a:bodyPr vert="horz" lIns="91440" tIns="45720" rIns="91440" bIns="45720" rtlCol="0" anchor="t">
            <a:normAutofit/>
          </a:bodyPr>
          <a:lstStyle/>
          <a:p>
            <a:pPr>
              <a:buNone/>
            </a:pPr>
            <a:r>
              <a:rPr lang="tr-TR" sz="2400" b="1" u="sng" dirty="0"/>
              <a:t>ÜÇ FAZLI BAĞLANTILAR</a:t>
            </a:r>
            <a:r>
              <a:rPr lang="tr-TR" sz="2400" b="1" dirty="0"/>
              <a:t> </a:t>
            </a:r>
            <a:endParaRPr lang="tr-TR" sz="2400" b="1" u="sng" dirty="0"/>
          </a:p>
          <a:p>
            <a:pPr>
              <a:buNone/>
            </a:pPr>
            <a:r>
              <a:rPr lang="tr-TR" sz="2400" b="1" dirty="0"/>
              <a:t>Üçgen Bağlantıda Akım Gerilim Bağıntıları </a:t>
            </a:r>
          </a:p>
          <a:p>
            <a:pPr>
              <a:buNone/>
            </a:pPr>
            <a:r>
              <a:rPr lang="tr-TR" sz="2400" b="1" dirty="0"/>
              <a:t>Üçgen bağlantı Δ şeklinde gösterilir. Bu bağlantıda hat akımı (Ih);    Faz Akımının  (</a:t>
            </a:r>
            <a:r>
              <a:rPr lang="tr-TR" sz="2400" b="1" dirty="0" err="1"/>
              <a:t>If</a:t>
            </a:r>
            <a:r>
              <a:rPr lang="tr-TR" sz="2400" b="1" dirty="0"/>
              <a:t> ) ;</a:t>
            </a:r>
          </a:p>
          <a:p>
            <a:pPr>
              <a:buNone/>
            </a:pPr>
            <a:endParaRPr lang="tr-TR" sz="2400" b="1" dirty="0"/>
          </a:p>
        </p:txBody>
      </p:sp>
      <p:pic>
        <p:nvPicPr>
          <p:cNvPr id="4" name="Resim 4">
            <a:extLst>
              <a:ext uri="{FF2B5EF4-FFF2-40B4-BE49-F238E27FC236}">
                <a16:creationId xmlns:a16="http://schemas.microsoft.com/office/drawing/2014/main" id="{482E0DC5-896D-43DB-BFE8-4829D8CEBAF3}"/>
              </a:ext>
            </a:extLst>
          </p:cNvPr>
          <p:cNvPicPr>
            <a:picLocks noChangeAspect="1"/>
          </p:cNvPicPr>
          <p:nvPr/>
        </p:nvPicPr>
        <p:blipFill rotWithShape="1">
          <a:blip r:embed="rId2"/>
          <a:srcRect b="29444"/>
          <a:stretch/>
        </p:blipFill>
        <p:spPr>
          <a:xfrm>
            <a:off x="927286" y="3990975"/>
            <a:ext cx="7031491" cy="725805"/>
          </a:xfrm>
          <a:prstGeom prst="rect">
            <a:avLst/>
          </a:prstGeom>
        </p:spPr>
      </p:pic>
      <p:pic>
        <p:nvPicPr>
          <p:cNvPr id="6" name="Resim 12">
            <a:extLst>
              <a:ext uri="{FF2B5EF4-FFF2-40B4-BE49-F238E27FC236}">
                <a16:creationId xmlns:a16="http://schemas.microsoft.com/office/drawing/2014/main" id="{BBF6BD82-B402-4BEE-97C1-C47CEAA2C40F}"/>
              </a:ext>
            </a:extLst>
          </p:cNvPr>
          <p:cNvPicPr>
            <a:picLocks noChangeAspect="1"/>
          </p:cNvPicPr>
          <p:nvPr/>
        </p:nvPicPr>
        <p:blipFill>
          <a:blip r:embed="rId3"/>
          <a:stretch>
            <a:fillRect/>
          </a:stretch>
        </p:blipFill>
        <p:spPr>
          <a:xfrm>
            <a:off x="0" y="0"/>
            <a:ext cx="1025561" cy="1029307"/>
          </a:xfrm>
          <a:prstGeom prst="rect">
            <a:avLst/>
          </a:prstGeom>
        </p:spPr>
      </p:pic>
      <p:pic>
        <p:nvPicPr>
          <p:cNvPr id="8" name="Resim 12">
            <a:extLst>
              <a:ext uri="{FF2B5EF4-FFF2-40B4-BE49-F238E27FC236}">
                <a16:creationId xmlns:a16="http://schemas.microsoft.com/office/drawing/2014/main" id="{314FB4E6-239F-4934-91B4-F085C2F1FE0D}"/>
              </a:ext>
            </a:extLst>
          </p:cNvPr>
          <p:cNvPicPr>
            <a:picLocks noChangeAspect="1"/>
          </p:cNvPicPr>
          <p:nvPr/>
        </p:nvPicPr>
        <p:blipFill>
          <a:blip r:embed="rId3"/>
          <a:stretch>
            <a:fillRect/>
          </a:stretch>
        </p:blipFill>
        <p:spPr>
          <a:xfrm>
            <a:off x="8137584" y="0"/>
            <a:ext cx="1025561" cy="1029307"/>
          </a:xfrm>
          <a:prstGeom prst="rect">
            <a:avLst/>
          </a:prstGeom>
        </p:spPr>
      </p:pic>
    </p:spTree>
    <p:extLst>
      <p:ext uri="{BB962C8B-B14F-4D97-AF65-F5344CB8AC3E}">
        <p14:creationId xmlns:p14="http://schemas.microsoft.com/office/powerpoint/2010/main" val="3923396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38A67F5-4D02-40BD-90E4-7ACC5521DCA9}"/>
              </a:ext>
            </a:extLst>
          </p:cNvPr>
          <p:cNvSpPr>
            <a:spLocks noGrp="1"/>
          </p:cNvSpPr>
          <p:nvPr>
            <p:ph type="title"/>
          </p:nvPr>
        </p:nvSpPr>
        <p:spPr>
          <a:xfrm>
            <a:off x="1020792" y="539309"/>
            <a:ext cx="7053542" cy="1247450"/>
          </a:xfrm>
        </p:spPr>
        <p:txBody>
          <a:bodyPr/>
          <a:lstStyle/>
          <a:p>
            <a:r>
              <a:rPr lang="tr-TR" sz="4000" b="1" u="sng" dirty="0">
                <a:solidFill>
                  <a:srgbClr val="4FB8C1"/>
                </a:solidFill>
              </a:rPr>
              <a:t>Üç Fazlı Gerilimlerin Dalga Şekilleri</a:t>
            </a:r>
            <a:r>
              <a:rPr lang="tr-TR" sz="4000" b="1" dirty="0">
                <a:solidFill>
                  <a:srgbClr val="4FB8C1"/>
                </a:solidFill>
              </a:rPr>
              <a:t> </a:t>
            </a:r>
          </a:p>
        </p:txBody>
      </p:sp>
      <p:pic>
        <p:nvPicPr>
          <p:cNvPr id="12" name="Resim 12" descr="metin, harita içeren bir resim&#10;&#10;Çok yüksek güvenilirlikle oluşturulmuş açıklama">
            <a:extLst>
              <a:ext uri="{FF2B5EF4-FFF2-40B4-BE49-F238E27FC236}">
                <a16:creationId xmlns:a16="http://schemas.microsoft.com/office/drawing/2014/main" id="{749A0F21-2500-4C67-98B4-FA091387BE22}"/>
              </a:ext>
            </a:extLst>
          </p:cNvPr>
          <p:cNvPicPr>
            <a:picLocks noGrp="1" noChangeAspect="1"/>
          </p:cNvPicPr>
          <p:nvPr>
            <p:ph idx="1"/>
          </p:nvPr>
        </p:nvPicPr>
        <p:blipFill rotWithShape="1">
          <a:blip r:embed="rId2"/>
          <a:srcRect t="-535" b="12295"/>
          <a:stretch/>
        </p:blipFill>
        <p:spPr>
          <a:xfrm>
            <a:off x="936938" y="2081791"/>
            <a:ext cx="7129222" cy="3631693"/>
          </a:xfrm>
          <a:prstGeom prst="rect">
            <a:avLst/>
          </a:prstGeom>
        </p:spPr>
      </p:pic>
      <p:pic>
        <p:nvPicPr>
          <p:cNvPr id="3" name="Resim 12">
            <a:extLst>
              <a:ext uri="{FF2B5EF4-FFF2-40B4-BE49-F238E27FC236}">
                <a16:creationId xmlns:a16="http://schemas.microsoft.com/office/drawing/2014/main" id="{1190D854-A350-4CAB-B9D5-A484E0C44D3F}"/>
              </a:ext>
            </a:extLst>
          </p:cNvPr>
          <p:cNvPicPr>
            <a:picLocks noChangeAspect="1"/>
          </p:cNvPicPr>
          <p:nvPr/>
        </p:nvPicPr>
        <p:blipFill>
          <a:blip r:embed="rId3"/>
          <a:stretch>
            <a:fillRect/>
          </a:stretch>
        </p:blipFill>
        <p:spPr>
          <a:xfrm>
            <a:off x="0" y="0"/>
            <a:ext cx="1025561" cy="1029307"/>
          </a:xfrm>
          <a:prstGeom prst="rect">
            <a:avLst/>
          </a:prstGeom>
        </p:spPr>
      </p:pic>
      <p:pic>
        <p:nvPicPr>
          <p:cNvPr id="5" name="Resim 12">
            <a:extLst>
              <a:ext uri="{FF2B5EF4-FFF2-40B4-BE49-F238E27FC236}">
                <a16:creationId xmlns:a16="http://schemas.microsoft.com/office/drawing/2014/main" id="{3725F2C5-706B-49C7-A674-135B452E452F}"/>
              </a:ext>
            </a:extLst>
          </p:cNvPr>
          <p:cNvPicPr>
            <a:picLocks noChangeAspect="1"/>
          </p:cNvPicPr>
          <p:nvPr/>
        </p:nvPicPr>
        <p:blipFill>
          <a:blip r:embed="rId3"/>
          <a:stretch>
            <a:fillRect/>
          </a:stretch>
        </p:blipFill>
        <p:spPr>
          <a:xfrm>
            <a:off x="8137584" y="0"/>
            <a:ext cx="1025561" cy="1029307"/>
          </a:xfrm>
          <a:prstGeom prst="rect">
            <a:avLst/>
          </a:prstGeom>
        </p:spPr>
      </p:pic>
    </p:spTree>
    <p:extLst>
      <p:ext uri="{BB962C8B-B14F-4D97-AF65-F5344CB8AC3E}">
        <p14:creationId xmlns:p14="http://schemas.microsoft.com/office/powerpoint/2010/main" val="1533065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BD88B11-1C13-40E5-AD34-A10C7DE3809A}"/>
              </a:ext>
            </a:extLst>
          </p:cNvPr>
          <p:cNvSpPr>
            <a:spLocks noGrp="1"/>
          </p:cNvSpPr>
          <p:nvPr>
            <p:ph type="title"/>
          </p:nvPr>
        </p:nvSpPr>
        <p:spPr>
          <a:xfrm>
            <a:off x="1078301" y="526430"/>
            <a:ext cx="7053542" cy="1207777"/>
          </a:xfrm>
        </p:spPr>
        <p:txBody>
          <a:bodyPr/>
          <a:lstStyle/>
          <a:p>
            <a:r>
              <a:rPr lang="tr-TR" sz="4000" b="1" u="sng" dirty="0">
                <a:solidFill>
                  <a:srgbClr val="4FB8C1"/>
                </a:solidFill>
              </a:rPr>
              <a:t>Üç Fazlı Sistemlerin Dalga Şekilleri</a:t>
            </a:r>
            <a:r>
              <a:rPr lang="tr-TR" sz="4000" b="1" dirty="0">
                <a:solidFill>
                  <a:srgbClr val="4FB8C1"/>
                </a:solidFill>
              </a:rPr>
              <a:t> </a:t>
            </a:r>
          </a:p>
        </p:txBody>
      </p:sp>
      <p:sp>
        <p:nvSpPr>
          <p:cNvPr id="3" name="İçerik Yer Tutucusu 2">
            <a:extLst>
              <a:ext uri="{FF2B5EF4-FFF2-40B4-BE49-F238E27FC236}">
                <a16:creationId xmlns:a16="http://schemas.microsoft.com/office/drawing/2014/main" id="{10D9800A-2B54-4536-8557-CBC952BF645E}"/>
              </a:ext>
            </a:extLst>
          </p:cNvPr>
          <p:cNvSpPr>
            <a:spLocks noGrp="1"/>
          </p:cNvSpPr>
          <p:nvPr>
            <p:ph idx="1"/>
          </p:nvPr>
        </p:nvSpPr>
        <p:spPr>
          <a:xfrm>
            <a:off x="484584" y="1921034"/>
            <a:ext cx="8050732" cy="4195481"/>
          </a:xfrm>
        </p:spPr>
        <p:txBody>
          <a:bodyPr vert="horz" lIns="91440" tIns="45720" rIns="91440" bIns="45720" rtlCol="0" anchor="t">
            <a:normAutofit/>
          </a:bodyPr>
          <a:lstStyle/>
          <a:p>
            <a:r>
              <a:rPr lang="tr-TR" sz="2500" b="1" dirty="0"/>
              <a:t>Yıldız Bağlantıda Akım , Gerilim Bağıntıları </a:t>
            </a:r>
          </a:p>
          <a:p>
            <a:pPr marL="0" indent="0">
              <a:buClr>
                <a:srgbClr val="8AD0D6"/>
              </a:buClr>
              <a:buNone/>
            </a:pPr>
            <a:r>
              <a:rPr lang="tr-TR" sz="2500" b="1" dirty="0"/>
              <a:t>     Yıldız bağlantı, alıcıların R-S-T uçlarına şebeke gerilimi uygulanıp diğer uçlar kısa devre edilerek yapılır. Yıldız bağlantıda alıcılar üç adet olmalı ve alıcı direnç değerleri eşit olmalıdır. Bu şartlarda yıldız (nötr- sıfır noktası) noktasında gerilim </a:t>
            </a:r>
            <a:r>
              <a:rPr lang="tr-TR" sz="2500" b="1" dirty="0" err="1"/>
              <a:t>gö</a:t>
            </a:r>
            <a:r>
              <a:rPr lang="tr-TR" sz="2500" b="1" dirty="0"/>
              <a:t>- </a:t>
            </a:r>
            <a:r>
              <a:rPr lang="tr-TR" sz="2500" b="1" dirty="0" err="1"/>
              <a:t>rülmez</a:t>
            </a:r>
            <a:r>
              <a:rPr lang="tr-TR" sz="2500" b="1" dirty="0"/>
              <a:t>. Denge bozulduğunda yıldız noktasında gerilim görülür ve bu yüzden yıldız noktası topraklanmalıdır.</a:t>
            </a:r>
          </a:p>
        </p:txBody>
      </p:sp>
      <p:pic>
        <p:nvPicPr>
          <p:cNvPr id="5" name="Resim 12">
            <a:extLst>
              <a:ext uri="{FF2B5EF4-FFF2-40B4-BE49-F238E27FC236}">
                <a16:creationId xmlns:a16="http://schemas.microsoft.com/office/drawing/2014/main" id="{BEEB23DC-AF49-4334-AF1A-2165E5290250}"/>
              </a:ext>
            </a:extLst>
          </p:cNvPr>
          <p:cNvPicPr>
            <a:picLocks noChangeAspect="1"/>
          </p:cNvPicPr>
          <p:nvPr/>
        </p:nvPicPr>
        <p:blipFill>
          <a:blip r:embed="rId2"/>
          <a:stretch>
            <a:fillRect/>
          </a:stretch>
        </p:blipFill>
        <p:spPr>
          <a:xfrm>
            <a:off x="0" y="0"/>
            <a:ext cx="1025561" cy="1029307"/>
          </a:xfrm>
          <a:prstGeom prst="rect">
            <a:avLst/>
          </a:prstGeom>
        </p:spPr>
      </p:pic>
      <p:pic>
        <p:nvPicPr>
          <p:cNvPr id="7" name="Resim 12">
            <a:extLst>
              <a:ext uri="{FF2B5EF4-FFF2-40B4-BE49-F238E27FC236}">
                <a16:creationId xmlns:a16="http://schemas.microsoft.com/office/drawing/2014/main" id="{E8407382-8546-4537-9DB9-7C1AD497D36A}"/>
              </a:ext>
            </a:extLst>
          </p:cNvPr>
          <p:cNvPicPr>
            <a:picLocks noChangeAspect="1"/>
          </p:cNvPicPr>
          <p:nvPr/>
        </p:nvPicPr>
        <p:blipFill>
          <a:blip r:embed="rId2"/>
          <a:stretch>
            <a:fillRect/>
          </a:stretch>
        </p:blipFill>
        <p:spPr>
          <a:xfrm>
            <a:off x="8137584" y="0"/>
            <a:ext cx="1025561" cy="1029307"/>
          </a:xfrm>
          <a:prstGeom prst="rect">
            <a:avLst/>
          </a:prstGeom>
        </p:spPr>
      </p:pic>
    </p:spTree>
    <p:extLst>
      <p:ext uri="{BB962C8B-B14F-4D97-AF65-F5344CB8AC3E}">
        <p14:creationId xmlns:p14="http://schemas.microsoft.com/office/powerpoint/2010/main" val="631499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D8D9D4A-032C-409E-B5C8-29D3B0924890}"/>
              </a:ext>
            </a:extLst>
          </p:cNvPr>
          <p:cNvSpPr>
            <a:spLocks noGrp="1"/>
          </p:cNvSpPr>
          <p:nvPr>
            <p:ph type="title"/>
          </p:nvPr>
        </p:nvSpPr>
        <p:spPr>
          <a:xfrm>
            <a:off x="1239260" y="463699"/>
            <a:ext cx="7053542" cy="1219445"/>
          </a:xfrm>
        </p:spPr>
        <p:txBody>
          <a:bodyPr/>
          <a:lstStyle/>
          <a:p>
            <a:r>
              <a:rPr lang="tr-TR" sz="4000" b="1" u="sng" dirty="0">
                <a:solidFill>
                  <a:srgbClr val="4FB8C1"/>
                </a:solidFill>
              </a:rPr>
              <a:t>Üç Fazlı Sistemlerin Dalga Şekilleri</a:t>
            </a:r>
            <a:r>
              <a:rPr lang="tr-TR" sz="4000" b="1" dirty="0">
                <a:solidFill>
                  <a:srgbClr val="4FB8C1"/>
                </a:solidFill>
              </a:rPr>
              <a:t> </a:t>
            </a:r>
          </a:p>
        </p:txBody>
      </p:sp>
      <p:pic>
        <p:nvPicPr>
          <p:cNvPr id="4" name="Resim 4" descr="metin, harita içeren bir resim&#10;&#10;Çok yüksek güvenilirlikle oluşturulmuş açıklama">
            <a:extLst>
              <a:ext uri="{FF2B5EF4-FFF2-40B4-BE49-F238E27FC236}">
                <a16:creationId xmlns:a16="http://schemas.microsoft.com/office/drawing/2014/main" id="{D2D70601-BD9F-485A-8D65-8963AB8FF7B1}"/>
              </a:ext>
            </a:extLst>
          </p:cNvPr>
          <p:cNvPicPr>
            <a:picLocks noGrp="1" noChangeAspect="1"/>
          </p:cNvPicPr>
          <p:nvPr>
            <p:ph idx="1"/>
          </p:nvPr>
        </p:nvPicPr>
        <p:blipFill>
          <a:blip r:embed="rId2"/>
          <a:stretch>
            <a:fillRect/>
          </a:stretch>
        </p:blipFill>
        <p:spPr>
          <a:xfrm>
            <a:off x="568740" y="1811428"/>
            <a:ext cx="7171958" cy="2369697"/>
          </a:xfrm>
          <a:prstGeom prst="rect">
            <a:avLst/>
          </a:prstGeom>
        </p:spPr>
      </p:pic>
      <p:sp>
        <p:nvSpPr>
          <p:cNvPr id="6" name="Metin kutusu 5">
            <a:extLst>
              <a:ext uri="{FF2B5EF4-FFF2-40B4-BE49-F238E27FC236}">
                <a16:creationId xmlns:a16="http://schemas.microsoft.com/office/drawing/2014/main" id="{13D9576D-1DE5-46AB-BD0A-4E8FAE8AD357}"/>
              </a:ext>
            </a:extLst>
          </p:cNvPr>
          <p:cNvSpPr txBox="1"/>
          <p:nvPr/>
        </p:nvSpPr>
        <p:spPr>
          <a:xfrm>
            <a:off x="276958" y="4216733"/>
            <a:ext cx="8748345" cy="1754326"/>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b="1" dirty="0"/>
              <a:t>Yıldız bağlantıda alıcılar arasında 120º faz farkı olduğundan hat gerilimi (</a:t>
            </a:r>
            <a:r>
              <a:rPr lang="tr-TR" b="1" dirty="0" err="1"/>
              <a:t>Uh</a:t>
            </a:r>
            <a:r>
              <a:rPr lang="tr-TR" b="1" dirty="0"/>
              <a:t>), faz geriliminin (Uf) </a:t>
            </a:r>
          </a:p>
          <a:p>
            <a:endParaRPr lang="tr-TR" b="1" dirty="0"/>
          </a:p>
          <a:p>
            <a:endParaRPr lang="tr-TR" b="1" dirty="0"/>
          </a:p>
          <a:p>
            <a:endParaRPr lang="tr-TR" b="1" dirty="0"/>
          </a:p>
          <a:p>
            <a:r>
              <a:rPr lang="tr-TR" b="1" dirty="0"/>
              <a:t>Yıldız bağlantıda hat akımı faz akımına eşittir. Ih=</a:t>
            </a:r>
            <a:r>
              <a:rPr lang="tr-TR" b="1" dirty="0" err="1"/>
              <a:t>If</a:t>
            </a:r>
            <a:endParaRPr lang="tr-TR" b="1" dirty="0"/>
          </a:p>
        </p:txBody>
      </p:sp>
      <p:pic>
        <p:nvPicPr>
          <p:cNvPr id="7" name="Resim 7">
            <a:extLst>
              <a:ext uri="{FF2B5EF4-FFF2-40B4-BE49-F238E27FC236}">
                <a16:creationId xmlns:a16="http://schemas.microsoft.com/office/drawing/2014/main" id="{86BEE94F-BE82-4EF2-A918-2F9C31DB605D}"/>
              </a:ext>
            </a:extLst>
          </p:cNvPr>
          <p:cNvPicPr>
            <a:picLocks noChangeAspect="1"/>
          </p:cNvPicPr>
          <p:nvPr/>
        </p:nvPicPr>
        <p:blipFill>
          <a:blip r:embed="rId3"/>
          <a:stretch>
            <a:fillRect/>
          </a:stretch>
        </p:blipFill>
        <p:spPr>
          <a:xfrm>
            <a:off x="276958" y="4870570"/>
            <a:ext cx="6677757" cy="588321"/>
          </a:xfrm>
          <a:prstGeom prst="rect">
            <a:avLst/>
          </a:prstGeom>
        </p:spPr>
      </p:pic>
      <p:pic>
        <p:nvPicPr>
          <p:cNvPr id="9" name="Resim 9" descr="nesne içeren bir resim&#10;&#10;Yüksek güvenilirlikle oluşturulmuş açıklama">
            <a:extLst>
              <a:ext uri="{FF2B5EF4-FFF2-40B4-BE49-F238E27FC236}">
                <a16:creationId xmlns:a16="http://schemas.microsoft.com/office/drawing/2014/main" id="{D0869F9B-06AA-4A43-8A4D-922F217576F3}"/>
              </a:ext>
            </a:extLst>
          </p:cNvPr>
          <p:cNvPicPr>
            <a:picLocks noChangeAspect="1"/>
          </p:cNvPicPr>
          <p:nvPr/>
        </p:nvPicPr>
        <p:blipFill>
          <a:blip r:embed="rId4"/>
          <a:stretch>
            <a:fillRect/>
          </a:stretch>
        </p:blipFill>
        <p:spPr>
          <a:xfrm>
            <a:off x="276958" y="5924184"/>
            <a:ext cx="4655527" cy="724632"/>
          </a:xfrm>
          <a:prstGeom prst="rect">
            <a:avLst/>
          </a:prstGeom>
        </p:spPr>
      </p:pic>
      <p:pic>
        <p:nvPicPr>
          <p:cNvPr id="3" name="Resim 12">
            <a:extLst>
              <a:ext uri="{FF2B5EF4-FFF2-40B4-BE49-F238E27FC236}">
                <a16:creationId xmlns:a16="http://schemas.microsoft.com/office/drawing/2014/main" id="{C897CE44-8EFB-424C-9BFE-17D02D8F2E62}"/>
              </a:ext>
            </a:extLst>
          </p:cNvPr>
          <p:cNvPicPr>
            <a:picLocks noChangeAspect="1"/>
          </p:cNvPicPr>
          <p:nvPr/>
        </p:nvPicPr>
        <p:blipFill>
          <a:blip r:embed="rId5"/>
          <a:stretch>
            <a:fillRect/>
          </a:stretch>
        </p:blipFill>
        <p:spPr>
          <a:xfrm>
            <a:off x="0" y="0"/>
            <a:ext cx="1025561" cy="1029307"/>
          </a:xfrm>
          <a:prstGeom prst="rect">
            <a:avLst/>
          </a:prstGeom>
        </p:spPr>
      </p:pic>
      <p:pic>
        <p:nvPicPr>
          <p:cNvPr id="5" name="Resim 12">
            <a:extLst>
              <a:ext uri="{FF2B5EF4-FFF2-40B4-BE49-F238E27FC236}">
                <a16:creationId xmlns:a16="http://schemas.microsoft.com/office/drawing/2014/main" id="{E1447B97-32E6-46AA-84D2-8B2BA615F09F}"/>
              </a:ext>
            </a:extLst>
          </p:cNvPr>
          <p:cNvPicPr>
            <a:picLocks noChangeAspect="1"/>
          </p:cNvPicPr>
          <p:nvPr/>
        </p:nvPicPr>
        <p:blipFill>
          <a:blip r:embed="rId5"/>
          <a:stretch>
            <a:fillRect/>
          </a:stretch>
        </p:blipFill>
        <p:spPr>
          <a:xfrm>
            <a:off x="8137584" y="0"/>
            <a:ext cx="1025561" cy="1029307"/>
          </a:xfrm>
          <a:prstGeom prst="rect">
            <a:avLst/>
          </a:prstGeom>
        </p:spPr>
      </p:pic>
    </p:spTree>
    <p:extLst>
      <p:ext uri="{BB962C8B-B14F-4D97-AF65-F5344CB8AC3E}">
        <p14:creationId xmlns:p14="http://schemas.microsoft.com/office/powerpoint/2010/main" val="1648940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02E02A0-11A5-44A3-BD90-6BF72AE99A77}"/>
              </a:ext>
            </a:extLst>
          </p:cNvPr>
          <p:cNvSpPr>
            <a:spLocks noGrp="1"/>
          </p:cNvSpPr>
          <p:nvPr>
            <p:ph type="title"/>
          </p:nvPr>
        </p:nvSpPr>
        <p:spPr>
          <a:xfrm>
            <a:off x="1229266" y="510396"/>
            <a:ext cx="7053542" cy="1400530"/>
          </a:xfrm>
        </p:spPr>
        <p:txBody>
          <a:bodyPr/>
          <a:lstStyle/>
          <a:p>
            <a:r>
              <a:rPr lang="tr-TR" sz="4000" b="1" u="sng" dirty="0">
                <a:solidFill>
                  <a:srgbClr val="4FB8C1"/>
                </a:solidFill>
              </a:rPr>
              <a:t>Üç Fazlı </a:t>
            </a:r>
            <a:r>
              <a:rPr lang="tr-TR" sz="4000" b="1" u="sng" dirty="0" err="1">
                <a:solidFill>
                  <a:srgbClr val="4FB8C1"/>
                </a:solidFill>
              </a:rPr>
              <a:t>Sİstemler</a:t>
            </a:r>
            <a:r>
              <a:rPr lang="tr-TR" sz="4000" b="1" u="sng" dirty="0">
                <a:solidFill>
                  <a:srgbClr val="4FB8C1"/>
                </a:solidFill>
              </a:rPr>
              <a:t> Ve Faz Farkları </a:t>
            </a:r>
          </a:p>
        </p:txBody>
      </p:sp>
      <p:sp>
        <p:nvSpPr>
          <p:cNvPr id="3" name="İçerik Yer Tutucusu 2">
            <a:extLst>
              <a:ext uri="{FF2B5EF4-FFF2-40B4-BE49-F238E27FC236}">
                <a16:creationId xmlns:a16="http://schemas.microsoft.com/office/drawing/2014/main" id="{4D05AEC9-20A1-4F52-BD6A-9301B62BA48F}"/>
              </a:ext>
            </a:extLst>
          </p:cNvPr>
          <p:cNvSpPr>
            <a:spLocks noGrp="1"/>
          </p:cNvSpPr>
          <p:nvPr>
            <p:ph idx="1"/>
          </p:nvPr>
        </p:nvSpPr>
        <p:spPr>
          <a:xfrm>
            <a:off x="263813" y="2052919"/>
            <a:ext cx="8651440" cy="4571261"/>
          </a:xfrm>
        </p:spPr>
        <p:txBody>
          <a:bodyPr vert="horz" lIns="91440" tIns="45720" rIns="91440" bIns="45720" rtlCol="0" anchor="t">
            <a:normAutofit/>
          </a:bodyPr>
          <a:lstStyle/>
          <a:p>
            <a:pPr marL="0" indent="0">
              <a:buNone/>
            </a:pPr>
            <a:r>
              <a:rPr lang="tr-TR" b="1" dirty="0">
                <a:solidFill>
                  <a:srgbClr val="4FB8C1"/>
                </a:solidFill>
              </a:rPr>
              <a:t>Üç Fazlı Dengeli Sistemler :</a:t>
            </a:r>
            <a:endParaRPr lang="tr-TR"/>
          </a:p>
          <a:p>
            <a:pPr marL="0" indent="0">
              <a:buClr>
                <a:srgbClr val="8AD0D6"/>
              </a:buClr>
              <a:buNone/>
            </a:pPr>
            <a:r>
              <a:rPr lang="tr-TR" b="1" dirty="0"/>
              <a:t>     Çok fazlı sistem, gerilimlerinin arasında faz farkı bulunan iki veya daha fazla tek fazlı sistemin birleştirilmiş halidir. Çok fazlı sistemlerin bazı özelliklerinden dolayı elektrik enerjisinin üretimi, iletimi ve dağıtımı çok fazlı olarak yapılır. </a:t>
            </a:r>
          </a:p>
          <a:p>
            <a:pPr marL="0" indent="0">
              <a:buNone/>
            </a:pPr>
            <a:r>
              <a:rPr lang="tr-TR" b="1" dirty="0"/>
              <a:t> </a:t>
            </a:r>
            <a:r>
              <a:rPr lang="tr-TR" b="1" dirty="0">
                <a:solidFill>
                  <a:srgbClr val="4FB8C1"/>
                </a:solidFill>
              </a:rPr>
              <a:t>Üç Fazlı </a:t>
            </a:r>
            <a:r>
              <a:rPr lang="tr-TR" b="1" dirty="0" err="1">
                <a:solidFill>
                  <a:srgbClr val="4FB8C1"/>
                </a:solidFill>
              </a:rPr>
              <a:t>Sİstemler</a:t>
            </a:r>
            <a:r>
              <a:rPr lang="tr-TR" b="1" dirty="0">
                <a:solidFill>
                  <a:srgbClr val="4FB8C1"/>
                </a:solidFill>
              </a:rPr>
              <a:t> </a:t>
            </a:r>
          </a:p>
          <a:p>
            <a:pPr>
              <a:buNone/>
            </a:pPr>
            <a:r>
              <a:rPr lang="tr-TR" b="1" dirty="0"/>
              <a:t>            Çok fazlı sistemlerin en çok kullanılanı üç fazlı sistemlerdir. Tek fazlı  sistemlerde güç dalgalı olduğu halde, çok fazlı sistemlerde oldukça düzgündür. Böylece çok fazlı motorların momenti, tek fazlılara göre düzgün olmaktadır. Üç fazlı motorlar, tek fazlılara göre daha basit yapılı olup daha az bakım gerektirir ve verimleri de yüksektir. Üç fazlı enerji iletiminde gerekli olan iletken miktarı, aynı uzaklık aynı kayıplar ve aynı gerilim için bir fazlı sisteme göre azalma gösterir. Bir fazlı yükler, üç fazlı sistemin bir fazını kullanarak çalışabilir. Üç fazlı sistemlerin tek fazlı sistemde doğrudan çalışması mümkün değildir.</a:t>
            </a:r>
          </a:p>
        </p:txBody>
      </p:sp>
      <p:pic>
        <p:nvPicPr>
          <p:cNvPr id="5" name="Resim 12">
            <a:extLst>
              <a:ext uri="{FF2B5EF4-FFF2-40B4-BE49-F238E27FC236}">
                <a16:creationId xmlns:a16="http://schemas.microsoft.com/office/drawing/2014/main" id="{DD0F1411-7EB9-4060-841F-E9859E05DD89}"/>
              </a:ext>
            </a:extLst>
          </p:cNvPr>
          <p:cNvPicPr>
            <a:picLocks noChangeAspect="1"/>
          </p:cNvPicPr>
          <p:nvPr/>
        </p:nvPicPr>
        <p:blipFill>
          <a:blip r:embed="rId2"/>
          <a:stretch>
            <a:fillRect/>
          </a:stretch>
        </p:blipFill>
        <p:spPr>
          <a:xfrm>
            <a:off x="0" y="0"/>
            <a:ext cx="1025561" cy="1029307"/>
          </a:xfrm>
          <a:prstGeom prst="rect">
            <a:avLst/>
          </a:prstGeom>
        </p:spPr>
      </p:pic>
      <p:pic>
        <p:nvPicPr>
          <p:cNvPr id="7" name="Resim 12">
            <a:extLst>
              <a:ext uri="{FF2B5EF4-FFF2-40B4-BE49-F238E27FC236}">
                <a16:creationId xmlns:a16="http://schemas.microsoft.com/office/drawing/2014/main" id="{F8C16E5C-9107-465A-BA09-EE4E78854ADF}"/>
              </a:ext>
            </a:extLst>
          </p:cNvPr>
          <p:cNvPicPr>
            <a:picLocks noChangeAspect="1"/>
          </p:cNvPicPr>
          <p:nvPr/>
        </p:nvPicPr>
        <p:blipFill>
          <a:blip r:embed="rId2"/>
          <a:stretch>
            <a:fillRect/>
          </a:stretch>
        </p:blipFill>
        <p:spPr>
          <a:xfrm>
            <a:off x="8137584" y="0"/>
            <a:ext cx="1025561" cy="1029307"/>
          </a:xfrm>
          <a:prstGeom prst="rect">
            <a:avLst/>
          </a:prstGeom>
        </p:spPr>
      </p:pic>
    </p:spTree>
    <p:extLst>
      <p:ext uri="{BB962C8B-B14F-4D97-AF65-F5344CB8AC3E}">
        <p14:creationId xmlns:p14="http://schemas.microsoft.com/office/powerpoint/2010/main" val="2488247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Tema">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Tema" id="{3109E6BF-E65E-4E6F-9D13-38F18A5C6AAF}" vid="{35E7D8A0-46EF-400C-AC50-393CE5D6308F}"/>
    </a:ext>
  </a:extLst>
</a:theme>
</file>

<file path=docProps/app.xml><?xml version="1.0" encoding="utf-8"?>
<Properties xmlns="http://schemas.openxmlformats.org/officeDocument/2006/extended-properties" xmlns:vt="http://schemas.openxmlformats.org/officeDocument/2006/docPropsVTypes">
  <Template>NMYO Tema</Template>
  <TotalTime>0</TotalTime>
  <Words>137</Words>
  <Application>Microsoft Office PowerPoint</Application>
  <PresentationFormat>Ekran Gösterisi (4:3)</PresentationFormat>
  <Paragraphs>41</Paragraphs>
  <Slides>14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14</vt:i4>
      </vt:variant>
    </vt:vector>
  </HeadingPairs>
  <TitlesOfParts>
    <vt:vector size="17" baseType="lpstr">
      <vt:lpstr>Calibri</vt:lpstr>
      <vt:lpstr>Times New Roman</vt:lpstr>
      <vt:lpstr>NMYO Tema</vt:lpstr>
      <vt:lpstr> </vt:lpstr>
      <vt:lpstr>İçindekiler</vt:lpstr>
      <vt:lpstr>Üç Fazlı Gerilimlerin Dalga Şekilleri </vt:lpstr>
      <vt:lpstr>Üç Fazlı Gerilimlerin Dalga Şekilleri </vt:lpstr>
      <vt:lpstr>Üç Fazlı Gerilimlerin Dalga Şekilleri </vt:lpstr>
      <vt:lpstr>Üç Fazlı Gerilimlerin Dalga Şekilleri </vt:lpstr>
      <vt:lpstr>Üç Fazlı Sistemlerin Dalga Şekilleri </vt:lpstr>
      <vt:lpstr>Üç Fazlı Sistemlerin Dalga Şekilleri </vt:lpstr>
      <vt:lpstr>Üç Fazlı Sİstemler Ve Faz Farkları </vt:lpstr>
      <vt:lpstr>Üç Fazlı Sİstemler Ve Faz Farkları </vt:lpstr>
      <vt:lpstr>Üç Fazlı Dengesiz Sistemler </vt:lpstr>
      <vt:lpstr>Üç Fazlı Sistemlerde Genel İfadeler </vt:lpstr>
      <vt:lpstr>Üç Fazlı Sistemlerin Çalışma Prensibi </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A.Ü. GAMA MYO.  Elektrik ve Enerji Bölümü</dc:title>
  <dc:creator/>
  <cp:lastModifiedBy/>
  <cp:revision>8</cp:revision>
  <dcterms:created xsi:type="dcterms:W3CDTF">2012-08-15T22:53:30Z</dcterms:created>
  <dcterms:modified xsi:type="dcterms:W3CDTF">2020-01-28T19:13:40Z</dcterms:modified>
</cp:coreProperties>
</file>