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99" r:id="rId3"/>
    <p:sldId id="307" r:id="rId4"/>
    <p:sldId id="306" r:id="rId5"/>
    <p:sldId id="305" r:id="rId6"/>
    <p:sldId id="304" r:id="rId7"/>
    <p:sldId id="303" r:id="rId8"/>
    <p:sldId id="302" r:id="rId9"/>
    <p:sldId id="301" r:id="rId10"/>
    <p:sldId id="300" r:id="rId11"/>
    <p:sldId id="308" r:id="rId12"/>
    <p:sldId id="30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2735362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35091046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1135630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1361721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3268398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1098280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1736620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1990990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39481886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3815563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Aryan%20Migration%20Who%20are%20our%20ancestors%20really.mp4"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8.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rPr>
              <a:t>ĀRİLERİN HİNDİSTAN’A GELİŞİ </a:t>
            </a:r>
            <a:br>
              <a:rPr lang="tr-TR" dirty="0">
                <a:solidFill>
                  <a:schemeClr val="accent2">
                    <a:lumMod val="75000"/>
                  </a:schemeClr>
                </a:solidFill>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Üstelik </a:t>
            </a:r>
            <a:r>
              <a:rPr lang="tr-TR" dirty="0" err="1"/>
              <a:t>Bloomfield</a:t>
            </a:r>
            <a:r>
              <a:rPr lang="tr-TR" dirty="0"/>
              <a:t>, </a:t>
            </a:r>
            <a:r>
              <a:rPr lang="tr-TR" dirty="0" err="1"/>
              <a:t>Rigveda</a:t>
            </a:r>
            <a:r>
              <a:rPr lang="tr-TR" dirty="0"/>
              <a:t> ilahileri olarak bilinen bu metinlerin, Hint-Avrupa’nın da en eski kutsal metinleri olduğunu ifade etmektedir. Kaya’nın ifadesiyle </a:t>
            </a:r>
            <a:r>
              <a:rPr lang="tr-TR" dirty="0" err="1"/>
              <a:t>Rigveda</a:t>
            </a:r>
            <a:r>
              <a:rPr lang="tr-TR" dirty="0"/>
              <a:t> açıkça anlaşılacağı üzere dinin ve mitolojinin başlangıcıdır. Bu başlangıcın kökleri yaklaşık 1500’lerde bugün Türkmenistan adı verilen bölgede yaşayan beyaz tenli ve kendilerine </a:t>
            </a:r>
            <a:r>
              <a:rPr lang="tr-TR" dirty="0" err="1"/>
              <a:t>Āri</a:t>
            </a:r>
            <a:r>
              <a:rPr lang="tr-TR" dirty="0"/>
              <a:t> adını veren insanların </a:t>
            </a:r>
            <a:r>
              <a:rPr lang="tr-TR" dirty="0" err="1"/>
              <a:t>Pencab</a:t>
            </a:r>
            <a:r>
              <a:rPr lang="tr-TR" dirty="0"/>
              <a:t> tarafından Hindistan topraklarına girmeye başladıkları zamana dayanır ve birçok kola ayrıldıkları düşünülmektedir.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216534084"/>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Bir kısmının İran’a, diğer bir kısmının Hazar Denizi’nin kuzeyinden Avrupa’ya, hatta Anadolu’ya göç ettikleri ileri sürülmektedir. Bu durum zamanla Hint-Avrupa denilen olguyu ortaya çıkarmıştır. Birbirinden uzakta yaşayan toplulukların konuştukları dillerde, yaşam tarzlarında, kültürlerinde birtakım benzerlikler olmasının nedeni de bu şekilde açıklanmaktadır.</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403456957"/>
      </p:ext>
    </p:extLst>
  </p:cSld>
  <p:clrMapOvr>
    <a:masterClrMapping/>
  </p:clrMapOvr>
  <p:transition>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Hint’te ise </a:t>
            </a:r>
            <a:r>
              <a:rPr lang="tr-TR" dirty="0" err="1"/>
              <a:t>Ārilerin</a:t>
            </a:r>
            <a:r>
              <a:rPr lang="tr-TR" dirty="0"/>
              <a:t> gelmesiyle yerli halklar olan </a:t>
            </a:r>
            <a:r>
              <a:rPr lang="tr-TR" dirty="0" err="1"/>
              <a:t>Munda</a:t>
            </a:r>
            <a:r>
              <a:rPr lang="tr-TR" dirty="0"/>
              <a:t> ve </a:t>
            </a:r>
            <a:r>
              <a:rPr lang="tr-TR" dirty="0" err="1"/>
              <a:t>Dravidler</a:t>
            </a:r>
            <a:r>
              <a:rPr lang="tr-TR" dirty="0"/>
              <a:t> arasında birtakım karışımlar olmuştur. </a:t>
            </a:r>
            <a:r>
              <a:rPr lang="tr-TR" dirty="0" err="1"/>
              <a:t>Āriler</a:t>
            </a:r>
            <a:r>
              <a:rPr lang="tr-TR" dirty="0"/>
              <a:t> kendi aralarında olduğu kadar yerli halkla da savaşmış, onları esir etmiş ve esir ettikleri bu insanlara “köle” anlamına gelen </a:t>
            </a:r>
            <a:r>
              <a:rPr lang="tr-TR" dirty="0" err="1"/>
              <a:t>Dasyu</a:t>
            </a:r>
            <a:r>
              <a:rPr lang="tr-TR" dirty="0"/>
              <a:t> ya da </a:t>
            </a:r>
            <a:r>
              <a:rPr lang="tr-TR" dirty="0" err="1"/>
              <a:t>Dāsa</a:t>
            </a:r>
            <a:r>
              <a:rPr lang="tr-TR" dirty="0"/>
              <a:t> adını </a:t>
            </a:r>
            <a:r>
              <a:rPr lang="tr-TR" dirty="0">
                <a:hlinkClick r:id="rId3" action="ppaction://hlinkfile"/>
              </a:rPr>
              <a:t>vermişlerdir.</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11487498"/>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MÖ 2000-1500’li yıllarda tam olarak menşelerini bilemediğimiz, ancak Asya’nın içlerinden ya da İran üzerinden gelerek Kuzeybatı Hindistan’a yerleştikleri varsayılan </a:t>
            </a:r>
            <a:r>
              <a:rPr lang="tr-TR" dirty="0" err="1"/>
              <a:t>Āriler</a:t>
            </a:r>
            <a:r>
              <a:rPr lang="tr-TR" dirty="0"/>
              <a:t>, Hindistan’ın hem siyasi hem de kültür tarihini derinden etkilemiştir. Hint’teki yerlilere yani </a:t>
            </a:r>
            <a:r>
              <a:rPr lang="tr-TR" dirty="0" err="1"/>
              <a:t>Dravidler’e</a:t>
            </a:r>
            <a:r>
              <a:rPr lang="tr-TR" dirty="0"/>
              <a:t> göre çok daha açık tenli olan savaşçı </a:t>
            </a:r>
            <a:r>
              <a:rPr lang="tr-TR" dirty="0" err="1"/>
              <a:t>Āri</a:t>
            </a:r>
            <a:r>
              <a:rPr lang="tr-TR" dirty="0"/>
              <a:t> toplumu, </a:t>
            </a:r>
            <a:r>
              <a:rPr lang="tr-TR" dirty="0" err="1"/>
              <a:t>Dravidler’i</a:t>
            </a:r>
            <a:r>
              <a:rPr lang="tr-TR" dirty="0"/>
              <a:t> güneye doğru sıkıştırarak başta </a:t>
            </a:r>
            <a:r>
              <a:rPr lang="tr-TR" dirty="0" err="1"/>
              <a:t>Pencap</a:t>
            </a:r>
            <a:r>
              <a:rPr lang="tr-TR" dirty="0"/>
              <a:t> olmak üzere Hindistan’ın kuzeyinde egemen olmuşlardır.</a:t>
            </a:r>
          </a:p>
          <a:p>
            <a:pPr algn="ct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581572552"/>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Āriler’in</a:t>
            </a:r>
            <a:r>
              <a:rPr lang="tr-TR" dirty="0"/>
              <a:t> anavatanları konusunda araştırmacılar önceleri, Doğu Avrupa ve Orta Asya bozkırlarını işaret etmekteydi. Ancak yapılan arkeolojik kazılar, </a:t>
            </a:r>
            <a:r>
              <a:rPr lang="tr-TR" dirty="0" err="1"/>
              <a:t>Āriler’in</a:t>
            </a:r>
            <a:r>
              <a:rPr lang="tr-TR" dirty="0"/>
              <a:t> ataları ve onların Batı, Orta ve Güney Asya ile olan ilişkileri konusundaki bilgilerimizi zamanla değiştirmiş ve Hindistan’a gelmeden önce Avrasya bozkırlarında yaşamış oldukları konusundaki varsayımları güçlendirmiştir. MÖ 4000’li yıllara gelindiğinde ise yani Kuzeybatı Hindistan’a gelmeden az önce, at ve sığırı evcilleştirmiş, bakır, bronz aletler yaparak kullanmaya başlamışlardır.     </a:t>
            </a:r>
          </a:p>
          <a:p>
            <a:pPr algn="ct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753608198"/>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0" indent="0" algn="ctr">
              <a:buNone/>
            </a:pPr>
            <a:r>
              <a:rPr lang="tr-TR" dirty="0" err="1"/>
              <a:t>Ārilerin</a:t>
            </a:r>
            <a:r>
              <a:rPr lang="tr-TR" dirty="0"/>
              <a:t> Hindistan’a girişi ile ilgili olarak farklı varsayımlar ortaya atılır. Bunlardan biri, </a:t>
            </a:r>
            <a:r>
              <a:rPr lang="tr-TR" dirty="0" err="1"/>
              <a:t>Terai</a:t>
            </a:r>
            <a:r>
              <a:rPr lang="tr-TR" dirty="0"/>
              <a:t> bölgesinin güneyindeki kuru ormanları yakıp; </a:t>
            </a:r>
            <a:r>
              <a:rPr lang="tr-TR" dirty="0" err="1"/>
              <a:t>Ganj</a:t>
            </a:r>
            <a:r>
              <a:rPr lang="tr-TR" dirty="0"/>
              <a:t> Nehri’nin kollara ayrılarak zayıfladığı noktadan, kolaylıkla karşıya geçen </a:t>
            </a:r>
            <a:r>
              <a:rPr lang="tr-TR" dirty="0" err="1"/>
              <a:t>Ārilerin</a:t>
            </a:r>
            <a:r>
              <a:rPr lang="tr-TR" dirty="0"/>
              <a:t>, </a:t>
            </a:r>
            <a:r>
              <a:rPr lang="tr-TR" dirty="0" err="1"/>
              <a:t>Gorakhpur’un</a:t>
            </a:r>
            <a:r>
              <a:rPr lang="tr-TR" dirty="0"/>
              <a:t> kuzeyindeki ovalara girip </a:t>
            </a:r>
            <a:r>
              <a:rPr lang="tr-TR" dirty="0" err="1"/>
              <a:t>Patna</a:t>
            </a:r>
            <a:r>
              <a:rPr lang="tr-TR" dirty="0"/>
              <a:t> yakınlarında </a:t>
            </a:r>
            <a:r>
              <a:rPr lang="tr-TR" dirty="0" err="1"/>
              <a:t>Ganj’a</a:t>
            </a:r>
            <a:r>
              <a:rPr lang="tr-TR" dirty="0"/>
              <a:t> katılan </a:t>
            </a:r>
            <a:r>
              <a:rPr lang="tr-TR" dirty="0" err="1"/>
              <a:t>Gandak</a:t>
            </a:r>
            <a:r>
              <a:rPr lang="tr-TR" dirty="0"/>
              <a:t> ırmağının orada durdukları şeklindedir. Bugünkü Nepal’in güneyinden Bangladeş’e kadar uzanan düzlük arazi.</a:t>
            </a:r>
          </a:p>
          <a:p>
            <a:pPr algn="ct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536975910"/>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McNeill</a:t>
            </a:r>
            <a:r>
              <a:rPr lang="tr-TR" dirty="0"/>
              <a:t> ise, </a:t>
            </a:r>
            <a:r>
              <a:rPr lang="tr-TR" dirty="0" err="1"/>
              <a:t>Ārilerin</a:t>
            </a:r>
            <a:r>
              <a:rPr lang="tr-TR" dirty="0"/>
              <a:t> Hindistan’a girişi ve yerleşmesi ile ilgili olarak, MÖ 1500’lerde </a:t>
            </a:r>
            <a:r>
              <a:rPr lang="tr-TR" dirty="0" err="1"/>
              <a:t>İndus</a:t>
            </a:r>
            <a:r>
              <a:rPr lang="tr-TR" dirty="0"/>
              <a:t> şehirlerini yıkarak gelen savaşçı istilacılar, karanlık ve barbarca bir çağı başlattılar.” ifadesini kullanmıştır. </a:t>
            </a:r>
            <a:r>
              <a:rPr lang="tr-TR" dirty="0" err="1"/>
              <a:t>Āri</a:t>
            </a:r>
            <a:r>
              <a:rPr lang="tr-TR" dirty="0"/>
              <a:t> göçlerinin tamamlanması için üç yüz yıl kadar uzun bir sürenin geçmesi gerekmiş; bu süre zarfında, birbirine rakip olan topluluklar, yeniden yollara düşmeden önce, ektikleri ürünleri toplamak için ara sıra durarak sığır sürüleriyle oradan oraya dolaşmışlardır</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898111986"/>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Bu başıboş gezginler, birbirleriyle savaşlara girişmişler ve gittikleri yerlerde buldukları yerli halkları boyundurukları altına almışlardır. Bu savaşçı topluluklar, </a:t>
            </a:r>
            <a:r>
              <a:rPr lang="tr-TR" dirty="0" err="1"/>
              <a:t>Āri</a:t>
            </a:r>
            <a:r>
              <a:rPr lang="tr-TR" dirty="0"/>
              <a:t> dilini yayarak yavaş yavaş Hindistan’ın çeşitli bölgelerine yayılmışlardır.</a:t>
            </a:r>
          </a:p>
          <a:p>
            <a:pPr algn="ct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880929976"/>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Āriler</a:t>
            </a:r>
            <a:r>
              <a:rPr lang="tr-TR" dirty="0"/>
              <a:t>, Hindistan’da yerleşmeye başladıkları tarihten itibaren, hayvancılığın yanı sıra tarımla da uğraşmaya başlamışlardır. Özellikle arpa, sonra da buğday ve pirinç ekip; demir işlemişlerdi. En değerli zenginlikleri ise sığır sürüleriydi. Ancak hayvancılık uğraşı, göçebelik ve fetih dönemlerinin kahramanlık günlerinde sahip oldukları önem ve ağırlığı yitirdi.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146938197"/>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Ataerkil bir düzende işleyen bu istilacıların başında </a:t>
            </a:r>
            <a:r>
              <a:rPr lang="tr-TR" dirty="0" err="1"/>
              <a:t>Rāca</a:t>
            </a:r>
            <a:r>
              <a:rPr lang="tr-TR" dirty="0"/>
              <a:t> denilen yöneticiler bulunurdu. Onların birçok yardımcıları vardı ve bunlar içinde en önemlisi, </a:t>
            </a:r>
            <a:r>
              <a:rPr lang="tr-TR" dirty="0" err="1"/>
              <a:t>Purohita</a:t>
            </a:r>
            <a:r>
              <a:rPr lang="tr-TR" dirty="0"/>
              <a:t> denilen danışman din adamıydı. </a:t>
            </a:r>
            <a:r>
              <a:rPr lang="tr-TR" dirty="0" err="1"/>
              <a:t>Āriler</a:t>
            </a:r>
            <a:r>
              <a:rPr lang="tr-TR" dirty="0"/>
              <a:t>, en çok </a:t>
            </a:r>
            <a:r>
              <a:rPr lang="tr-TR" dirty="0" err="1"/>
              <a:t>Dasyu</a:t>
            </a:r>
            <a:r>
              <a:rPr lang="tr-TR" dirty="0"/>
              <a:t> ya da </a:t>
            </a:r>
            <a:r>
              <a:rPr lang="tr-TR" dirty="0" err="1"/>
              <a:t>Dāsa</a:t>
            </a:r>
            <a:r>
              <a:rPr lang="tr-TR" dirty="0"/>
              <a:t> denilen siyah tenli insanlarla savaşırlardı. Tümüyle tarımı benimsedikten sonra bile, </a:t>
            </a:r>
            <a:r>
              <a:rPr lang="tr-TR" dirty="0" err="1"/>
              <a:t>Āriler’in</a:t>
            </a:r>
            <a:r>
              <a:rPr lang="tr-TR" dirty="0"/>
              <a:t> Güney ve Kuzey Hindistan’ın uzak bölgelerine yayılmaları sürmüştür. Öyle ki yar ve yak yöntemiyle tarla açma tarımı yapmaları, onların yeni topraklara göç etmelerini gerektiriyordu.</a:t>
            </a:r>
          </a:p>
          <a:p>
            <a:pPr algn="ct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537252220"/>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Savaşçı bir topluluk oldukları anlaşılan ve göç ederek yeni yerler ele geçiren </a:t>
            </a:r>
            <a:r>
              <a:rPr lang="tr-TR" dirty="0" err="1"/>
              <a:t>Ārilerin</a:t>
            </a:r>
            <a:r>
              <a:rPr lang="tr-TR" dirty="0"/>
              <a:t>, Hindistan’daki ilk dönem siyasi faaliyetleri ilgili bilgilerimiz maalesef oldukça sınırlıdır. Şüphesiz ki bu durumun en önemli sebebi, tıpkı diğer tarih öncesi ve ilkçağ tarihi topluluklarında da olduğu gibi, siyasi tarih ile ilgili kayıtların tutulamamış olmasıdır. Ancak </a:t>
            </a:r>
            <a:r>
              <a:rPr lang="tr-TR" dirty="0" err="1"/>
              <a:t>Āriler'in</a:t>
            </a:r>
            <a:r>
              <a:rPr lang="tr-TR" dirty="0"/>
              <a:t> edebî kalıntıları yani metinleri, siyasi ve kültürel birikimlerini yansıtması açısından oldukça değerlidir.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379552332"/>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1231</TotalTime>
  <Words>777</Words>
  <Application>Microsoft Office PowerPoint</Application>
  <PresentationFormat>Ekran Gösterisi (4:3)</PresentationFormat>
  <Paragraphs>41</Paragraphs>
  <Slides>12</Slides>
  <Notes>12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203 Eskiçağ Hint tarihi  8. hafta  ĀRİLERİN HİNDİSTAN’A GELİŞİ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111</cp:revision>
  <dcterms:created xsi:type="dcterms:W3CDTF">2014-11-21T09:52:05Z</dcterms:created>
  <dcterms:modified xsi:type="dcterms:W3CDTF">2020-02-26T17:21:42Z</dcterms:modified>
</cp:coreProperties>
</file>