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088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22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67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52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29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86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731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92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717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30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4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B092-B627-4467-A122-E22B8564B7ED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A77DC-5A93-4BE3-9D5C-E8506AF729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82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Psikiyatrik hastalıklara klinik giriş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431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Psikososyal</a:t>
            </a:r>
            <a:r>
              <a:rPr lang="tr-TR" dirty="0" smtClean="0"/>
              <a:t>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Gelişim Kuramları</a:t>
            </a:r>
          </a:p>
          <a:p>
            <a:pPr lvl="1"/>
            <a:r>
              <a:rPr lang="tr-TR" dirty="0" smtClean="0"/>
              <a:t>Freud </a:t>
            </a:r>
          </a:p>
          <a:p>
            <a:pPr lvl="1"/>
            <a:r>
              <a:rPr lang="tr-TR" dirty="0" err="1" smtClean="0"/>
              <a:t>Erikson</a:t>
            </a:r>
            <a:endParaRPr lang="tr-TR" dirty="0" smtClean="0"/>
          </a:p>
          <a:p>
            <a:pPr lvl="1"/>
            <a:r>
              <a:rPr lang="tr-TR" dirty="0" smtClean="0"/>
              <a:t>Ruhsal Aygıt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2285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Etkileri karmaşıktır</a:t>
            </a:r>
          </a:p>
          <a:p>
            <a:r>
              <a:rPr lang="tr-TR" dirty="0" smtClean="0"/>
              <a:t>Kişilerin duyarlılığına göre değişir</a:t>
            </a:r>
          </a:p>
          <a:p>
            <a:r>
              <a:rPr lang="tr-TR" dirty="0" smtClean="0"/>
              <a:t>Bazen bir </a:t>
            </a:r>
            <a:r>
              <a:rPr lang="tr-TR" dirty="0" err="1" smtClean="0"/>
              <a:t>psikososyal</a:t>
            </a:r>
            <a:r>
              <a:rPr lang="tr-TR" dirty="0" smtClean="0"/>
              <a:t> dönemden diğerine geçiş</a:t>
            </a:r>
          </a:p>
          <a:p>
            <a:r>
              <a:rPr lang="tr-TR" dirty="0" smtClean="0"/>
              <a:t>Göç</a:t>
            </a:r>
          </a:p>
          <a:p>
            <a:r>
              <a:rPr lang="tr-TR" dirty="0" smtClean="0"/>
              <a:t>Toplumsal olaylar</a:t>
            </a:r>
          </a:p>
          <a:p>
            <a:r>
              <a:rPr lang="tr-TR" dirty="0" smtClean="0"/>
              <a:t>Aile</a:t>
            </a:r>
          </a:p>
          <a:p>
            <a:r>
              <a:rPr lang="tr-TR" dirty="0" smtClean="0"/>
              <a:t>İşyeri</a:t>
            </a:r>
          </a:p>
          <a:p>
            <a:r>
              <a:rPr lang="tr-TR" dirty="0" smtClean="0"/>
              <a:t>Sosyoekonomik düzey……..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8962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SINIFLANDIRMA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Sınıflandırma neden gereklidir?</a:t>
            </a:r>
          </a:p>
          <a:p>
            <a:pPr lvl="1"/>
            <a:r>
              <a:rPr lang="tr-TR" sz="2800" dirty="0" smtClean="0"/>
              <a:t>Ortak bir dil kullanımı</a:t>
            </a:r>
          </a:p>
          <a:p>
            <a:pPr lvl="1"/>
            <a:r>
              <a:rPr lang="tr-TR" sz="2800" dirty="0" smtClean="0"/>
              <a:t>Belirti/bulgu  kümelerinin güvenilir tanımları mevcut</a:t>
            </a:r>
          </a:p>
          <a:p>
            <a:pPr lvl="1"/>
            <a:r>
              <a:rPr lang="tr-TR" sz="2800" dirty="0" smtClean="0"/>
              <a:t>Tanı koymaya yardımcı</a:t>
            </a:r>
          </a:p>
          <a:p>
            <a:pPr lvl="1"/>
            <a:r>
              <a:rPr lang="tr-TR" sz="2800" dirty="0" smtClean="0"/>
              <a:t>Her </a:t>
            </a:r>
            <a:r>
              <a:rPr lang="tr-TR" sz="2800" dirty="0" err="1" smtClean="0"/>
              <a:t>klinisyenin</a:t>
            </a:r>
            <a:r>
              <a:rPr lang="tr-TR" sz="2800" dirty="0" smtClean="0"/>
              <a:t> benzer  belirti kümeleri ile benzer tanıya ulaşmaları </a:t>
            </a:r>
            <a:r>
              <a:rPr lang="tr-TR" sz="2800" dirty="0" err="1" smtClean="0"/>
              <a:t>mümküm</a:t>
            </a:r>
            <a:endParaRPr lang="tr-TR" sz="2800" dirty="0" smtClean="0"/>
          </a:p>
          <a:p>
            <a:pPr lvl="1"/>
            <a:r>
              <a:rPr lang="tr-TR" sz="2800" dirty="0" smtClean="0"/>
              <a:t>Kayıt için faydalı</a:t>
            </a:r>
          </a:p>
          <a:p>
            <a:pPr lvl="1"/>
            <a:r>
              <a:rPr lang="tr-TR" sz="2800" dirty="0" smtClean="0"/>
              <a:t>Araştırmaların geçerli ve güvenilir olmasını sağlar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172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DSM </a:t>
            </a:r>
          </a:p>
          <a:p>
            <a:endParaRPr lang="tr-TR" dirty="0"/>
          </a:p>
          <a:p>
            <a:r>
              <a:rPr lang="tr-TR" smtClean="0"/>
              <a:t>ICD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39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Ruh Sağlığı ve Hastalıkları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Ruhsal/Zihinsel hastalıkların tanı-tedavi ve önlenmesine yönelik bilim dalı</a:t>
            </a:r>
          </a:p>
          <a:p>
            <a:r>
              <a:rPr lang="tr-TR" dirty="0" smtClean="0"/>
              <a:t>= Psikiyatri</a:t>
            </a:r>
          </a:p>
          <a:p>
            <a:r>
              <a:rPr lang="tr-TR" i="1" dirty="0" err="1" smtClean="0"/>
              <a:t>Psyche</a:t>
            </a:r>
            <a:r>
              <a:rPr lang="tr-TR" dirty="0" smtClean="0"/>
              <a:t>: Ruh ve </a:t>
            </a:r>
            <a:r>
              <a:rPr lang="tr-TR" i="1" dirty="0" err="1" smtClean="0"/>
              <a:t>İatros</a:t>
            </a:r>
            <a:r>
              <a:rPr lang="tr-TR" i="1" dirty="0" smtClean="0"/>
              <a:t>: </a:t>
            </a:r>
            <a:r>
              <a:rPr lang="tr-TR" dirty="0" smtClean="0"/>
              <a:t>hekimlik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5169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Ruhsal ve zihinsel rahatsızlıkları hastalık modeli içinde açıklamaya ve tedavi etmeye yönelik bilim dalıdır</a:t>
            </a:r>
          </a:p>
          <a:p>
            <a:r>
              <a:rPr lang="tr-TR" dirty="0" smtClean="0"/>
              <a:t>Tanı kabaca üç işlemle konur</a:t>
            </a:r>
          </a:p>
          <a:p>
            <a:pPr lvl="1"/>
            <a:r>
              <a:rPr lang="tr-TR" dirty="0" smtClean="0"/>
              <a:t>1-Hastanın öznel yakınmaları-belirtileri, öyküsü</a:t>
            </a:r>
          </a:p>
          <a:p>
            <a:pPr lvl="1"/>
            <a:r>
              <a:rPr lang="tr-TR" dirty="0" smtClean="0"/>
              <a:t>2-Bulguları aramak için muayene</a:t>
            </a:r>
          </a:p>
          <a:p>
            <a:pPr lvl="1"/>
            <a:r>
              <a:rPr lang="tr-TR" dirty="0" smtClean="0"/>
              <a:t>3-Laboratuvar incelemeler</a:t>
            </a:r>
          </a:p>
          <a:p>
            <a:pPr lvl="1"/>
            <a:r>
              <a:rPr lang="tr-TR" dirty="0" smtClean="0"/>
              <a:t>Psikiyatride </a:t>
            </a:r>
            <a:r>
              <a:rPr lang="tr-TR" dirty="0" err="1" smtClean="0"/>
              <a:t>anamnez</a:t>
            </a:r>
            <a:r>
              <a:rPr lang="tr-TR" dirty="0" smtClean="0"/>
              <a:t>( yakınmaların değerlendirilmesi) ağırlıklıdır bilgi ve deneyim de gerektirir( yakınmalar dolaylı olabilir)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4417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Etyoloji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Nedensellik Bilimi</a:t>
            </a:r>
          </a:p>
          <a:p>
            <a:r>
              <a:rPr lang="tr-TR" dirty="0" smtClean="0"/>
              <a:t>Bir Hastalığın/Bozukluğun ortaya çıkışında rol oynayan faktörlerin tümü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9054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EAC734"/>
                </a:solidFill>
              </a:rPr>
              <a:t>Biyopsikososyal</a:t>
            </a:r>
            <a:r>
              <a:rPr lang="tr-TR" b="1" dirty="0" smtClean="0">
                <a:solidFill>
                  <a:srgbClr val="EAC734"/>
                </a:solidFill>
              </a:rPr>
              <a:t> Model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Biyolojik Faktörler</a:t>
            </a:r>
          </a:p>
          <a:p>
            <a:r>
              <a:rPr lang="tr-TR" dirty="0" smtClean="0"/>
              <a:t>Psikolojik Faktörler</a:t>
            </a:r>
          </a:p>
          <a:p>
            <a:r>
              <a:rPr lang="tr-TR" dirty="0" smtClean="0"/>
              <a:t>Sosyal Faktörler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069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Genetik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 çalışmalarında kan bağı arttıkça risk arttığı saptanmış</a:t>
            </a:r>
          </a:p>
          <a:p>
            <a:r>
              <a:rPr lang="tr-TR" dirty="0" smtClean="0"/>
              <a:t>Evlat edinme çalışmaları</a:t>
            </a:r>
          </a:p>
          <a:p>
            <a:r>
              <a:rPr lang="tr-TR" dirty="0" smtClean="0"/>
              <a:t>İkiz çalışmaları</a:t>
            </a:r>
          </a:p>
          <a:p>
            <a:r>
              <a:rPr lang="tr-TR" dirty="0" smtClean="0"/>
              <a:t>Psikiyatrik bozukluklar tek bir gen ile açıklanamıyor</a:t>
            </a:r>
          </a:p>
          <a:p>
            <a:r>
              <a:rPr lang="tr-TR" dirty="0" smtClean="0"/>
              <a:t>Genetik faktörler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3177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Beyin işlevleri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 smtClean="0"/>
              <a:t>Nöronun yaşam döngüsünde herhangi bir noktada bozukluk olabilir</a:t>
            </a:r>
          </a:p>
          <a:p>
            <a:r>
              <a:rPr lang="tr-TR" sz="2000" dirty="0" err="1" smtClean="0"/>
              <a:t>Proliferasyon</a:t>
            </a:r>
            <a:endParaRPr lang="tr-TR" sz="2000" dirty="0" smtClean="0"/>
          </a:p>
          <a:p>
            <a:r>
              <a:rPr lang="tr-TR" sz="2000" dirty="0" err="1" smtClean="0"/>
              <a:t>Migrasyon</a:t>
            </a:r>
            <a:endParaRPr lang="tr-TR" sz="2000" dirty="0" smtClean="0"/>
          </a:p>
          <a:p>
            <a:r>
              <a:rPr lang="tr-TR" sz="2000" dirty="0" err="1" smtClean="0"/>
              <a:t>Diferansiyasyon</a:t>
            </a:r>
            <a:endParaRPr lang="tr-TR" sz="2000" dirty="0" smtClean="0"/>
          </a:p>
          <a:p>
            <a:r>
              <a:rPr lang="tr-TR" sz="2000" dirty="0" err="1" smtClean="0"/>
              <a:t>Aksonal</a:t>
            </a:r>
            <a:r>
              <a:rPr lang="tr-TR" sz="2000" dirty="0" smtClean="0"/>
              <a:t> ve </a:t>
            </a:r>
            <a:r>
              <a:rPr lang="tr-TR" sz="2000" dirty="0" err="1" smtClean="0"/>
              <a:t>Dendiritik</a:t>
            </a:r>
            <a:r>
              <a:rPr lang="tr-TR" sz="2000" dirty="0" smtClean="0"/>
              <a:t> yapılanma</a:t>
            </a:r>
          </a:p>
          <a:p>
            <a:r>
              <a:rPr lang="tr-TR" sz="2000" dirty="0" err="1" smtClean="0"/>
              <a:t>Sinaptogenesis</a:t>
            </a:r>
            <a:endParaRPr lang="tr-TR" sz="2000" dirty="0" smtClean="0"/>
          </a:p>
          <a:p>
            <a:r>
              <a:rPr lang="tr-TR" sz="2000" dirty="0" err="1" smtClean="0"/>
              <a:t>Miyelinizasyon</a:t>
            </a:r>
            <a:endParaRPr lang="tr-TR" sz="2000" dirty="0" smtClean="0"/>
          </a:p>
          <a:p>
            <a:r>
              <a:rPr lang="tr-TR" sz="2000" dirty="0" err="1" smtClean="0"/>
              <a:t>Apoptosis</a:t>
            </a:r>
            <a:endParaRPr lang="tr-TR" sz="2000" dirty="0" smtClean="0"/>
          </a:p>
          <a:p>
            <a:r>
              <a:rPr lang="tr-TR" sz="2000" dirty="0" smtClean="0"/>
              <a:t>Budanma</a:t>
            </a:r>
          </a:p>
          <a:p>
            <a:r>
              <a:rPr lang="tr-TR" sz="2000" dirty="0" err="1" smtClean="0"/>
              <a:t>Nörotransmisyon</a:t>
            </a:r>
            <a:endParaRPr lang="tr-TR" sz="2000" dirty="0" smtClean="0"/>
          </a:p>
          <a:p>
            <a:r>
              <a:rPr lang="tr-TR" sz="2000" dirty="0" smtClean="0"/>
              <a:t>Reseptör İşlevleri</a:t>
            </a:r>
          </a:p>
        </p:txBody>
      </p:sp>
    </p:spTree>
    <p:extLst>
      <p:ext uri="{BB962C8B-B14F-4D97-AF65-F5344CB8AC3E}">
        <p14:creationId xmlns:p14="http://schemas.microsoft.com/office/powerpoint/2010/main" val="319277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Beyin işlevleri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Nörogelişimsel</a:t>
            </a:r>
            <a:r>
              <a:rPr lang="tr-TR" dirty="0" smtClean="0"/>
              <a:t> bozukluklar</a:t>
            </a:r>
          </a:p>
          <a:p>
            <a:r>
              <a:rPr lang="tr-TR" dirty="0" err="1" smtClean="0"/>
              <a:t>Nörodejeneratif</a:t>
            </a:r>
            <a:r>
              <a:rPr lang="tr-TR" dirty="0" smtClean="0"/>
              <a:t> </a:t>
            </a:r>
            <a:r>
              <a:rPr lang="tr-TR" dirty="0" err="1" smtClean="0"/>
              <a:t>bozuklıklar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315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Nörotansmitterler</a:t>
            </a:r>
            <a:endParaRPr lang="tr-TR" dirty="0"/>
          </a:p>
        </p:txBody>
      </p:sp>
      <p:pic>
        <p:nvPicPr>
          <p:cNvPr id="4" name="Picture 2" descr="https://2e.mindsmachine.com/figures/04/lowres/MM2e-Fig-04-04-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793" y="1825625"/>
            <a:ext cx="525841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122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213</Words>
  <Application>Microsoft Office PowerPoint</Application>
  <PresentationFormat>Geniş ekran</PresentationFormat>
  <Paragraphs>66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Psikiyatrik hastalıklara klinik giriş </vt:lpstr>
      <vt:lpstr>Ruh Sağlığı ve Hastalıkları</vt:lpstr>
      <vt:lpstr>PowerPoint Sunusu</vt:lpstr>
      <vt:lpstr>Etyoloji</vt:lpstr>
      <vt:lpstr>Biyopsikososyal Model</vt:lpstr>
      <vt:lpstr>Genetik</vt:lpstr>
      <vt:lpstr>Beyin işlevleri</vt:lpstr>
      <vt:lpstr>Beyin işlevleri</vt:lpstr>
      <vt:lpstr>Nörotansmitterler</vt:lpstr>
      <vt:lpstr>Psikososyal Faktörler</vt:lpstr>
      <vt:lpstr>Sosyal Faktörler</vt:lpstr>
      <vt:lpstr>SINIFLANDIRMA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Psikiyatrik hastalıklara klinik giriş </dc:title>
  <dc:creator>SONY</dc:creator>
  <cp:lastModifiedBy>SONY</cp:lastModifiedBy>
  <cp:revision>14</cp:revision>
  <dcterms:created xsi:type="dcterms:W3CDTF">2019-09-08T15:03:53Z</dcterms:created>
  <dcterms:modified xsi:type="dcterms:W3CDTF">2019-09-08T15:36:05Z</dcterms:modified>
</cp:coreProperties>
</file>