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5" r:id="rId8"/>
    <p:sldId id="266" r:id="rId9"/>
    <p:sldId id="299" r:id="rId10"/>
    <p:sldId id="268" r:id="rId11"/>
    <p:sldId id="269" r:id="rId12"/>
    <p:sldId id="270" r:id="rId13"/>
    <p:sldId id="272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0" d="100"/>
          <a:sy n="70" d="100"/>
        </p:scale>
        <p:origin x="1392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C5ABDA-C177-498D-80C9-DB1834181C4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588B665-05DE-46FE-88D9-39871ACD7603}" type="pres">
      <dgm:prSet presAssocID="{E0C5ABDA-C177-498D-80C9-DB1834181C4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0CE2D974-D00D-4174-A26A-B69CB6970C72}" type="presOf" srcId="{E0C5ABDA-C177-498D-80C9-DB1834181C4D}" destId="{6588B665-05DE-46FE-88D9-39871ACD7603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A79EAA-F95F-4C52-9401-59D2D8B4D8A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5065D6D-F9A2-4F75-B475-0262E9654856}">
      <dgm:prSet phldrT="[Metin]"/>
      <dgm:spPr/>
      <dgm:t>
        <a:bodyPr/>
        <a:lstStyle/>
        <a:p>
          <a:r>
            <a:rPr lang="tr-TR" dirty="0" smtClean="0"/>
            <a:t>İŞLETME</a:t>
          </a:r>
          <a:endParaRPr lang="tr-TR" dirty="0"/>
        </a:p>
      </dgm:t>
    </dgm:pt>
    <dgm:pt modelId="{C1D2B297-4E1F-4D2F-85F4-03745A04A551}" type="parTrans" cxnId="{6946A0FB-2FC2-4AD1-A72D-1F28FC578033}">
      <dgm:prSet/>
      <dgm:spPr/>
      <dgm:t>
        <a:bodyPr/>
        <a:lstStyle/>
        <a:p>
          <a:endParaRPr lang="tr-TR"/>
        </a:p>
      </dgm:t>
    </dgm:pt>
    <dgm:pt modelId="{9B4B4DDF-CB31-4701-A2C8-041D09E3A5C6}" type="sibTrans" cxnId="{6946A0FB-2FC2-4AD1-A72D-1F28FC578033}">
      <dgm:prSet/>
      <dgm:spPr/>
      <dgm:t>
        <a:bodyPr/>
        <a:lstStyle/>
        <a:p>
          <a:endParaRPr lang="tr-TR"/>
        </a:p>
      </dgm:t>
    </dgm:pt>
    <dgm:pt modelId="{4EDBC4AB-B0B2-44E2-A52F-790F3431F6F5}">
      <dgm:prSet phldrT="[Metin]"/>
      <dgm:spPr/>
      <dgm:t>
        <a:bodyPr/>
        <a:lstStyle/>
        <a:p>
          <a:r>
            <a:rPr lang="tr-TR" dirty="0" smtClean="0"/>
            <a:t>FİNANSAL BİLGİLER – FİNANSAL TABLOLAR</a:t>
          </a:r>
          <a:endParaRPr lang="tr-TR" dirty="0"/>
        </a:p>
      </dgm:t>
    </dgm:pt>
    <dgm:pt modelId="{3EAA6C4B-9B3E-461C-B244-434732A6FA23}" type="parTrans" cxnId="{B62343F3-21C3-4B22-922B-7BA7C5D7D074}">
      <dgm:prSet/>
      <dgm:spPr/>
      <dgm:t>
        <a:bodyPr/>
        <a:lstStyle/>
        <a:p>
          <a:endParaRPr lang="tr-TR"/>
        </a:p>
      </dgm:t>
    </dgm:pt>
    <dgm:pt modelId="{8CF84D87-794C-4311-90CA-CA1FEE26F5ED}" type="sibTrans" cxnId="{B62343F3-21C3-4B22-922B-7BA7C5D7D074}">
      <dgm:prSet/>
      <dgm:spPr/>
      <dgm:t>
        <a:bodyPr/>
        <a:lstStyle/>
        <a:p>
          <a:endParaRPr lang="tr-TR"/>
        </a:p>
      </dgm:t>
    </dgm:pt>
    <dgm:pt modelId="{42B65433-8D28-45FC-8171-0ED7F171D801}">
      <dgm:prSet phldrT="[Metin]"/>
      <dgm:spPr/>
      <dgm:t>
        <a:bodyPr/>
        <a:lstStyle/>
        <a:p>
          <a:r>
            <a:rPr lang="tr-TR" dirty="0" smtClean="0"/>
            <a:t>BİLGİ ALICILARI</a:t>
          </a:r>
          <a:endParaRPr lang="tr-TR" dirty="0"/>
        </a:p>
      </dgm:t>
    </dgm:pt>
    <dgm:pt modelId="{145AC9CB-A394-40BA-BF74-3F2829683B1E}" type="parTrans" cxnId="{CEF1EEEB-4AF7-451E-A4D4-6AD2BED7C328}">
      <dgm:prSet/>
      <dgm:spPr/>
      <dgm:t>
        <a:bodyPr/>
        <a:lstStyle/>
        <a:p>
          <a:endParaRPr lang="tr-TR"/>
        </a:p>
      </dgm:t>
    </dgm:pt>
    <dgm:pt modelId="{244A9FCA-2697-4BF0-B388-87E92BF1ED6B}" type="sibTrans" cxnId="{CEF1EEEB-4AF7-451E-A4D4-6AD2BED7C328}">
      <dgm:prSet/>
      <dgm:spPr/>
      <dgm:t>
        <a:bodyPr/>
        <a:lstStyle/>
        <a:p>
          <a:endParaRPr lang="tr-TR"/>
        </a:p>
      </dgm:t>
    </dgm:pt>
    <dgm:pt modelId="{031F0ECA-E069-4E40-843D-23D8411AB0B1}">
      <dgm:prSet phldrT="[Metin]"/>
      <dgm:spPr/>
      <dgm:t>
        <a:bodyPr/>
        <a:lstStyle/>
        <a:p>
          <a:r>
            <a:rPr lang="tr-TR" dirty="0" smtClean="0"/>
            <a:t>DENETİM - GÜVENİRLİK</a:t>
          </a:r>
          <a:endParaRPr lang="tr-TR" dirty="0"/>
        </a:p>
      </dgm:t>
    </dgm:pt>
    <dgm:pt modelId="{4A8FF1D9-25F2-437E-8323-CB1BBD2BA038}" type="parTrans" cxnId="{2C6ABE99-F435-4C5A-8FB3-5D0A4E234D75}">
      <dgm:prSet/>
      <dgm:spPr/>
      <dgm:t>
        <a:bodyPr/>
        <a:lstStyle/>
        <a:p>
          <a:endParaRPr lang="tr-TR"/>
        </a:p>
      </dgm:t>
    </dgm:pt>
    <dgm:pt modelId="{095021C6-C058-48BB-AF76-94A231952EAA}" type="sibTrans" cxnId="{2C6ABE99-F435-4C5A-8FB3-5D0A4E234D75}">
      <dgm:prSet/>
      <dgm:spPr/>
      <dgm:t>
        <a:bodyPr/>
        <a:lstStyle/>
        <a:p>
          <a:endParaRPr lang="tr-TR"/>
        </a:p>
      </dgm:t>
    </dgm:pt>
    <dgm:pt modelId="{13F75651-53F5-4E17-8A90-B4F10F99D82D}" type="pres">
      <dgm:prSet presAssocID="{90A79EAA-F95F-4C52-9401-59D2D8B4D8A3}" presName="Name0" presStyleCnt="0">
        <dgm:presLayoutVars>
          <dgm:dir/>
          <dgm:animLvl val="lvl"/>
          <dgm:resizeHandles val="exact"/>
        </dgm:presLayoutVars>
      </dgm:prSet>
      <dgm:spPr/>
    </dgm:pt>
    <dgm:pt modelId="{21B1E107-89C0-4031-BEDA-984BDEF2DAF4}" type="pres">
      <dgm:prSet presAssocID="{A5065D6D-F9A2-4F75-B475-0262E9654856}" presName="parTxOnly" presStyleLbl="node1" presStyleIdx="0" presStyleCnt="4" custScaleY="986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F39FF5-4B39-4BEC-B4A8-47C3CDD0F792}" type="pres">
      <dgm:prSet presAssocID="{9B4B4DDF-CB31-4701-A2C8-041D09E3A5C6}" presName="parTxOnlySpace" presStyleCnt="0"/>
      <dgm:spPr/>
    </dgm:pt>
    <dgm:pt modelId="{E30ACA98-06DE-4ACD-826C-AE2C3A9D76A7}" type="pres">
      <dgm:prSet presAssocID="{4EDBC4AB-B0B2-44E2-A52F-790F3431F6F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6BEC3A-38F8-4D4C-9E2A-956716EF3183}" type="pres">
      <dgm:prSet presAssocID="{8CF84D87-794C-4311-90CA-CA1FEE26F5ED}" presName="parTxOnlySpace" presStyleCnt="0"/>
      <dgm:spPr/>
    </dgm:pt>
    <dgm:pt modelId="{3CBF5C02-7786-40A8-A315-AB4E1918D965}" type="pres">
      <dgm:prSet presAssocID="{031F0ECA-E069-4E40-843D-23D8411AB0B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CB1A5E-7065-493C-99C8-BE984F2166AC}" type="pres">
      <dgm:prSet presAssocID="{095021C6-C058-48BB-AF76-94A231952EAA}" presName="parTxOnlySpace" presStyleCnt="0"/>
      <dgm:spPr/>
    </dgm:pt>
    <dgm:pt modelId="{9F469AFC-3340-4C70-923F-F5A3A5B46868}" type="pres">
      <dgm:prSet presAssocID="{42B65433-8D28-45FC-8171-0ED7F171D801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DC5A394-4D0C-4C53-BB6A-AEC122C22ADE}" type="presOf" srcId="{A5065D6D-F9A2-4F75-B475-0262E9654856}" destId="{21B1E107-89C0-4031-BEDA-984BDEF2DAF4}" srcOrd="0" destOrd="0" presId="urn:microsoft.com/office/officeart/2005/8/layout/chevron1"/>
    <dgm:cxn modelId="{2CEC7259-65CE-4F22-9D4C-C67DB023DB8D}" type="presOf" srcId="{90A79EAA-F95F-4C52-9401-59D2D8B4D8A3}" destId="{13F75651-53F5-4E17-8A90-B4F10F99D82D}" srcOrd="0" destOrd="0" presId="urn:microsoft.com/office/officeart/2005/8/layout/chevron1"/>
    <dgm:cxn modelId="{2C6ABE99-F435-4C5A-8FB3-5D0A4E234D75}" srcId="{90A79EAA-F95F-4C52-9401-59D2D8B4D8A3}" destId="{031F0ECA-E069-4E40-843D-23D8411AB0B1}" srcOrd="2" destOrd="0" parTransId="{4A8FF1D9-25F2-437E-8323-CB1BBD2BA038}" sibTransId="{095021C6-C058-48BB-AF76-94A231952EAA}"/>
    <dgm:cxn modelId="{7D66369E-5A69-4B02-9B49-3F48DEBE5C23}" type="presOf" srcId="{4EDBC4AB-B0B2-44E2-A52F-790F3431F6F5}" destId="{E30ACA98-06DE-4ACD-826C-AE2C3A9D76A7}" srcOrd="0" destOrd="0" presId="urn:microsoft.com/office/officeart/2005/8/layout/chevron1"/>
    <dgm:cxn modelId="{31701279-BC54-4721-831F-084DDFD35F26}" type="presOf" srcId="{42B65433-8D28-45FC-8171-0ED7F171D801}" destId="{9F469AFC-3340-4C70-923F-F5A3A5B46868}" srcOrd="0" destOrd="0" presId="urn:microsoft.com/office/officeart/2005/8/layout/chevron1"/>
    <dgm:cxn modelId="{287DA7AC-C765-438A-B9D4-5F3B9E1E4FE3}" type="presOf" srcId="{031F0ECA-E069-4E40-843D-23D8411AB0B1}" destId="{3CBF5C02-7786-40A8-A315-AB4E1918D965}" srcOrd="0" destOrd="0" presId="urn:microsoft.com/office/officeart/2005/8/layout/chevron1"/>
    <dgm:cxn modelId="{B62343F3-21C3-4B22-922B-7BA7C5D7D074}" srcId="{90A79EAA-F95F-4C52-9401-59D2D8B4D8A3}" destId="{4EDBC4AB-B0B2-44E2-A52F-790F3431F6F5}" srcOrd="1" destOrd="0" parTransId="{3EAA6C4B-9B3E-461C-B244-434732A6FA23}" sibTransId="{8CF84D87-794C-4311-90CA-CA1FEE26F5ED}"/>
    <dgm:cxn modelId="{6946A0FB-2FC2-4AD1-A72D-1F28FC578033}" srcId="{90A79EAA-F95F-4C52-9401-59D2D8B4D8A3}" destId="{A5065D6D-F9A2-4F75-B475-0262E9654856}" srcOrd="0" destOrd="0" parTransId="{C1D2B297-4E1F-4D2F-85F4-03745A04A551}" sibTransId="{9B4B4DDF-CB31-4701-A2C8-041D09E3A5C6}"/>
    <dgm:cxn modelId="{CEF1EEEB-4AF7-451E-A4D4-6AD2BED7C328}" srcId="{90A79EAA-F95F-4C52-9401-59D2D8B4D8A3}" destId="{42B65433-8D28-45FC-8171-0ED7F171D801}" srcOrd="3" destOrd="0" parTransId="{145AC9CB-A394-40BA-BF74-3F2829683B1E}" sibTransId="{244A9FCA-2697-4BF0-B388-87E92BF1ED6B}"/>
    <dgm:cxn modelId="{28F16491-9A16-48AD-9FA9-0C1BFDBA0D7B}" type="presParOf" srcId="{13F75651-53F5-4E17-8A90-B4F10F99D82D}" destId="{21B1E107-89C0-4031-BEDA-984BDEF2DAF4}" srcOrd="0" destOrd="0" presId="urn:microsoft.com/office/officeart/2005/8/layout/chevron1"/>
    <dgm:cxn modelId="{23ABD422-3C91-4E7D-AEAD-02FA2E6DE7ED}" type="presParOf" srcId="{13F75651-53F5-4E17-8A90-B4F10F99D82D}" destId="{32F39FF5-4B39-4BEC-B4A8-47C3CDD0F792}" srcOrd="1" destOrd="0" presId="urn:microsoft.com/office/officeart/2005/8/layout/chevron1"/>
    <dgm:cxn modelId="{DF9160A0-F8EB-4647-9E7B-3026BF4EE29B}" type="presParOf" srcId="{13F75651-53F5-4E17-8A90-B4F10F99D82D}" destId="{E30ACA98-06DE-4ACD-826C-AE2C3A9D76A7}" srcOrd="2" destOrd="0" presId="urn:microsoft.com/office/officeart/2005/8/layout/chevron1"/>
    <dgm:cxn modelId="{3E46D00B-AE04-489A-822A-10C46E1DD55C}" type="presParOf" srcId="{13F75651-53F5-4E17-8A90-B4F10F99D82D}" destId="{0B6BEC3A-38F8-4D4C-9E2A-956716EF3183}" srcOrd="3" destOrd="0" presId="urn:microsoft.com/office/officeart/2005/8/layout/chevron1"/>
    <dgm:cxn modelId="{98906FFE-02F3-4E11-A20C-14A7B59CA296}" type="presParOf" srcId="{13F75651-53F5-4E17-8A90-B4F10F99D82D}" destId="{3CBF5C02-7786-40A8-A315-AB4E1918D965}" srcOrd="4" destOrd="0" presId="urn:microsoft.com/office/officeart/2005/8/layout/chevron1"/>
    <dgm:cxn modelId="{94BAA14F-40B1-4812-AAA5-E80A639DDFD4}" type="presParOf" srcId="{13F75651-53F5-4E17-8A90-B4F10F99D82D}" destId="{5CCB1A5E-7065-493C-99C8-BE984F2166AC}" srcOrd="5" destOrd="0" presId="urn:microsoft.com/office/officeart/2005/8/layout/chevron1"/>
    <dgm:cxn modelId="{2DB5546B-A75E-4FED-9C54-A7BBB0F3F4FF}" type="presParOf" srcId="{13F75651-53F5-4E17-8A90-B4F10F99D82D}" destId="{9F469AFC-3340-4C70-923F-F5A3A5B46868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1E107-89C0-4031-BEDA-984BDEF2DAF4}">
      <dsp:nvSpPr>
        <dsp:cNvPr id="0" name=""/>
        <dsp:cNvSpPr/>
      </dsp:nvSpPr>
      <dsp:spPr>
        <a:xfrm>
          <a:off x="4008" y="1232024"/>
          <a:ext cx="2333227" cy="9203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İŞLETME</a:t>
          </a:r>
          <a:endParaRPr lang="tr-TR" sz="1500" kern="1200" dirty="0"/>
        </a:p>
      </dsp:txBody>
      <dsp:txXfrm>
        <a:off x="464172" y="1232024"/>
        <a:ext cx="1412900" cy="920327"/>
      </dsp:txXfrm>
    </dsp:sp>
    <dsp:sp modelId="{E30ACA98-06DE-4ACD-826C-AE2C3A9D76A7}">
      <dsp:nvSpPr>
        <dsp:cNvPr id="0" name=""/>
        <dsp:cNvSpPr/>
      </dsp:nvSpPr>
      <dsp:spPr>
        <a:xfrm>
          <a:off x="2103913" y="1225542"/>
          <a:ext cx="2333227" cy="9332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FİNANSAL BİLGİLER – FİNANSAL TABLOLAR</a:t>
          </a:r>
          <a:endParaRPr lang="tr-TR" sz="1500" kern="1200" dirty="0"/>
        </a:p>
      </dsp:txBody>
      <dsp:txXfrm>
        <a:off x="2570559" y="1225542"/>
        <a:ext cx="1399936" cy="933291"/>
      </dsp:txXfrm>
    </dsp:sp>
    <dsp:sp modelId="{3CBF5C02-7786-40A8-A315-AB4E1918D965}">
      <dsp:nvSpPr>
        <dsp:cNvPr id="0" name=""/>
        <dsp:cNvSpPr/>
      </dsp:nvSpPr>
      <dsp:spPr>
        <a:xfrm>
          <a:off x="4203818" y="1225542"/>
          <a:ext cx="2333227" cy="9332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DENETİM - GÜVENİRLİK</a:t>
          </a:r>
          <a:endParaRPr lang="tr-TR" sz="1500" kern="1200" dirty="0"/>
        </a:p>
      </dsp:txBody>
      <dsp:txXfrm>
        <a:off x="4670464" y="1225542"/>
        <a:ext cx="1399936" cy="933291"/>
      </dsp:txXfrm>
    </dsp:sp>
    <dsp:sp modelId="{9F469AFC-3340-4C70-923F-F5A3A5B46868}">
      <dsp:nvSpPr>
        <dsp:cNvPr id="0" name=""/>
        <dsp:cNvSpPr/>
      </dsp:nvSpPr>
      <dsp:spPr>
        <a:xfrm>
          <a:off x="6303723" y="1225542"/>
          <a:ext cx="2333227" cy="9332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BİLGİ ALICILARI</a:t>
          </a:r>
          <a:endParaRPr lang="tr-TR" sz="1500" kern="1200" dirty="0"/>
        </a:p>
      </dsp:txBody>
      <dsp:txXfrm>
        <a:off x="6770369" y="1225542"/>
        <a:ext cx="1399936" cy="933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2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50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334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5746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133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170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272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49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26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09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48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62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57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04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7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16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258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35652E0-F57F-494F-91FF-7C26A2330BE2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DC207-F6DD-4C3D-A3DD-76FDC02C72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406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b="1" dirty="0" smtClean="0"/>
              <a:t>BANKALARIN DENETİMİ</a:t>
            </a:r>
            <a:endParaRPr lang="tr-TR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4644" cy="816042"/>
          </a:xfrm>
        </p:spPr>
        <p:txBody>
          <a:bodyPr/>
          <a:lstStyle/>
          <a:p>
            <a:r>
              <a:rPr lang="tr-TR" dirty="0" smtClean="0"/>
              <a:t>Muhasebe Denetimi (Finansal Tablolar Denetimi)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700" y="2564904"/>
            <a:ext cx="6711654" cy="3683502"/>
          </a:xfrm>
        </p:spPr>
        <p:txBody>
          <a:bodyPr/>
          <a:lstStyle/>
          <a:p>
            <a:r>
              <a:rPr lang="tr-TR" dirty="0" smtClean="0"/>
              <a:t>Finansal tabloların genel kabul görmüş muhasebe ilke ve standartlarına uygunluğunun ve bir bütün olarak gerçeği yansıtıp yansıtmadığının denetimidir.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Muhasebe Denetiminin Amaçları;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Finansal tablolarda sunulan bilgilerin muhasebe ilke ve standartlarına uygunluğunun sağlanması, </a:t>
            </a:r>
          </a:p>
          <a:p>
            <a:r>
              <a:rPr lang="tr-TR" sz="2000" dirty="0" smtClean="0"/>
              <a:t>Hata </a:t>
            </a:r>
            <a:r>
              <a:rPr lang="tr-TR" sz="2000" dirty="0" smtClean="0"/>
              <a:t>ve hilelerin önlenmesi,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Uygunluk Denetimi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Uygunluk </a:t>
            </a:r>
            <a:r>
              <a:rPr lang="tr-TR" dirty="0" smtClean="0"/>
              <a:t>denetiminin amacı, yetkili bir üst makam tarafından saptanmış kurallara (ana sözleşme, yönerge, teknik düzenlemeler, yasal düzenlemeler, işletme politikaları vb. gibi) uyulup uyulmadığının araştırılmasıdır.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Faaliyet Denetimi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Faaliyet </a:t>
            </a:r>
            <a:r>
              <a:rPr lang="tr-TR" dirty="0" smtClean="0"/>
              <a:t>denetiminin amacı; bir işletmenin; işletme politika ve faaliyetlerinin etkinliğinin, işletmenin örgütsel yapısının, iş akışlarının, iç kontrol sistemlerinin ve genelde yönetimin başarısını saptamaktır.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None/>
            </a:pPr>
            <a:r>
              <a:rPr lang="tr-TR" dirty="0" smtClean="0"/>
              <a:t>       Denetim, iktisadi </a:t>
            </a:r>
            <a:r>
              <a:rPr lang="tr-TR" dirty="0" smtClean="0"/>
              <a:t>olaylarla </a:t>
            </a:r>
            <a:r>
              <a:rPr lang="tr-TR" dirty="0" smtClean="0"/>
              <a:t>ilgili iddiaların önceden saptanmış ölçülere uygunluk derecesini </a:t>
            </a:r>
            <a:r>
              <a:rPr lang="tr-TR" dirty="0" smtClean="0"/>
              <a:t>araştırma sürecidir.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976664"/>
          </a:xfrm>
        </p:spPr>
        <p:txBody>
          <a:bodyPr>
            <a:noAutofit/>
          </a:bodyPr>
          <a:lstStyle/>
          <a:p>
            <a:r>
              <a:rPr lang="tr-TR" sz="2400" dirty="0" smtClean="0"/>
              <a:t>İşletmeler yaptıkları bütün faaliyetlerinin sonuçlarını her dönem sonunda finansal tabloları ile ilgililere duyurmaktadır. 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75856" y="1052736"/>
            <a:ext cx="5698976" cy="1399032"/>
          </a:xfrm>
        </p:spPr>
        <p:txBody>
          <a:bodyPr>
            <a:noAutofit/>
          </a:bodyPr>
          <a:lstStyle/>
          <a:p>
            <a:r>
              <a:rPr lang="tr-TR" sz="6600" b="1" dirty="0" smtClean="0"/>
              <a:t>Denetimin Fonksiyonu </a:t>
            </a:r>
            <a:endParaRPr lang="tr-TR" sz="6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Bir işletmenin bilgilerinde </a:t>
            </a:r>
            <a:r>
              <a:rPr lang="tr-TR" dirty="0" smtClean="0"/>
              <a:t>hata veya hileler işletmenin de hatalı kararlar alması sonucunu doğuracaktır. </a:t>
            </a:r>
            <a:r>
              <a:rPr lang="tr-TR" dirty="0" smtClean="0"/>
              <a:t>Şayet </a:t>
            </a:r>
            <a:r>
              <a:rPr lang="tr-TR" dirty="0" smtClean="0"/>
              <a:t>finansal bilgiler hatalı olursa sadece işletme değil birçok bilgi alıcısı yanlış bilgilendirilmiş olacaktır.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4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27088" y="2052638"/>
          <a:ext cx="67119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yagram"/>
          <p:cNvGraphicFramePr/>
          <p:nvPr/>
        </p:nvGraphicFramePr>
        <p:xfrm>
          <a:off x="179512" y="1412776"/>
          <a:ext cx="864096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7 Metin kutusu"/>
          <p:cNvSpPr txBox="1"/>
          <p:nvPr/>
        </p:nvSpPr>
        <p:spPr>
          <a:xfrm>
            <a:off x="323528" y="4365104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6804248" y="3789040"/>
            <a:ext cx="1728192" cy="18158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1600" dirty="0" smtClean="0"/>
              <a:t>Ortaklar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Yöneticiler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Devlet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Kredi Verenler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Potansiyel </a:t>
            </a:r>
          </a:p>
          <a:p>
            <a:r>
              <a:rPr lang="tr-TR" sz="1600" dirty="0" smtClean="0"/>
              <a:t>Yatırımcılar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Kamuoyu</a:t>
            </a:r>
            <a:endParaRPr lang="tr-T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    Denetim, işletmenin bir bütün olarak üçüncü bir göz tarafından incelenmesidir.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71800" y="620688"/>
            <a:ext cx="6192688" cy="1656184"/>
          </a:xfrm>
        </p:spPr>
        <p:txBody>
          <a:bodyPr>
            <a:normAutofit/>
          </a:bodyPr>
          <a:lstStyle/>
          <a:p>
            <a:r>
              <a:rPr lang="tr-TR" sz="5400" b="1" dirty="0" smtClean="0"/>
              <a:t>DENETİM TÜRLERİ</a:t>
            </a:r>
            <a:endParaRPr lang="tr-TR" sz="5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3768" y="260648"/>
            <a:ext cx="6491064" cy="3305522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AMAÇ YÖNÜNDEN DENETİM TÜRLERİ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904</TotalTime>
  <Words>183</Words>
  <Application>Microsoft Office PowerPoint</Application>
  <PresentationFormat>Ekran Gösterisi (4:3)</PresentationFormat>
  <Paragraphs>28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İyon</vt:lpstr>
      <vt:lpstr>BANKALARIN DENETİMİ</vt:lpstr>
      <vt:lpstr>PowerPoint Sunusu</vt:lpstr>
      <vt:lpstr>İşletmeler yaptıkları bütün faaliyetlerinin sonuçlarını her dönem sonunda finansal tabloları ile ilgililere duyurmaktadır. </vt:lpstr>
      <vt:lpstr>Denetimin Fonksiyonu </vt:lpstr>
      <vt:lpstr>PowerPoint Sunusu</vt:lpstr>
      <vt:lpstr>PowerPoint Sunusu</vt:lpstr>
      <vt:lpstr>PowerPoint Sunusu</vt:lpstr>
      <vt:lpstr>DENETİM TÜRLERİ</vt:lpstr>
      <vt:lpstr>AMAÇ YÖNÜNDEN DENETİM TÜRLERİ </vt:lpstr>
      <vt:lpstr>Muhasebe Denetimi (Finansal Tablolar Denetimi)</vt:lpstr>
      <vt:lpstr>Muhasebe Denetiminin Amaçları;</vt:lpstr>
      <vt:lpstr>Uygunluk Denetimi </vt:lpstr>
      <vt:lpstr>Faaliyet Denetimi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BANKALARIN DENETİMİ</dc:title>
  <dc:creator>User</dc:creator>
  <cp:lastModifiedBy>Pelin Atila Yoruk</cp:lastModifiedBy>
  <cp:revision>52</cp:revision>
  <dcterms:created xsi:type="dcterms:W3CDTF">2016-04-20T18:28:30Z</dcterms:created>
  <dcterms:modified xsi:type="dcterms:W3CDTF">2018-01-19T22:41:55Z</dcterms:modified>
</cp:coreProperties>
</file>