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74" r:id="rId3"/>
    <p:sldId id="257" r:id="rId4"/>
    <p:sldId id="258" r:id="rId5"/>
    <p:sldId id="259" r:id="rId6"/>
    <p:sldId id="260" r:id="rId7"/>
    <p:sldId id="261" r:id="rId8"/>
    <p:sldId id="262" r:id="rId9"/>
    <p:sldId id="263" r:id="rId10"/>
    <p:sldId id="273" r:id="rId11"/>
    <p:sldId id="269" r:id="rId12"/>
    <p:sldId id="272" r:id="rId13"/>
    <p:sldId id="271" r:id="rId14"/>
    <p:sldId id="270" r:id="rId15"/>
    <p:sldId id="264" r:id="rId16"/>
    <p:sldId id="265" r:id="rId17"/>
    <p:sldId id="266" r:id="rId18"/>
    <p:sldId id="267" r:id="rId19"/>
    <p:sldId id="275" r:id="rId20"/>
    <p:sldId id="276" r:id="rId21"/>
    <p:sldId id="26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1" d="100"/>
          <a:sy n="71" d="100"/>
        </p:scale>
        <p:origin x="-576" y="-90"/>
      </p:cViewPr>
      <p:guideLst>
        <p:guide orient="horz" pos="2160"/>
        <p:guide pos="3840"/>
      </p:guideLst>
    </p:cSldViewPr>
  </p:slideViewPr>
  <p:notesTextViewPr>
    <p:cViewPr>
      <p:scale>
        <a:sx n="3" d="2"/>
        <a:sy n="3" d="2"/>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pPr/>
              <a:t>3/20/2019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pPr/>
              <a:t>‹#›</a:t>
            </a:fld>
            <a:endParaRPr lang="en-US"/>
          </a:p>
        </p:txBody>
      </p:sp>
    </p:spTree>
    <p:extLst>
      <p:ext uri="{BB962C8B-B14F-4D97-AF65-F5344CB8AC3E}">
        <p14:creationId xmlns:p14="http://schemas.microsoft.com/office/powerpoint/2010/main" xmlns=""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smtClean="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 2018</a:t>
            </a:r>
            <a:endParaRPr lang="en-US" dirty="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dirty="0"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 2018</a:t>
            </a:r>
            <a:endParaRPr lang="en-US" dirty="0"/>
          </a:p>
        </p:txBody>
      </p:sp>
      <p:sp>
        <p:nvSpPr>
          <p:cNvPr id="4" name="Footer Placeholder 3"/>
          <p:cNvSpPr>
            <a:spLocks noGrp="1"/>
          </p:cNvSpPr>
          <p:nvPr>
            <p:ph type="ftr" sz="quarter" idx="11"/>
          </p:nvPr>
        </p:nvSpPr>
        <p:spPr/>
        <p:txBody>
          <a:bodyPr/>
          <a:lstStyle/>
          <a:p>
            <a:r>
              <a:rPr lang="tr-TR" dirty="0" smtClean="0"/>
              <a:t>Kuramdan Uygulamaya Programlama Öğretimi</a:t>
            </a:r>
            <a:endParaRPr lang="en-US" dirty="0" smtClean="0"/>
          </a:p>
        </p:txBody>
      </p:sp>
      <p:sp>
        <p:nvSpPr>
          <p:cNvPr id="5" name="Slide Number Placeholder 4"/>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 2018</a:t>
            </a:r>
            <a:endParaRPr lang="en-US" dirty="0"/>
          </a:p>
        </p:txBody>
      </p:sp>
      <p:sp>
        <p:nvSpPr>
          <p:cNvPr id="3" name="Footer Placeholder 2"/>
          <p:cNvSpPr>
            <a:spLocks noGrp="1"/>
          </p:cNvSpPr>
          <p:nvPr>
            <p:ph type="ftr" sz="quarter" idx="11"/>
          </p:nvPr>
        </p:nvSpPr>
        <p:spPr/>
        <p:txBody>
          <a:bodyPr/>
          <a:lstStyle/>
          <a:p>
            <a:r>
              <a:rPr lang="tr-TR" dirty="0" smtClean="0"/>
              <a:t>Kuramdan Uygulamaya Programlama Öğretimi</a:t>
            </a:r>
            <a:endParaRPr lang="en-US" dirty="0" smtClean="0"/>
          </a:p>
        </p:txBody>
      </p:sp>
      <p:sp>
        <p:nvSpPr>
          <p:cNvPr id="4" name="Slide Number Placeholder 3"/>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 2018</a:t>
            </a:r>
            <a:endParaRPr lang="en-US" dirty="0" smtClean="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pPr/>
              <a:t>‹#›</a:t>
            </a:fld>
            <a:endParaRPr lang="en-US"/>
          </a:p>
        </p:txBody>
      </p:sp>
    </p:spTree>
    <p:extLst>
      <p:ext uri="{BB962C8B-B14F-4D97-AF65-F5344CB8AC3E}">
        <p14:creationId xmlns:p14="http://schemas.microsoft.com/office/powerpoint/2010/main" xmlns=""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smtClean="0"/>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cstate="print"/>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Bölüm </a:t>
            </a:r>
            <a:r>
              <a:rPr lang="tr-TR" dirty="0" smtClean="0"/>
              <a:t>8</a:t>
            </a:r>
            <a:endParaRPr lang="en-US" dirty="0"/>
          </a:p>
        </p:txBody>
      </p:sp>
      <p:sp>
        <p:nvSpPr>
          <p:cNvPr id="3" name="Subtitle 2"/>
          <p:cNvSpPr>
            <a:spLocks noGrp="1"/>
          </p:cNvSpPr>
          <p:nvPr>
            <p:ph type="subTitle" idx="1"/>
          </p:nvPr>
        </p:nvSpPr>
        <p:spPr>
          <a:xfrm>
            <a:off x="1524000" y="3602038"/>
            <a:ext cx="9144000" cy="866445"/>
          </a:xfrm>
        </p:spPr>
        <p:txBody>
          <a:bodyPr>
            <a:normAutofit/>
          </a:bodyPr>
          <a:lstStyle/>
          <a:p>
            <a:r>
              <a:rPr lang="tr-TR" dirty="0" smtClean="0">
                <a:solidFill>
                  <a:schemeClr val="bg2">
                    <a:lumMod val="50000"/>
                  </a:schemeClr>
                </a:solidFill>
              </a:rPr>
              <a:t>Programlama Öğretimi ve Drama</a:t>
            </a:r>
            <a:endParaRPr lang="en-US" dirty="0">
              <a:solidFill>
                <a:schemeClr val="bg2">
                  <a:lumMod val="50000"/>
                </a:schemeClr>
              </a:solidFill>
            </a:endParaRPr>
          </a:p>
        </p:txBody>
      </p:sp>
      <p:sp>
        <p:nvSpPr>
          <p:cNvPr id="4" name="Subtitle 2"/>
          <p:cNvSpPr txBox="1">
            <a:spLocks/>
          </p:cNvSpPr>
          <p:nvPr/>
        </p:nvSpPr>
        <p:spPr>
          <a:xfrm>
            <a:off x="1524000" y="4919004"/>
            <a:ext cx="9144000" cy="86644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smtClean="0">
                <a:solidFill>
                  <a:schemeClr val="accent2">
                    <a:lumMod val="75000"/>
                  </a:schemeClr>
                </a:solidFill>
              </a:rPr>
              <a:t>Doç. </a:t>
            </a:r>
            <a:r>
              <a:rPr lang="tr-TR" dirty="0">
                <a:solidFill>
                  <a:schemeClr val="accent2">
                    <a:lumMod val="75000"/>
                  </a:schemeClr>
                </a:solidFill>
              </a:rPr>
              <a:t>Dr. </a:t>
            </a:r>
            <a:r>
              <a:rPr lang="tr-TR" dirty="0" smtClean="0">
                <a:solidFill>
                  <a:schemeClr val="accent2">
                    <a:lumMod val="75000"/>
                  </a:schemeClr>
                </a:solidFill>
              </a:rPr>
              <a:t>Tolga ERDOĞAN</a:t>
            </a:r>
            <a:endParaRPr lang="tr-TR" dirty="0">
              <a:solidFill>
                <a:schemeClr val="accent2">
                  <a:lumMod val="75000"/>
                </a:schemeClr>
              </a:solidFill>
            </a:endParaRPr>
          </a:p>
          <a:p>
            <a:r>
              <a:rPr lang="tr-TR" dirty="0" smtClean="0">
                <a:solidFill>
                  <a:schemeClr val="accent2">
                    <a:lumMod val="75000"/>
                  </a:schemeClr>
                </a:solidFill>
              </a:rPr>
              <a:t>Dr</a:t>
            </a:r>
            <a:r>
              <a:rPr lang="tr-TR" dirty="0">
                <a:solidFill>
                  <a:schemeClr val="accent2">
                    <a:lumMod val="75000"/>
                  </a:schemeClr>
                </a:solidFill>
              </a:rPr>
              <a:t>. </a:t>
            </a:r>
            <a:r>
              <a:rPr lang="tr-TR" dirty="0" err="1" smtClean="0">
                <a:solidFill>
                  <a:schemeClr val="accent2">
                    <a:lumMod val="75000"/>
                  </a:schemeClr>
                </a:solidFill>
              </a:rPr>
              <a:t>Öğr</a:t>
            </a:r>
            <a:r>
              <a:rPr lang="tr-TR" dirty="0" smtClean="0">
                <a:solidFill>
                  <a:schemeClr val="accent2">
                    <a:lumMod val="75000"/>
                  </a:schemeClr>
                </a:solidFill>
              </a:rPr>
              <a:t>. Üyesi Alper ŞİMŞEK</a:t>
            </a:r>
            <a:endParaRPr lang="en-US" dirty="0">
              <a:solidFill>
                <a:schemeClr val="accent2">
                  <a:lumMod val="75000"/>
                </a:schemeClr>
              </a:solidFill>
            </a:endParaRPr>
          </a:p>
        </p:txBody>
      </p:sp>
    </p:spTree>
    <p:extLst>
      <p:ext uri="{BB962C8B-B14F-4D97-AF65-F5344CB8AC3E}">
        <p14:creationId xmlns:p14="http://schemas.microsoft.com/office/powerpoint/2010/main" xmlns="" val="2908792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p:txBody>
          <a:bodyPr/>
          <a:lstStyle/>
          <a:p>
            <a:pPr>
              <a:buNone/>
              <a:defRPr/>
            </a:pPr>
            <a:r>
              <a:rPr lang="tr-TR" b="1" dirty="0" err="1" smtClean="0"/>
              <a:t>Dramatizasyon</a:t>
            </a:r>
            <a:endParaRPr lang="tr-TR" b="1" dirty="0" smtClean="0"/>
          </a:p>
          <a:p>
            <a:pPr>
              <a:defRPr/>
            </a:pPr>
            <a:r>
              <a:rPr lang="tr-TR" dirty="0" err="1" smtClean="0"/>
              <a:t>Dramatizasyon</a:t>
            </a:r>
            <a:r>
              <a:rPr lang="tr-TR" dirty="0" smtClean="0"/>
              <a:t>, yazılı bir metnin canlandırılmasına dayanır. Metinde yer alan karakterlere ilişkin roller katılımcılar tarafından canlandırılır.</a:t>
            </a:r>
          </a:p>
          <a:p>
            <a:pPr>
              <a:defRPr/>
            </a:pPr>
            <a:endParaRPr lang="tr-TR" dirty="0" smtClean="0"/>
          </a:p>
          <a:p>
            <a:pPr>
              <a:buNone/>
              <a:defRPr/>
            </a:pPr>
            <a:r>
              <a:rPr lang="tr-TR" b="1" dirty="0" smtClean="0"/>
              <a:t>Rol İçinde Yazma</a:t>
            </a:r>
          </a:p>
          <a:p>
            <a:pPr>
              <a:defRPr/>
            </a:pPr>
            <a:r>
              <a:rPr lang="tr-TR" dirty="0" smtClean="0"/>
              <a:t>Katılımcıların drama sürecindeki karakterlerin rollerine girerek onların ağzından yazılı ürünler oluşturmalarıdır.</a:t>
            </a:r>
          </a:p>
          <a:p>
            <a:endParaRPr lang="tr-TR" dirty="0"/>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pPr/>
              <a:t>10</a:t>
            </a:fld>
            <a:endParaRPr lang="en-US"/>
          </a:p>
        </p:txBody>
      </p:sp>
      <p:sp>
        <p:nvSpPr>
          <p:cNvPr id="13" name="Title 1"/>
          <p:cNvSpPr>
            <a:spLocks noGrp="1"/>
          </p:cNvSpPr>
          <p:nvPr>
            <p:ph type="title"/>
          </p:nvPr>
        </p:nvSpPr>
        <p:spPr>
          <a:xfrm>
            <a:off x="838200" y="365125"/>
            <a:ext cx="10515600" cy="1325563"/>
          </a:xfrm>
        </p:spPr>
        <p:txBody>
          <a:bodyPr/>
          <a:lstStyle/>
          <a:p>
            <a:r>
              <a:rPr lang="tr-TR" dirty="0" err="1" smtClean="0"/>
              <a:t>Dramada</a:t>
            </a:r>
            <a:r>
              <a:rPr lang="tr-TR" dirty="0" smtClean="0"/>
              <a:t> Kullanılan Bazı Teknikler</a:t>
            </a:r>
            <a:endParaRPr lang="tr-TR" dirty="0"/>
          </a:p>
        </p:txBody>
      </p:sp>
    </p:spTree>
    <p:extLst>
      <p:ext uri="{BB962C8B-B14F-4D97-AF65-F5344CB8AC3E}">
        <p14:creationId xmlns:p14="http://schemas.microsoft.com/office/powerpoint/2010/main" xmlns="" val="2688396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a:buNone/>
              <a:defRPr/>
            </a:pPr>
            <a:r>
              <a:rPr lang="tr-TR" b="1" dirty="0" smtClean="0"/>
              <a:t>Sözsüz-Sessiz Canlandırma (Pantomim)</a:t>
            </a:r>
          </a:p>
          <a:p>
            <a:pPr>
              <a:defRPr/>
            </a:pPr>
            <a:r>
              <a:rPr lang="tr-TR" dirty="0" smtClean="0"/>
              <a:t>Pantomim, duygu ve düşüncelerin söz kullanılmadan beden diliyle canlandırılmasıdır.</a:t>
            </a:r>
          </a:p>
          <a:p>
            <a:pPr>
              <a:defRPr/>
            </a:pPr>
            <a:endParaRPr lang="tr-TR" dirty="0" smtClean="0"/>
          </a:p>
          <a:p>
            <a:pPr>
              <a:buNone/>
              <a:defRPr/>
            </a:pPr>
            <a:r>
              <a:rPr lang="tr-TR" b="1" dirty="0" smtClean="0"/>
              <a:t>Öğretmenin Rolde Olması</a:t>
            </a:r>
          </a:p>
          <a:p>
            <a:pPr>
              <a:defRPr/>
            </a:pPr>
            <a:r>
              <a:rPr lang="tr-TR" dirty="0" smtClean="0"/>
              <a:t>Drama çalışmalarında liderin ya da öğretmenin sureci yönlendirmek, dikkatleri farklı noktalara çekmek ve katılımcıları amaca yönlendirmek için bazı yerlerde role girmesi başka bir deyişle surece dahil olmasıdır (</a:t>
            </a:r>
            <a:r>
              <a:rPr lang="tr-TR" dirty="0" err="1" smtClean="0"/>
              <a:t>Adıgüzel</a:t>
            </a:r>
            <a:r>
              <a:rPr lang="tr-TR" dirty="0" smtClean="0"/>
              <a:t>, 2014).</a:t>
            </a:r>
          </a:p>
          <a:p>
            <a:endParaRPr lang="tr-TR" dirty="0"/>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pPr/>
              <a:t>11</a:t>
            </a:fld>
            <a:endParaRPr lang="en-US"/>
          </a:p>
        </p:txBody>
      </p:sp>
      <p:sp>
        <p:nvSpPr>
          <p:cNvPr id="15" name="Title 1"/>
          <p:cNvSpPr>
            <a:spLocks noGrp="1"/>
          </p:cNvSpPr>
          <p:nvPr>
            <p:ph type="title"/>
          </p:nvPr>
        </p:nvSpPr>
        <p:spPr>
          <a:xfrm>
            <a:off x="838200" y="365125"/>
            <a:ext cx="10515600" cy="1325563"/>
          </a:xfrm>
        </p:spPr>
        <p:txBody>
          <a:bodyPr/>
          <a:lstStyle/>
          <a:p>
            <a:r>
              <a:rPr lang="tr-TR" dirty="0" err="1" smtClean="0"/>
              <a:t>Dramada</a:t>
            </a:r>
            <a:r>
              <a:rPr lang="tr-TR" dirty="0" smtClean="0"/>
              <a:t> Kullanılan Bazı Teknikler</a:t>
            </a:r>
            <a:endParaRPr lang="tr-TR" dirty="0"/>
          </a:p>
        </p:txBody>
      </p:sp>
    </p:spTree>
    <p:extLst>
      <p:ext uri="{BB962C8B-B14F-4D97-AF65-F5344CB8AC3E}">
        <p14:creationId xmlns:p14="http://schemas.microsoft.com/office/powerpoint/2010/main" xmlns="" val="1534047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auto">
              <a:spcAft>
                <a:spcPts val="0"/>
              </a:spcAft>
              <a:buNone/>
              <a:defRPr/>
            </a:pPr>
            <a:r>
              <a:rPr lang="tr-TR" b="1" dirty="0" smtClean="0"/>
              <a:t>Toplantı Düzenleme</a:t>
            </a:r>
          </a:p>
          <a:p>
            <a:pPr fontAlgn="auto">
              <a:spcAft>
                <a:spcPts val="0"/>
              </a:spcAft>
              <a:defRPr/>
            </a:pPr>
            <a:r>
              <a:rPr lang="tr-TR" dirty="0" smtClean="0"/>
              <a:t>Drama çalışmalarında bazen kurgusal yaşamın içinde duygu ve düşünceleri paylaşmak, iletmek, çeşitli konularda tartışmak ve karar vermek için toplantı tekniğinden yararlanılabilir.</a:t>
            </a:r>
          </a:p>
          <a:p>
            <a:pPr fontAlgn="auto">
              <a:spcAft>
                <a:spcPts val="0"/>
              </a:spcAft>
              <a:defRPr/>
            </a:pPr>
            <a:endParaRPr lang="tr-TR" dirty="0" smtClean="0"/>
          </a:p>
          <a:p>
            <a:pPr fontAlgn="auto">
              <a:spcAft>
                <a:spcPts val="0"/>
              </a:spcAft>
              <a:buNone/>
              <a:defRPr/>
            </a:pPr>
            <a:r>
              <a:rPr lang="tr-TR" b="1" dirty="0" smtClean="0"/>
              <a:t>Düşünce İzleme</a:t>
            </a:r>
          </a:p>
          <a:p>
            <a:pPr fontAlgn="auto">
              <a:spcAft>
                <a:spcPts val="0"/>
              </a:spcAft>
              <a:defRPr/>
            </a:pPr>
            <a:r>
              <a:rPr lang="tr-TR" dirty="0" smtClean="0"/>
              <a:t>Drama surecinde karakterlerin duygu ve düşüncelerinin ortaya çıkarılmasında kullanılan tekniktir.</a:t>
            </a:r>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12</a:t>
            </a:fld>
            <a:endParaRPr lang="en-US"/>
          </a:p>
        </p:txBody>
      </p:sp>
      <p:sp>
        <p:nvSpPr>
          <p:cNvPr id="10" name="Title 1"/>
          <p:cNvSpPr>
            <a:spLocks noGrp="1"/>
          </p:cNvSpPr>
          <p:nvPr>
            <p:ph type="title"/>
          </p:nvPr>
        </p:nvSpPr>
        <p:spPr>
          <a:xfrm>
            <a:off x="838200" y="365125"/>
            <a:ext cx="10515600" cy="1325563"/>
          </a:xfrm>
        </p:spPr>
        <p:txBody>
          <a:bodyPr/>
          <a:lstStyle/>
          <a:p>
            <a:r>
              <a:rPr lang="tr-TR" dirty="0" err="1" smtClean="0"/>
              <a:t>Dramada</a:t>
            </a:r>
            <a:r>
              <a:rPr lang="tr-TR" dirty="0" smtClean="0"/>
              <a:t> Kullanılan Bazı Teknikler</a:t>
            </a:r>
            <a:endParaRPr lang="tr-TR" dirty="0"/>
          </a:p>
        </p:txBody>
      </p:sp>
    </p:spTree>
    <p:extLst>
      <p:ext uri="{BB962C8B-B14F-4D97-AF65-F5344CB8AC3E}">
        <p14:creationId xmlns:p14="http://schemas.microsoft.com/office/powerpoint/2010/main" xmlns="" val="2641789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r>
              <a:rPr lang="tr-TR" b="1" dirty="0" smtClean="0"/>
              <a:t>Dedikodu Halkası</a:t>
            </a:r>
          </a:p>
          <a:p>
            <a:pPr>
              <a:defRPr/>
            </a:pPr>
            <a:r>
              <a:rPr lang="tr-TR" dirty="0" smtClean="0"/>
              <a:t>Katılımcıların drama surecindeki karakter veya olaylarla ilgili aralarında konuşmalarına dayanan bir tekniktir.</a:t>
            </a:r>
          </a:p>
          <a:p>
            <a:pPr>
              <a:buNone/>
              <a:defRPr/>
            </a:pPr>
            <a:endParaRPr lang="tr-TR" b="1" dirty="0" smtClean="0"/>
          </a:p>
          <a:p>
            <a:pPr>
              <a:buNone/>
              <a:defRPr/>
            </a:pPr>
            <a:r>
              <a:rPr lang="tr-TR" b="1" dirty="0" smtClean="0"/>
              <a:t>Bilinç Koridoru</a:t>
            </a:r>
          </a:p>
          <a:p>
            <a:pPr>
              <a:defRPr/>
            </a:pPr>
            <a:r>
              <a:rPr lang="tr-TR" dirty="0" smtClean="0"/>
              <a:t>Drama surecinde özellikle ana karakterin karar verme gerekliliğinin olduğu ikilem ve çatışma içeren durumlarda uygulanan bir tekniktir.</a:t>
            </a:r>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13</a:t>
            </a:fld>
            <a:endParaRPr lang="en-US"/>
          </a:p>
        </p:txBody>
      </p:sp>
      <p:sp>
        <p:nvSpPr>
          <p:cNvPr id="7"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2" name="Title 1"/>
          <p:cNvSpPr>
            <a:spLocks noGrp="1"/>
          </p:cNvSpPr>
          <p:nvPr>
            <p:ph type="title"/>
          </p:nvPr>
        </p:nvSpPr>
        <p:spPr>
          <a:xfrm>
            <a:off x="838200" y="365125"/>
            <a:ext cx="10515600" cy="1325563"/>
          </a:xfrm>
        </p:spPr>
        <p:txBody>
          <a:bodyPr/>
          <a:lstStyle/>
          <a:p>
            <a:r>
              <a:rPr lang="tr-TR" dirty="0" err="1" smtClean="0"/>
              <a:t>Dramada</a:t>
            </a:r>
            <a:r>
              <a:rPr lang="tr-TR" dirty="0" smtClean="0"/>
              <a:t> Kullanılan Bazı Teknikler</a:t>
            </a:r>
            <a:endParaRPr lang="tr-TR" dirty="0"/>
          </a:p>
        </p:txBody>
      </p:sp>
    </p:spTree>
    <p:extLst>
      <p:ext uri="{BB962C8B-B14F-4D97-AF65-F5344CB8AC3E}">
        <p14:creationId xmlns:p14="http://schemas.microsoft.com/office/powerpoint/2010/main" xmlns="" val="6748897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Programlama Eğitiminde </a:t>
            </a:r>
            <a:r>
              <a:rPr lang="tr-TR" dirty="0" err="1" smtClean="0"/>
              <a:t>Dramanın</a:t>
            </a:r>
            <a:r>
              <a:rPr lang="tr-TR" dirty="0" smtClean="0"/>
              <a:t> Kullanılması</a:t>
            </a:r>
            <a:endParaRPr lang="tr-TR" dirty="0"/>
          </a:p>
        </p:txBody>
      </p:sp>
      <p:sp>
        <p:nvSpPr>
          <p:cNvPr id="3" name="Content Placeholder 2"/>
          <p:cNvSpPr>
            <a:spLocks noGrp="1"/>
          </p:cNvSpPr>
          <p:nvPr>
            <p:ph idx="1"/>
          </p:nvPr>
        </p:nvSpPr>
        <p:spPr/>
        <p:txBody>
          <a:bodyPr/>
          <a:lstStyle/>
          <a:p>
            <a:pPr fontAlgn="auto">
              <a:spcAft>
                <a:spcPts val="0"/>
              </a:spcAft>
              <a:defRPr/>
            </a:pPr>
            <a:r>
              <a:rPr lang="tr-TR" dirty="0" smtClean="0"/>
              <a:t>Drama, erken yaşlarda başlayan ve sonraki yıllar devam eden programlama öğretimi için öğrencilerin ilgi ve isteklerine yönelik öğrenme-öğretme süreci oluşturulmasında kullanılabilir.</a:t>
            </a:r>
          </a:p>
          <a:p>
            <a:pPr fontAlgn="auto">
              <a:spcAft>
                <a:spcPts val="0"/>
              </a:spcAft>
              <a:defRPr/>
            </a:pPr>
            <a:r>
              <a:rPr lang="tr-TR" dirty="0" smtClean="0"/>
              <a:t>Öğrencilerin bilgisayarla yapılacak olan çalışma ve etkinlikler için motivasyonunu artırır. </a:t>
            </a:r>
          </a:p>
          <a:p>
            <a:pPr fontAlgn="auto">
              <a:spcAft>
                <a:spcPts val="0"/>
              </a:spcAft>
              <a:defRPr/>
            </a:pPr>
            <a:r>
              <a:rPr lang="tr-TR" dirty="0" smtClean="0"/>
              <a:t>Drama sürecinde yapılan etkinlikler öğrencileri programlamayla ilgili çalışmalara duyuşsal, bilişsel ve sosyal yönden hazırlar.</a:t>
            </a:r>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14</a:t>
            </a:fld>
            <a:endParaRPr lang="en-US"/>
          </a:p>
        </p:txBody>
      </p:sp>
    </p:spTree>
    <p:extLst>
      <p:ext uri="{BB962C8B-B14F-4D97-AF65-F5344CB8AC3E}">
        <p14:creationId xmlns:p14="http://schemas.microsoft.com/office/powerpoint/2010/main" xmlns="" val="2232855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15</a:t>
            </a:fld>
            <a:endParaRPr lang="en-US"/>
          </a:p>
        </p:txBody>
      </p:sp>
      <p:sp>
        <p:nvSpPr>
          <p:cNvPr id="8" name="Title 1"/>
          <p:cNvSpPr txBox="1">
            <a:spLocks/>
          </p:cNvSpPr>
          <p:nvPr/>
        </p:nvSpPr>
        <p:spPr>
          <a:xfrm>
            <a:off x="838200" y="365125"/>
            <a:ext cx="10515600" cy="1325563"/>
          </a:xfrm>
          <a:prstGeom prst="rect">
            <a:avLst/>
          </a:prstGeom>
        </p:spPr>
        <p:txBody>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smtClean="0">
                <a:ln>
                  <a:noFill/>
                </a:ln>
                <a:solidFill>
                  <a:schemeClr val="accent1">
                    <a:lumMod val="75000"/>
                  </a:schemeClr>
                </a:solidFill>
                <a:effectLst/>
                <a:uLnTx/>
                <a:uFillTx/>
                <a:latin typeface="+mj-lt"/>
                <a:ea typeface="+mj-ea"/>
                <a:cs typeface="+mj-cs"/>
              </a:rPr>
              <a:t>Programlama Eğitiminde Dramanın Kullanılması</a:t>
            </a:r>
            <a:endParaRPr kumimoji="0" lang="tr-TR" sz="44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
        <p:nvSpPr>
          <p:cNvPr id="9" name="Content Placeholder 2"/>
          <p:cNvSpPr txBox="1">
            <a:spLocks/>
          </p:cNvSpPr>
          <p:nvPr/>
        </p:nvSpPr>
        <p:spPr>
          <a:xfrm>
            <a:off x="838200" y="1825625"/>
            <a:ext cx="10515600" cy="4351338"/>
          </a:xfrm>
          <a:prstGeom prst="rect">
            <a:avLst/>
          </a:prstGeom>
        </p:spPr>
        <p:txBody>
          <a:bodyPr/>
          <a:lstStyle/>
          <a:p>
            <a:pPr marL="228600" indent="-228600">
              <a:lnSpc>
                <a:spcPct val="90000"/>
              </a:lnSpc>
              <a:spcBef>
                <a:spcPts val="1000"/>
              </a:spcBef>
              <a:defRPr/>
            </a:pPr>
            <a:r>
              <a:rPr lang="tr-TR" sz="2800" b="1" dirty="0" smtClean="0">
                <a:solidFill>
                  <a:schemeClr val="tx1">
                    <a:lumMod val="65000"/>
                    <a:lumOff val="35000"/>
                  </a:schemeClr>
                </a:solidFill>
              </a:rPr>
              <a:t>Öğrencilerin;</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Zihinsel ve duyuşsal gelişimi artırır,</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Eleştirel, mantıksal, yaratıcı ve </a:t>
            </a:r>
            <a:r>
              <a:rPr lang="tr-TR" sz="2800" dirty="0" err="1" smtClean="0">
                <a:solidFill>
                  <a:schemeClr val="tx1">
                    <a:lumMod val="65000"/>
                    <a:lumOff val="35000"/>
                  </a:schemeClr>
                </a:solidFill>
              </a:rPr>
              <a:t>algoritmik</a:t>
            </a:r>
            <a:r>
              <a:rPr lang="tr-TR" sz="2800" dirty="0" smtClean="0">
                <a:solidFill>
                  <a:schemeClr val="tx1">
                    <a:lumMod val="65000"/>
                    <a:lumOff val="35000"/>
                  </a:schemeClr>
                </a:solidFill>
              </a:rPr>
              <a:t> düşünme becerisini geliştirir,</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Matematiksel problem çözme yeteneğini geliştirir,</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Çevresiyle iletişimini güçlendirir,</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Özgüvenini artırır, liderlik </a:t>
            </a:r>
            <a:r>
              <a:rPr lang="tr-TR" sz="2800" dirty="0" smtClean="0">
                <a:solidFill>
                  <a:schemeClr val="tx1">
                    <a:lumMod val="65000"/>
                    <a:lumOff val="35000"/>
                  </a:schemeClr>
                </a:solidFill>
              </a:rPr>
              <a:t>vasıflarını geliştirir,</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Algılarını </a:t>
            </a:r>
            <a:r>
              <a:rPr lang="tr-TR" sz="2800" dirty="0" smtClean="0">
                <a:solidFill>
                  <a:schemeClr val="tx1">
                    <a:lumMod val="65000"/>
                    <a:lumOff val="35000"/>
                  </a:schemeClr>
                </a:solidFill>
              </a:rPr>
              <a:t>artırır,</a:t>
            </a:r>
          </a:p>
          <a:p>
            <a:pPr marL="228600" indent="-228600">
              <a:lnSpc>
                <a:spcPct val="90000"/>
              </a:lnSpc>
              <a:spcBef>
                <a:spcPts val="1000"/>
              </a:spcBef>
              <a:buFont typeface="Arial" panose="020B0604020202020204" pitchFamily="34" charset="0"/>
              <a:buChar char="•"/>
              <a:defRPr/>
            </a:pPr>
            <a:r>
              <a:rPr lang="tr-TR" sz="2800" dirty="0" smtClean="0">
                <a:solidFill>
                  <a:schemeClr val="tx1">
                    <a:lumMod val="65000"/>
                    <a:lumOff val="35000"/>
                  </a:schemeClr>
                </a:solidFill>
              </a:rPr>
              <a:t>İşbirliği kültürünü kazanmalarına katkı sağlar.</a:t>
            </a:r>
          </a:p>
          <a:p>
            <a:pPr marL="228600" marR="0" lvl="0" indent="-228600" algn="l" defTabSz="914400" rtl="0" eaLnBrk="1" fontAlgn="auto" latinLnBrk="0" hangingPunct="1">
              <a:lnSpc>
                <a:spcPct val="90000"/>
              </a:lnSpc>
              <a:spcBef>
                <a:spcPts val="1000"/>
              </a:spcBef>
              <a:spcAft>
                <a:spcPts val="0"/>
              </a:spcAft>
              <a:buClrTx/>
              <a:buSzTx/>
              <a:tabLst/>
              <a:defRPr/>
            </a:pPr>
            <a:endParaRPr kumimoji="0" lang="tr-TR"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35458901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Drama Uygulamalarına Başlamadan Önce</a:t>
            </a:r>
            <a:endParaRPr lang="tr-TR" dirty="0"/>
          </a:p>
        </p:txBody>
      </p:sp>
      <p:sp>
        <p:nvSpPr>
          <p:cNvPr id="3" name="Content Placeholder 2"/>
          <p:cNvSpPr>
            <a:spLocks noGrp="1"/>
          </p:cNvSpPr>
          <p:nvPr>
            <p:ph idx="1"/>
          </p:nvPr>
        </p:nvSpPr>
        <p:spPr/>
        <p:txBody>
          <a:bodyPr>
            <a:normAutofit/>
          </a:bodyPr>
          <a:lstStyle/>
          <a:p>
            <a:pPr fontAlgn="auto">
              <a:spcAft>
                <a:spcPts val="0"/>
              </a:spcAft>
              <a:defRPr/>
            </a:pPr>
            <a:r>
              <a:rPr lang="tr-TR" dirty="0" smtClean="0"/>
              <a:t>Öğretmenler, öğrencilerinin düzeyi, sınıfın şartları, öğrenci sayısı, zaman vb. özelliklere göre uygulamalarda değişiklikler yapabilirler,</a:t>
            </a:r>
          </a:p>
          <a:p>
            <a:pPr fontAlgn="auto">
              <a:spcAft>
                <a:spcPts val="0"/>
              </a:spcAft>
              <a:defRPr/>
            </a:pPr>
            <a:r>
              <a:rPr lang="tr-TR" dirty="0" smtClean="0"/>
              <a:t>Uygulamalar, öğretim programlarına uygun olarak hazırlanmıştır,</a:t>
            </a:r>
          </a:p>
          <a:p>
            <a:pPr fontAlgn="auto">
              <a:spcAft>
                <a:spcPts val="0"/>
              </a:spcAft>
              <a:defRPr/>
            </a:pPr>
            <a:r>
              <a:rPr lang="tr-TR" dirty="0" smtClean="0"/>
              <a:t>Uygulamalar, bilgisayarsız etkinlikler olarak veya bilgisayarlı etkinliklere hazırlık amacıyla kullanılabilir,</a:t>
            </a:r>
          </a:p>
          <a:p>
            <a:pPr fontAlgn="auto">
              <a:spcAft>
                <a:spcPts val="0"/>
              </a:spcAft>
              <a:defRPr/>
            </a:pPr>
            <a:r>
              <a:rPr lang="tr-TR" dirty="0" smtClean="0"/>
              <a:t>Uygulamalar, </a:t>
            </a:r>
            <a:r>
              <a:rPr lang="tr-TR" dirty="0" err="1" smtClean="0"/>
              <a:t>dramanın</a:t>
            </a:r>
            <a:r>
              <a:rPr lang="tr-TR" dirty="0" smtClean="0"/>
              <a:t> ısınma-hazırlık, canlandırma ve değerlendirme-tartışma aşamalarına uygun olarak yapılandırılmıştır, </a:t>
            </a:r>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16</a:t>
            </a:fld>
            <a:endParaRPr lang="en-US"/>
          </a:p>
        </p:txBody>
      </p:sp>
    </p:spTree>
    <p:extLst>
      <p:ext uri="{BB962C8B-B14F-4D97-AF65-F5344CB8AC3E}">
        <p14:creationId xmlns:p14="http://schemas.microsoft.com/office/powerpoint/2010/main" xmlns="" val="41265821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normAutofit/>
          </a:bodyPr>
          <a:lstStyle/>
          <a:p>
            <a:pPr>
              <a:defRPr/>
            </a:pPr>
            <a:r>
              <a:rPr lang="tr-TR" dirty="0" smtClean="0"/>
              <a:t>Uygulamalar sınıf, bahçe, çok amaçlı salon, spor salonu, drama sınıfı vb. farklı mekânlarda yapılabilir,</a:t>
            </a:r>
          </a:p>
          <a:p>
            <a:pPr>
              <a:defRPr/>
            </a:pPr>
            <a:r>
              <a:rPr lang="tr-TR" dirty="0" smtClean="0"/>
              <a:t>Öğretmenler, uygulamaların yapılacağı mekânda öğrencilerin rahat hareket edebileceği ortamlar oluşturulmalıdır.</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17</a:t>
            </a:fld>
            <a:endParaRPr lang="en-US"/>
          </a:p>
        </p:txBody>
      </p:sp>
      <p:sp>
        <p:nvSpPr>
          <p:cNvPr id="10" name="Title 1"/>
          <p:cNvSpPr>
            <a:spLocks noGrp="1"/>
          </p:cNvSpPr>
          <p:nvPr>
            <p:ph type="title"/>
          </p:nvPr>
        </p:nvSpPr>
        <p:spPr>
          <a:xfrm>
            <a:off x="838200" y="365125"/>
            <a:ext cx="10515600" cy="1325563"/>
          </a:xfrm>
        </p:spPr>
        <p:txBody>
          <a:bodyPr/>
          <a:lstStyle/>
          <a:p>
            <a:r>
              <a:rPr lang="tr-TR" dirty="0" smtClean="0"/>
              <a:t>Drama Uygulamalarına Başlamadan Önce</a:t>
            </a:r>
            <a:endParaRPr lang="tr-TR" dirty="0"/>
          </a:p>
        </p:txBody>
      </p:sp>
    </p:spTree>
    <p:extLst>
      <p:ext uri="{BB962C8B-B14F-4D97-AF65-F5344CB8AC3E}">
        <p14:creationId xmlns:p14="http://schemas.microsoft.com/office/powerpoint/2010/main" xmlns="" val="15507398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Uygulama Örnekleri</a:t>
            </a:r>
            <a:endParaRPr lang="tr-TR" dirty="0"/>
          </a:p>
        </p:txBody>
      </p:sp>
      <p:sp>
        <p:nvSpPr>
          <p:cNvPr id="3" name="Content Placeholder 2"/>
          <p:cNvSpPr>
            <a:spLocks noGrp="1"/>
          </p:cNvSpPr>
          <p:nvPr>
            <p:ph idx="1"/>
          </p:nvPr>
        </p:nvSpPr>
        <p:spPr>
          <a:xfrm>
            <a:off x="838199" y="1825625"/>
            <a:ext cx="7176247" cy="4351338"/>
          </a:xfrm>
        </p:spPr>
        <p:txBody>
          <a:bodyPr>
            <a:normAutofit/>
          </a:bodyPr>
          <a:lstStyle/>
          <a:p>
            <a:pPr fontAlgn="auto">
              <a:spcAft>
                <a:spcPts val="0"/>
              </a:spcAft>
              <a:buNone/>
              <a:defRPr/>
            </a:pPr>
            <a:r>
              <a:rPr lang="tr-TR" b="1" dirty="0" smtClean="0"/>
              <a:t>1. Uygulama: </a:t>
            </a:r>
            <a:r>
              <a:rPr lang="tr-TR" dirty="0" smtClean="0"/>
              <a:t>Haydi Kukla Yapalım!</a:t>
            </a:r>
          </a:p>
          <a:p>
            <a:pPr fontAlgn="auto">
              <a:spcAft>
                <a:spcPts val="0"/>
              </a:spcAft>
              <a:buNone/>
              <a:defRPr/>
            </a:pPr>
            <a:r>
              <a:rPr lang="tr-TR" b="1" dirty="0" smtClean="0"/>
              <a:t>2. Uygulama: </a:t>
            </a:r>
            <a:r>
              <a:rPr lang="tr-TR" dirty="0" smtClean="0"/>
              <a:t>İşlem Akışları Canlanıyor!</a:t>
            </a:r>
          </a:p>
          <a:p>
            <a:pPr fontAlgn="auto">
              <a:spcAft>
                <a:spcPts val="0"/>
              </a:spcAft>
              <a:buNone/>
              <a:defRPr/>
            </a:pPr>
            <a:r>
              <a:rPr lang="tr-TR" b="1" dirty="0" smtClean="0"/>
              <a:t>3. Uygulama: </a:t>
            </a:r>
            <a:r>
              <a:rPr lang="tr-TR" dirty="0" smtClean="0"/>
              <a:t>Algoritmamız Problemi Çözüyor</a:t>
            </a:r>
          </a:p>
          <a:p>
            <a:pPr fontAlgn="auto">
              <a:spcAft>
                <a:spcPts val="0"/>
              </a:spcAft>
              <a:buNone/>
              <a:defRPr/>
            </a:pPr>
            <a:r>
              <a:rPr lang="tr-TR" b="1" dirty="0" smtClean="0"/>
              <a:t>4. Uygulama: </a:t>
            </a:r>
            <a:r>
              <a:rPr lang="tr-TR" dirty="0" smtClean="0"/>
              <a:t>Ritmimizin Algoritması</a:t>
            </a:r>
          </a:p>
          <a:p>
            <a:pPr fontAlgn="auto">
              <a:spcAft>
                <a:spcPts val="0"/>
              </a:spcAft>
              <a:buNone/>
              <a:defRPr/>
            </a:pPr>
            <a:r>
              <a:rPr lang="tr-TR" b="1" dirty="0" smtClean="0"/>
              <a:t>5. Uygulama: </a:t>
            </a:r>
            <a:r>
              <a:rPr lang="tr-TR" dirty="0" smtClean="0"/>
              <a:t>Şimdi Dans Zamanı</a:t>
            </a:r>
          </a:p>
          <a:p>
            <a:pPr fontAlgn="auto">
              <a:spcAft>
                <a:spcPts val="0"/>
              </a:spcAft>
              <a:buNone/>
              <a:defRPr/>
            </a:pPr>
            <a:r>
              <a:rPr lang="tr-TR" b="1" dirty="0" smtClean="0"/>
              <a:t>6. Uygulama: </a:t>
            </a:r>
            <a:r>
              <a:rPr lang="tr-TR" dirty="0" smtClean="0"/>
              <a:t>Problemsiz Hayat!</a:t>
            </a:r>
          </a:p>
          <a:p>
            <a:pPr fontAlgn="auto">
              <a:spcAft>
                <a:spcPts val="0"/>
              </a:spcAft>
              <a:buNone/>
              <a:defRPr/>
            </a:pPr>
            <a:r>
              <a:rPr lang="tr-TR" b="1" dirty="0" smtClean="0"/>
              <a:t>7. Uygulama: </a:t>
            </a:r>
            <a:r>
              <a:rPr lang="tr-TR" dirty="0" err="1" smtClean="0"/>
              <a:t>Oryantiring</a:t>
            </a:r>
            <a:r>
              <a:rPr lang="tr-TR" dirty="0" smtClean="0"/>
              <a:t> Zamanı</a:t>
            </a:r>
          </a:p>
          <a:p>
            <a:pPr fontAlgn="auto">
              <a:spcAft>
                <a:spcPts val="0"/>
              </a:spcAft>
              <a:buNone/>
              <a:defRPr/>
            </a:pPr>
            <a:r>
              <a:rPr lang="tr-TR" b="1" dirty="0" smtClean="0"/>
              <a:t>8. Uygulama: </a:t>
            </a:r>
            <a:r>
              <a:rPr lang="tr-TR" dirty="0" smtClean="0"/>
              <a:t>Engel Yok!</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18</a:t>
            </a:fld>
            <a:endParaRPr lang="en-US"/>
          </a:p>
        </p:txBody>
      </p:sp>
    </p:spTree>
    <p:extLst>
      <p:ext uri="{BB962C8B-B14F-4D97-AF65-F5344CB8AC3E}">
        <p14:creationId xmlns:p14="http://schemas.microsoft.com/office/powerpoint/2010/main" xmlns="" val="1150238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dirty="0" smtClean="0"/>
              <a:t>Sonuç</a:t>
            </a:r>
            <a:endParaRPr lang="tr-TR" dirty="0"/>
          </a:p>
        </p:txBody>
      </p:sp>
      <p:sp>
        <p:nvSpPr>
          <p:cNvPr id="9" name="Content Placeholder 8"/>
          <p:cNvSpPr>
            <a:spLocks noGrp="1"/>
          </p:cNvSpPr>
          <p:nvPr>
            <p:ph idx="1"/>
          </p:nvPr>
        </p:nvSpPr>
        <p:spPr/>
        <p:txBody>
          <a:bodyPr>
            <a:normAutofit/>
          </a:bodyPr>
          <a:lstStyle/>
          <a:p>
            <a:pPr fontAlgn="auto">
              <a:lnSpc>
                <a:spcPct val="100000"/>
              </a:lnSpc>
              <a:spcAft>
                <a:spcPts val="0"/>
              </a:spcAft>
              <a:defRPr/>
            </a:pPr>
            <a:r>
              <a:rPr lang="tr-TR" dirty="0" smtClean="0"/>
              <a:t>Öğrencilerin ilgi, istek ve ihtiyaçlarına uygun olarak programlama becerilerini geliştirmek için drama yönteminden yararlanılmalıdır.</a:t>
            </a:r>
          </a:p>
          <a:p>
            <a:pPr fontAlgn="auto">
              <a:lnSpc>
                <a:spcPct val="100000"/>
              </a:lnSpc>
              <a:spcAft>
                <a:spcPts val="0"/>
              </a:spcAft>
              <a:defRPr/>
            </a:pPr>
            <a:r>
              <a:rPr lang="tr-TR" dirty="0" smtClean="0"/>
              <a:t>Drama, öğrencilerin programlama için gerekli olan bilişsel, duyuşsal ve sosyal becerilerini destekleyen ve tümel öğrenmeyi sağlayan bir yöntemdir.</a:t>
            </a:r>
          </a:p>
          <a:p>
            <a:pPr>
              <a:lnSpc>
                <a:spcPct val="100000"/>
              </a:lnSpc>
              <a:defRPr/>
            </a:pPr>
            <a:r>
              <a:rPr lang="tr-TR" dirty="0" smtClean="0"/>
              <a:t>Programlama öğretiminde istenilen amaç ve kazanımlara ulaşmak için bu bölümde yer alan uygulamalardan yararlanılabilir. Bu uygulamalar, öğrencileri ileri düzeydeki programlama becerileri için bilişsel, duyuşsal ve sosyal yönden hazırlar.</a:t>
            </a:r>
          </a:p>
          <a:p>
            <a:pPr marL="274320" indent="-274320" fontAlgn="auto">
              <a:lnSpc>
                <a:spcPct val="110000"/>
              </a:lnSpc>
              <a:spcBef>
                <a:spcPts val="580"/>
              </a:spcBef>
              <a:spcAft>
                <a:spcPts val="0"/>
              </a:spcAft>
              <a:buFont typeface="Wingdings 2"/>
              <a:buChar char=""/>
              <a:defRPr/>
            </a:pPr>
            <a:endParaRPr lang="tr-TR" dirty="0" smtClean="0">
              <a:solidFill>
                <a:schemeClr val="accent4">
                  <a:lumMod val="50000"/>
                </a:schemeClr>
              </a:solidFill>
              <a:latin typeface="Calibri" pitchFamily="34" charset="0"/>
            </a:endParaRP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19</a:t>
            </a:fld>
            <a:endParaRPr lang="en-US"/>
          </a:p>
        </p:txBody>
      </p:sp>
    </p:spTree>
    <p:extLst>
      <p:ext uri="{BB962C8B-B14F-4D97-AF65-F5344CB8AC3E}">
        <p14:creationId xmlns:p14="http://schemas.microsoft.com/office/powerpoint/2010/main" xmlns="" val="359262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Amaçlar</a:t>
            </a:r>
            <a:endParaRPr lang="tr-TR" dirty="0"/>
          </a:p>
        </p:txBody>
      </p:sp>
      <p:sp>
        <p:nvSpPr>
          <p:cNvPr id="3" name="Content Placeholder 2"/>
          <p:cNvSpPr>
            <a:spLocks noGrp="1"/>
          </p:cNvSpPr>
          <p:nvPr>
            <p:ph idx="1"/>
          </p:nvPr>
        </p:nvSpPr>
        <p:spPr/>
        <p:txBody>
          <a:bodyPr>
            <a:normAutofit fontScale="92500"/>
          </a:bodyPr>
          <a:lstStyle/>
          <a:p>
            <a:pPr>
              <a:lnSpc>
                <a:spcPct val="110000"/>
              </a:lnSpc>
            </a:pPr>
            <a:r>
              <a:rPr lang="tr-TR" sz="3600" dirty="0" smtClean="0"/>
              <a:t>Programlama </a:t>
            </a:r>
            <a:r>
              <a:rPr lang="tr-TR" sz="3600" dirty="0" err="1" smtClean="0"/>
              <a:t>ğretimi</a:t>
            </a:r>
            <a:r>
              <a:rPr lang="tr-TR" sz="3600" dirty="0" smtClean="0"/>
              <a:t> ve drama arasındaki ilişkiyi kurabilecek,</a:t>
            </a:r>
          </a:p>
          <a:p>
            <a:pPr>
              <a:lnSpc>
                <a:spcPct val="110000"/>
              </a:lnSpc>
            </a:pPr>
            <a:r>
              <a:rPr lang="tr-TR" sz="3600" dirty="0" smtClean="0"/>
              <a:t>Programlama öğretiminde </a:t>
            </a:r>
            <a:r>
              <a:rPr lang="tr-TR" sz="3600" dirty="0" err="1" smtClean="0"/>
              <a:t>dramanın</a:t>
            </a:r>
            <a:r>
              <a:rPr lang="tr-TR" sz="3600" dirty="0" smtClean="0"/>
              <a:t> kullanımına ilişkin bilgi sahibi olacak,</a:t>
            </a:r>
            <a:endParaRPr lang="tr-TR" sz="3600" dirty="0"/>
          </a:p>
          <a:p>
            <a:pPr>
              <a:lnSpc>
                <a:spcPct val="110000"/>
              </a:lnSpc>
            </a:pPr>
            <a:r>
              <a:rPr lang="tr-TR" sz="3600" dirty="0"/>
              <a:t>Programlama öğretiminde değerlendirmenin önemini tartışabilecek,</a:t>
            </a:r>
          </a:p>
          <a:p>
            <a:pPr>
              <a:lnSpc>
                <a:spcPct val="110000"/>
              </a:lnSpc>
            </a:pPr>
            <a:r>
              <a:rPr lang="tr-TR" sz="3600" dirty="0" smtClean="0"/>
              <a:t>Programlama öğretiminde </a:t>
            </a:r>
            <a:r>
              <a:rPr lang="tr-TR" sz="3600" dirty="0" err="1" smtClean="0"/>
              <a:t>dramayı</a:t>
            </a:r>
            <a:r>
              <a:rPr lang="tr-TR" sz="3600" dirty="0" smtClean="0"/>
              <a:t> kullanabileceksiniz.</a:t>
            </a:r>
            <a:endParaRPr lang="tr-TR" sz="3600" dirty="0"/>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a:t>
            </a:fld>
            <a:endParaRPr lang="en-US"/>
          </a:p>
        </p:txBody>
      </p:sp>
    </p:spTree>
    <p:extLst>
      <p:ext uri="{BB962C8B-B14F-4D97-AF65-F5344CB8AC3E}">
        <p14:creationId xmlns:p14="http://schemas.microsoft.com/office/powerpoint/2010/main" xmlns="" val="25285038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dirty="0" smtClean="0"/>
              <a:t>Tartış ve Uygula</a:t>
            </a:r>
            <a:endParaRPr lang="tr-TR" dirty="0"/>
          </a:p>
        </p:txBody>
      </p:sp>
      <p:sp>
        <p:nvSpPr>
          <p:cNvPr id="9" name="Content Placeholder 8"/>
          <p:cNvSpPr>
            <a:spLocks noGrp="1"/>
          </p:cNvSpPr>
          <p:nvPr>
            <p:ph idx="1"/>
          </p:nvPr>
        </p:nvSpPr>
        <p:spPr/>
        <p:txBody>
          <a:bodyPr>
            <a:normAutofit/>
          </a:bodyPr>
          <a:lstStyle/>
          <a:p>
            <a:pPr fontAlgn="auto">
              <a:lnSpc>
                <a:spcPct val="100000"/>
              </a:lnSpc>
              <a:spcAft>
                <a:spcPts val="0"/>
              </a:spcAft>
              <a:buNone/>
              <a:defRPr/>
            </a:pPr>
            <a:r>
              <a:rPr lang="tr-TR" b="1" dirty="0" smtClean="0"/>
              <a:t>1. </a:t>
            </a:r>
            <a:r>
              <a:rPr lang="tr-TR" dirty="0" smtClean="0"/>
              <a:t>Programlama öğretimi ve drama arasındaki ilişkiyi tartışınız.</a:t>
            </a:r>
          </a:p>
          <a:p>
            <a:pPr fontAlgn="auto">
              <a:lnSpc>
                <a:spcPct val="100000"/>
              </a:lnSpc>
              <a:spcAft>
                <a:spcPts val="0"/>
              </a:spcAft>
              <a:buNone/>
              <a:defRPr/>
            </a:pPr>
            <a:r>
              <a:rPr lang="tr-TR" b="1" dirty="0" smtClean="0"/>
              <a:t>2. </a:t>
            </a:r>
            <a:r>
              <a:rPr lang="tr-TR" dirty="0" smtClean="0"/>
              <a:t>Programlama öğretiminde </a:t>
            </a:r>
            <a:r>
              <a:rPr lang="tr-TR" dirty="0" err="1" smtClean="0"/>
              <a:t>dramanın</a:t>
            </a:r>
            <a:r>
              <a:rPr lang="tr-TR" dirty="0" smtClean="0"/>
              <a:t> kullanılmasının yararları nelerdir? Açıklayınız.</a:t>
            </a:r>
          </a:p>
          <a:p>
            <a:pPr fontAlgn="auto">
              <a:lnSpc>
                <a:spcPct val="100000"/>
              </a:lnSpc>
              <a:spcAft>
                <a:spcPts val="0"/>
              </a:spcAft>
              <a:buNone/>
              <a:defRPr/>
            </a:pPr>
            <a:r>
              <a:rPr lang="tr-TR" b="1" dirty="0" smtClean="0"/>
              <a:t>3. </a:t>
            </a:r>
            <a:r>
              <a:rPr lang="tr-TR" dirty="0" smtClean="0"/>
              <a:t>Programlama öğretiminde </a:t>
            </a:r>
            <a:r>
              <a:rPr lang="tr-TR" dirty="0" err="1" smtClean="0"/>
              <a:t>dramanın</a:t>
            </a:r>
            <a:r>
              <a:rPr lang="tr-TR" dirty="0" smtClean="0"/>
              <a:t> kullanılmasına yönelik bir uygulama örneği tasarlayınız ve bu örneği uygulayınız. Uygulama sonuçlarını değerlendiriniz.</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20</a:t>
            </a:fld>
            <a:endParaRPr lang="en-US" dirty="0"/>
          </a:p>
        </p:txBody>
      </p:sp>
    </p:spTree>
    <p:extLst>
      <p:ext uri="{BB962C8B-B14F-4D97-AF65-F5344CB8AC3E}">
        <p14:creationId xmlns:p14="http://schemas.microsoft.com/office/powerpoint/2010/main" xmlns="" val="3592626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dirty="0" smtClean="0"/>
              <a:t>Kaynakça</a:t>
            </a:r>
            <a:endParaRPr lang="tr-TR" dirty="0"/>
          </a:p>
        </p:txBody>
      </p:sp>
      <p:sp>
        <p:nvSpPr>
          <p:cNvPr id="9" name="Content Placeholder 8"/>
          <p:cNvSpPr>
            <a:spLocks noGrp="1"/>
          </p:cNvSpPr>
          <p:nvPr>
            <p:ph idx="1"/>
          </p:nvPr>
        </p:nvSpPr>
        <p:spPr/>
        <p:txBody>
          <a:bodyPr/>
          <a:lstStyle/>
          <a:p>
            <a:r>
              <a:rPr lang="tr-TR" dirty="0" smtClean="0"/>
              <a:t>Erdoğan </a:t>
            </a:r>
            <a:r>
              <a:rPr lang="tr-TR" dirty="0"/>
              <a:t>&amp; </a:t>
            </a:r>
            <a:r>
              <a:rPr lang="tr-TR" dirty="0" smtClean="0"/>
              <a:t>Şimşek </a:t>
            </a:r>
            <a:r>
              <a:rPr lang="tr-TR" dirty="0"/>
              <a:t>(2018). </a:t>
            </a:r>
            <a:r>
              <a:rPr lang="tr-TR" dirty="0" smtClean="0"/>
              <a:t>Programlama Öğretimi ve Drama. </a:t>
            </a:r>
            <a:r>
              <a:rPr lang="tr-TR" dirty="0" smtClean="0"/>
              <a:t>Y</a:t>
            </a:r>
            <a:r>
              <a:rPr lang="tr-TR" dirty="0"/>
              <a:t>. Gülbahar &amp; H. Karal (Editör). </a:t>
            </a:r>
            <a:r>
              <a:rPr lang="tr-TR" i="1" dirty="0" smtClean="0"/>
              <a:t>Kuramdan Uygulamaya Programlama Öğretimi</a:t>
            </a:r>
            <a:r>
              <a:rPr lang="tr-TR" dirty="0" smtClean="0"/>
              <a:t>. </a:t>
            </a:r>
            <a:r>
              <a:rPr lang="tr-TR" dirty="0" smtClean="0"/>
              <a:t>(238-269) </a:t>
            </a:r>
            <a:r>
              <a:rPr lang="tr-TR" dirty="0" smtClean="0"/>
              <a:t>Ankara: </a:t>
            </a:r>
            <a:r>
              <a:rPr lang="tr-TR" dirty="0" err="1" smtClean="0"/>
              <a:t>Pegem</a:t>
            </a:r>
            <a:r>
              <a:rPr lang="tr-TR" dirty="0" smtClean="0"/>
              <a:t> Akademi</a:t>
            </a: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21</a:t>
            </a:fld>
            <a:endParaRPr lang="en-US"/>
          </a:p>
        </p:txBody>
      </p:sp>
    </p:spTree>
    <p:extLst>
      <p:ext uri="{BB962C8B-B14F-4D97-AF65-F5344CB8AC3E}">
        <p14:creationId xmlns:p14="http://schemas.microsoft.com/office/powerpoint/2010/main" xmlns="" val="359262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Drama Nedir?</a:t>
            </a:r>
            <a:endParaRPr lang="en-US" dirty="0"/>
          </a:p>
        </p:txBody>
      </p:sp>
      <p:sp>
        <p:nvSpPr>
          <p:cNvPr id="3" name="Content Placeholder 2"/>
          <p:cNvSpPr>
            <a:spLocks noGrp="1"/>
          </p:cNvSpPr>
          <p:nvPr>
            <p:ph idx="1"/>
          </p:nvPr>
        </p:nvSpPr>
        <p:spPr/>
        <p:txBody>
          <a:bodyPr/>
          <a:lstStyle/>
          <a:p>
            <a:r>
              <a:rPr lang="tr-TR" dirty="0" smtClean="0"/>
              <a:t>İlk akla geldiğinde oyun, eğlence, doğaçlama, çember, etkileşim, grup gibi kavramları çağrıştıran “drama” bir disiplin ve bir öğretim yöntemidir. Yani drama, kendine özgü yapısı ve özellikleri olan bir ders ve farklı konuların öğretiminde kullanılan bir yöntemdir. </a:t>
            </a:r>
            <a:endParaRPr lang="en-US" dirty="0"/>
          </a:p>
        </p:txBody>
      </p:sp>
      <p:sp>
        <p:nvSpPr>
          <p:cNvPr id="4" name="Footer Placeholder 3"/>
          <p:cNvSpPr>
            <a:spLocks noGrp="1"/>
          </p:cNvSpPr>
          <p:nvPr>
            <p:ph type="ftr" sz="quarter" idx="11"/>
          </p:nvPr>
        </p:nvSpPr>
        <p:spPr/>
        <p:txBody>
          <a:bodyPr/>
          <a:lstStyle/>
          <a:p>
            <a:r>
              <a:rPr lang="tr-TR" smtClean="0"/>
              <a:t>Kuramdan Uygulamaya Programlama Öğretimi</a:t>
            </a:r>
            <a:endParaRPr lang="en-US" dirty="0"/>
          </a:p>
        </p:txBody>
      </p:sp>
      <p:sp>
        <p:nvSpPr>
          <p:cNvPr id="6" name="Date Placeholder 5"/>
          <p:cNvSpPr>
            <a:spLocks noGrp="1"/>
          </p:cNvSpPr>
          <p:nvPr>
            <p:ph type="dt" sz="half" idx="10"/>
          </p:nvPr>
        </p:nvSpPr>
        <p:spPr/>
        <p:txBody>
          <a:bodyPr/>
          <a:lstStyle/>
          <a:p>
            <a:r>
              <a:rPr lang="en-US" dirty="0" smtClean="0"/>
              <a:t>© 2018</a:t>
            </a:r>
            <a:endParaRPr lang="en-US" dirty="0"/>
          </a:p>
        </p:txBody>
      </p:sp>
    </p:spTree>
    <p:extLst>
      <p:ext uri="{BB962C8B-B14F-4D97-AF65-F5344CB8AC3E}">
        <p14:creationId xmlns:p14="http://schemas.microsoft.com/office/powerpoint/2010/main" xmlns="" val="4194489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Dramanın</a:t>
            </a:r>
            <a:r>
              <a:rPr lang="tr-TR" dirty="0" smtClean="0"/>
              <a:t> Öne Çıkan Özellikleri Nelerdir?</a:t>
            </a:r>
            <a:endParaRPr lang="en-US" dirty="0"/>
          </a:p>
        </p:txBody>
      </p:sp>
      <p:sp>
        <p:nvSpPr>
          <p:cNvPr id="3" name="Content Placeholder 2"/>
          <p:cNvSpPr>
            <a:spLocks noGrp="1"/>
          </p:cNvSpPr>
          <p:nvPr>
            <p:ph idx="1"/>
          </p:nvPr>
        </p:nvSpPr>
        <p:spPr/>
        <p:txBody>
          <a:bodyPr/>
          <a:lstStyle/>
          <a:p>
            <a:r>
              <a:rPr lang="tr-TR" dirty="0" smtClean="0"/>
              <a:t>Drama bir grup etkinliğidir</a:t>
            </a:r>
          </a:p>
          <a:p>
            <a:r>
              <a:rPr lang="tr-TR" dirty="0" err="1" smtClean="0"/>
              <a:t>Dramada</a:t>
            </a:r>
            <a:r>
              <a:rPr lang="tr-TR" dirty="0" smtClean="0"/>
              <a:t> katılımcının ön yaşantı ve deneyimleri oldukça önemlidir</a:t>
            </a:r>
          </a:p>
          <a:p>
            <a:r>
              <a:rPr lang="tr-TR" dirty="0" smtClean="0"/>
              <a:t>Kurgusal ve gerçek yaşam arasında bağ kurama yoluyla öğrenme gerçekleştirilir</a:t>
            </a:r>
          </a:p>
          <a:p>
            <a:r>
              <a:rPr lang="tr-TR" dirty="0" smtClean="0"/>
              <a:t>Bir yaşantı, </a:t>
            </a:r>
            <a:r>
              <a:rPr lang="tr-TR" dirty="0" smtClean="0"/>
              <a:t>bir </a:t>
            </a:r>
            <a:r>
              <a:rPr lang="tr-TR" dirty="0" smtClean="0"/>
              <a:t>olay, </a:t>
            </a:r>
            <a:r>
              <a:rPr lang="tr-TR" dirty="0" smtClean="0"/>
              <a:t>bir </a:t>
            </a:r>
            <a:r>
              <a:rPr lang="tr-TR" dirty="0" smtClean="0"/>
              <a:t>fikir, </a:t>
            </a:r>
            <a:r>
              <a:rPr lang="tr-TR" dirty="0" smtClean="0"/>
              <a:t>kimi zaman </a:t>
            </a:r>
            <a:r>
              <a:rPr lang="tr-TR" dirty="0" smtClean="0"/>
              <a:t>soyut bir kavram </a:t>
            </a:r>
            <a:r>
              <a:rPr lang="tr-TR" dirty="0" smtClean="0"/>
              <a:t>“oyunsu” </a:t>
            </a:r>
            <a:r>
              <a:rPr lang="tr-TR" dirty="0" smtClean="0"/>
              <a:t>süreçlerle anlamlandırılır ve canlandırılır</a:t>
            </a:r>
          </a:p>
          <a:p>
            <a:r>
              <a:rPr lang="tr-TR" dirty="0" smtClean="0"/>
              <a:t>Katılımcılara eğlenerek öğrenme ortamı sunar</a:t>
            </a:r>
          </a:p>
          <a:p>
            <a:r>
              <a:rPr lang="tr-TR" dirty="0" smtClean="0"/>
              <a:t>Katılımcılar aşamalı bir süreç içersinde </a:t>
            </a:r>
            <a:r>
              <a:rPr lang="tr-TR" dirty="0" err="1" smtClean="0"/>
              <a:t>dramayı</a:t>
            </a:r>
            <a:r>
              <a:rPr lang="tr-TR" dirty="0" smtClean="0"/>
              <a:t> gerçekleştirirler</a:t>
            </a:r>
            <a:endParaRPr lang="tr-TR" dirty="0" smtClean="0"/>
          </a:p>
          <a:p>
            <a:endParaRPr lang="en-US"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a:t>
            </a:fld>
            <a:endParaRPr lang="en-US"/>
          </a:p>
        </p:txBody>
      </p:sp>
    </p:spTree>
    <p:extLst>
      <p:ext uri="{BB962C8B-B14F-4D97-AF65-F5344CB8AC3E}">
        <p14:creationId xmlns:p14="http://schemas.microsoft.com/office/powerpoint/2010/main" xmlns="" val="1967587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5844988" cy="4351338"/>
          </a:xfrm>
        </p:spPr>
        <p:txBody>
          <a:bodyPr>
            <a:normAutofit/>
          </a:bodyPr>
          <a:lstStyle/>
          <a:p>
            <a:pPr fontAlgn="auto">
              <a:spcAft>
                <a:spcPts val="0"/>
              </a:spcAft>
              <a:buNone/>
              <a:defRPr/>
            </a:pPr>
            <a:r>
              <a:rPr lang="tr-TR" b="1" dirty="0" smtClean="0"/>
              <a:t>I. Isınma-Hazırlık</a:t>
            </a:r>
          </a:p>
          <a:p>
            <a:pPr fontAlgn="auto">
              <a:spcAft>
                <a:spcPts val="0"/>
              </a:spcAft>
              <a:defRPr/>
            </a:pPr>
            <a:r>
              <a:rPr lang="tr-TR" dirty="0" smtClean="0"/>
              <a:t>Katılımcıların surece fiziksel, bilişsel ve sosyal olarak hazırlandıkları aşamadır. </a:t>
            </a:r>
          </a:p>
          <a:p>
            <a:pPr fontAlgn="auto">
              <a:spcAft>
                <a:spcPts val="0"/>
              </a:spcAft>
              <a:defRPr/>
            </a:pPr>
            <a:r>
              <a:rPr lang="tr-TR" dirty="0" smtClean="0"/>
              <a:t>Fiziksel etkinlikler, oyunlar, rahatlama çalışmaları</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5</a:t>
            </a:fld>
            <a:endParaRPr lang="en-US"/>
          </a:p>
        </p:txBody>
      </p:sp>
      <p:pic>
        <p:nvPicPr>
          <p:cNvPr id="7" name="Resim 1"/>
          <p:cNvPicPr>
            <a:picLocks noChangeAspect="1"/>
          </p:cNvPicPr>
          <p:nvPr/>
        </p:nvPicPr>
        <p:blipFill>
          <a:blip r:embed="rId2" cstate="print"/>
          <a:srcRect/>
          <a:stretch>
            <a:fillRect/>
          </a:stretch>
        </p:blipFill>
        <p:spPr bwMode="auto">
          <a:xfrm>
            <a:off x="7470402" y="2286468"/>
            <a:ext cx="3455988" cy="296386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dirty="0" err="1" smtClean="0">
                <a:ln>
                  <a:noFill/>
                </a:ln>
                <a:solidFill>
                  <a:schemeClr val="accent1">
                    <a:lumMod val="75000"/>
                  </a:schemeClr>
                </a:solidFill>
                <a:effectLst/>
                <a:uLnTx/>
                <a:uFillTx/>
                <a:latin typeface="+mj-lt"/>
                <a:ea typeface="+mj-ea"/>
                <a:cs typeface="+mj-cs"/>
              </a:rPr>
              <a:t>Dramanın</a:t>
            </a:r>
            <a:r>
              <a:rPr kumimoji="0" lang="tr-TR" sz="4400" b="0" i="0" u="none" strike="noStrike" kern="1200" cap="none" spc="0" normalizeH="0" baseline="0" noProof="0" dirty="0" smtClean="0">
                <a:ln>
                  <a:noFill/>
                </a:ln>
                <a:solidFill>
                  <a:schemeClr val="accent1">
                    <a:lumMod val="75000"/>
                  </a:schemeClr>
                </a:solidFill>
                <a:effectLst/>
                <a:uLnTx/>
                <a:uFillTx/>
                <a:latin typeface="+mj-lt"/>
                <a:ea typeface="+mj-ea"/>
                <a:cs typeface="+mj-cs"/>
              </a:rPr>
              <a:t> Aşamaları</a:t>
            </a:r>
            <a:endParaRPr kumimoji="0" lang="tr-TR" sz="44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spTree>
    <p:extLst>
      <p:ext uri="{BB962C8B-B14F-4D97-AF65-F5344CB8AC3E}">
        <p14:creationId xmlns:p14="http://schemas.microsoft.com/office/powerpoint/2010/main" xmlns="" val="4185187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5912224" cy="4351338"/>
          </a:xfrm>
        </p:spPr>
        <p:txBody>
          <a:bodyPr>
            <a:normAutofit/>
          </a:bodyPr>
          <a:lstStyle/>
          <a:p>
            <a:pPr>
              <a:buNone/>
              <a:defRPr/>
            </a:pPr>
            <a:r>
              <a:rPr lang="tr-TR" b="1" dirty="0" smtClean="0"/>
              <a:t>II. Canlandırma</a:t>
            </a:r>
          </a:p>
          <a:p>
            <a:pPr>
              <a:defRPr/>
            </a:pPr>
            <a:r>
              <a:rPr lang="tr-TR" dirty="0" smtClean="0"/>
              <a:t>Başta doğaçlama ve rol oynama gibi farklı teknikleri kullanılarak konu ve kazanımlara yönelik çalışmalar</a:t>
            </a:r>
          </a:p>
          <a:p>
            <a:pPr>
              <a:defRPr/>
            </a:pPr>
            <a:endParaRPr lang="tr-TR" dirty="0" smtClean="0"/>
          </a:p>
          <a:p>
            <a:pPr>
              <a:defRPr/>
            </a:pPr>
            <a:r>
              <a:rPr lang="tr-TR" dirty="0" smtClean="0"/>
              <a:t>Asıl aşama </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6</a:t>
            </a:fld>
            <a:endParaRPr lang="en-US"/>
          </a:p>
        </p:txBody>
      </p:sp>
      <p:sp>
        <p:nvSpPr>
          <p:cNvPr id="8"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dirty="0" err="1" smtClean="0">
                <a:ln>
                  <a:noFill/>
                </a:ln>
                <a:solidFill>
                  <a:schemeClr val="accent1">
                    <a:lumMod val="75000"/>
                  </a:schemeClr>
                </a:solidFill>
                <a:effectLst/>
                <a:uLnTx/>
                <a:uFillTx/>
                <a:latin typeface="+mj-lt"/>
                <a:ea typeface="+mj-ea"/>
                <a:cs typeface="+mj-cs"/>
              </a:rPr>
              <a:t>Dramanın</a:t>
            </a:r>
            <a:r>
              <a:rPr kumimoji="0" lang="tr-TR" sz="4400" b="0" i="0" u="none" strike="noStrike" kern="1200" cap="none" spc="0" normalizeH="0" baseline="0" noProof="0" dirty="0" smtClean="0">
                <a:ln>
                  <a:noFill/>
                </a:ln>
                <a:solidFill>
                  <a:schemeClr val="accent1">
                    <a:lumMod val="75000"/>
                  </a:schemeClr>
                </a:solidFill>
                <a:effectLst/>
                <a:uLnTx/>
                <a:uFillTx/>
                <a:latin typeface="+mj-lt"/>
                <a:ea typeface="+mj-ea"/>
                <a:cs typeface="+mj-cs"/>
              </a:rPr>
              <a:t> Aşamaları</a:t>
            </a:r>
            <a:endParaRPr kumimoji="0" lang="tr-TR" sz="44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pic>
        <p:nvPicPr>
          <p:cNvPr id="9" name="Picture 2" descr="E:\YARATICI DRAMA\BİTİRME PROJEM\ATÖLYE FOTOĞRAFLAR\IMG_1399.JPG"/>
          <p:cNvPicPr>
            <a:picLocks noChangeAspect="1" noChangeArrowheads="1"/>
          </p:cNvPicPr>
          <p:nvPr/>
        </p:nvPicPr>
        <p:blipFill>
          <a:blip r:embed="rId2" cstate="print"/>
          <a:srcRect/>
          <a:stretch>
            <a:fillRect/>
          </a:stretch>
        </p:blipFill>
        <p:spPr bwMode="auto">
          <a:xfrm>
            <a:off x="7909484" y="2465549"/>
            <a:ext cx="3205162" cy="2874962"/>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3625598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1751293"/>
          </a:xfrm>
        </p:spPr>
        <p:txBody>
          <a:bodyPr>
            <a:normAutofit/>
          </a:bodyPr>
          <a:lstStyle/>
          <a:p>
            <a:pPr fontAlgn="auto">
              <a:spcAft>
                <a:spcPts val="0"/>
              </a:spcAft>
              <a:buNone/>
              <a:defRPr/>
            </a:pPr>
            <a:r>
              <a:rPr lang="tr-TR" b="1" dirty="0" smtClean="0"/>
              <a:t>III. Değerlendirme-Tartışma</a:t>
            </a:r>
          </a:p>
          <a:p>
            <a:pPr fontAlgn="auto">
              <a:spcAft>
                <a:spcPts val="0"/>
              </a:spcAft>
              <a:defRPr/>
            </a:pPr>
            <a:r>
              <a:rPr lang="tr-TR" dirty="0" smtClean="0"/>
              <a:t>Kazanımlara ne derece ulaşıldı?</a:t>
            </a:r>
          </a:p>
          <a:p>
            <a:pPr fontAlgn="auto">
              <a:spcAft>
                <a:spcPts val="0"/>
              </a:spcAft>
              <a:defRPr/>
            </a:pPr>
            <a:r>
              <a:rPr lang="tr-TR" dirty="0" smtClean="0"/>
              <a:t>Daha çok sürece dayalı değerlendirme çalışmaları yapılır.</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7</a:t>
            </a:fld>
            <a:endParaRPr lang="en-US"/>
          </a:p>
        </p:txBody>
      </p:sp>
      <p:sp>
        <p:nvSpPr>
          <p:cNvPr id="8"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tr-TR" sz="4400" b="0" i="0" u="none" strike="noStrike" kern="1200" cap="none" spc="0" normalizeH="0" baseline="0" noProof="0" dirty="0" err="1" smtClean="0">
                <a:ln>
                  <a:noFill/>
                </a:ln>
                <a:solidFill>
                  <a:schemeClr val="accent1">
                    <a:lumMod val="75000"/>
                  </a:schemeClr>
                </a:solidFill>
                <a:effectLst/>
                <a:uLnTx/>
                <a:uFillTx/>
                <a:latin typeface="+mj-lt"/>
                <a:ea typeface="+mj-ea"/>
                <a:cs typeface="+mj-cs"/>
              </a:rPr>
              <a:t>Dramanın</a:t>
            </a:r>
            <a:r>
              <a:rPr kumimoji="0" lang="tr-TR" sz="4400" b="0" i="0" u="none" strike="noStrike" kern="1200" cap="none" spc="0" normalizeH="0" baseline="0" noProof="0" dirty="0" smtClean="0">
                <a:ln>
                  <a:noFill/>
                </a:ln>
                <a:solidFill>
                  <a:schemeClr val="accent1">
                    <a:lumMod val="75000"/>
                  </a:schemeClr>
                </a:solidFill>
                <a:effectLst/>
                <a:uLnTx/>
                <a:uFillTx/>
                <a:latin typeface="+mj-lt"/>
                <a:ea typeface="+mj-ea"/>
                <a:cs typeface="+mj-cs"/>
              </a:rPr>
              <a:t> Aşamaları</a:t>
            </a:r>
            <a:endParaRPr kumimoji="0" lang="tr-TR" sz="4400" b="0" i="0" u="none" strike="noStrike" kern="1200" cap="none" spc="0" normalizeH="0" baseline="0" noProof="0" dirty="0">
              <a:ln>
                <a:noFill/>
              </a:ln>
              <a:solidFill>
                <a:schemeClr val="accent1">
                  <a:lumMod val="75000"/>
                </a:schemeClr>
              </a:solidFill>
              <a:effectLst/>
              <a:uLnTx/>
              <a:uFillTx/>
              <a:latin typeface="+mj-lt"/>
              <a:ea typeface="+mj-ea"/>
              <a:cs typeface="+mj-cs"/>
            </a:endParaRPr>
          </a:p>
        </p:txBody>
      </p:sp>
      <p:pic>
        <p:nvPicPr>
          <p:cNvPr id="9" name="İçerik Yer Tutucusu 2"/>
          <p:cNvPicPr>
            <a:picLocks noChangeAspect="1"/>
          </p:cNvPicPr>
          <p:nvPr/>
        </p:nvPicPr>
        <p:blipFill>
          <a:blip r:embed="rId2" cstate="print"/>
          <a:srcRect/>
          <a:stretch>
            <a:fillRect/>
          </a:stretch>
        </p:blipFill>
        <p:spPr bwMode="auto">
          <a:xfrm>
            <a:off x="3492595" y="3428253"/>
            <a:ext cx="5046288" cy="265799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xmlns="" val="1041711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Dramada</a:t>
            </a:r>
            <a:r>
              <a:rPr lang="tr-TR" dirty="0" smtClean="0"/>
              <a:t> Kullanılan Bazı Teknikler</a:t>
            </a:r>
            <a:endParaRPr lang="tr-TR" dirty="0"/>
          </a:p>
        </p:txBody>
      </p:sp>
      <p:sp>
        <p:nvSpPr>
          <p:cNvPr id="3" name="Content Placeholder 2"/>
          <p:cNvSpPr>
            <a:spLocks noGrp="1"/>
          </p:cNvSpPr>
          <p:nvPr>
            <p:ph idx="1"/>
          </p:nvPr>
        </p:nvSpPr>
        <p:spPr/>
        <p:txBody>
          <a:bodyPr/>
          <a:lstStyle/>
          <a:p>
            <a:pPr>
              <a:buNone/>
              <a:defRPr/>
            </a:pPr>
            <a:r>
              <a:rPr lang="tr-TR" b="1" dirty="0" smtClean="0"/>
              <a:t>Doğaçlama</a:t>
            </a:r>
          </a:p>
          <a:p>
            <a:pPr>
              <a:defRPr/>
            </a:pPr>
            <a:r>
              <a:rPr lang="tr-TR" dirty="0" smtClean="0"/>
              <a:t>Bir durum, konu, olay ile ilgili çok fazla hazırlık yapmadan, o anda oluşturulan eylemlerdir.</a:t>
            </a:r>
          </a:p>
          <a:p>
            <a:pPr>
              <a:defRPr/>
            </a:pPr>
            <a:endParaRPr lang="tr-TR" dirty="0" smtClean="0"/>
          </a:p>
          <a:p>
            <a:pPr>
              <a:buNone/>
              <a:defRPr/>
            </a:pPr>
            <a:r>
              <a:rPr lang="tr-TR" b="1" dirty="0" smtClean="0"/>
              <a:t>Rol Oynama</a:t>
            </a:r>
          </a:p>
          <a:p>
            <a:pPr>
              <a:defRPr/>
            </a:pPr>
            <a:r>
              <a:rPr lang="tr-TR" dirty="0" smtClean="0"/>
              <a:t>Rol oynama, bir karakterin, kişinin rolüne girerek -</a:t>
            </a:r>
            <a:r>
              <a:rPr lang="tr-TR" dirty="0" err="1" smtClean="0"/>
              <a:t>mış</a:t>
            </a:r>
            <a:r>
              <a:rPr lang="tr-TR" dirty="0" smtClean="0"/>
              <a:t> gibi yapmak ve o karakteri canlandırmaktır.</a:t>
            </a:r>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8</a:t>
            </a:fld>
            <a:endParaRPr lang="en-US"/>
          </a:p>
        </p:txBody>
      </p:sp>
    </p:spTree>
    <p:extLst>
      <p:ext uri="{BB962C8B-B14F-4D97-AF65-F5344CB8AC3E}">
        <p14:creationId xmlns:p14="http://schemas.microsoft.com/office/powerpoint/2010/main" xmlns="" val="4274787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839788" y="1857375"/>
            <a:ext cx="10011988" cy="4332288"/>
          </a:xfrm>
        </p:spPr>
        <p:txBody>
          <a:bodyPr>
            <a:normAutofit/>
          </a:bodyPr>
          <a:lstStyle/>
          <a:p>
            <a:pPr fontAlgn="auto">
              <a:spcAft>
                <a:spcPts val="0"/>
              </a:spcAft>
              <a:buNone/>
              <a:defRPr/>
            </a:pPr>
            <a:r>
              <a:rPr lang="tr-TR" b="1" dirty="0" smtClean="0">
                <a:solidFill>
                  <a:schemeClr val="tx1">
                    <a:lumMod val="65000"/>
                    <a:lumOff val="35000"/>
                  </a:schemeClr>
                </a:solidFill>
              </a:rPr>
              <a:t>Doğaçlama</a:t>
            </a:r>
          </a:p>
          <a:p>
            <a:pPr fontAlgn="auto">
              <a:spcAft>
                <a:spcPts val="0"/>
              </a:spcAft>
              <a:defRPr/>
            </a:pPr>
            <a:r>
              <a:rPr lang="tr-TR" dirty="0" smtClean="0">
                <a:solidFill>
                  <a:schemeClr val="tx1">
                    <a:lumMod val="65000"/>
                    <a:lumOff val="35000"/>
                  </a:schemeClr>
                </a:solidFill>
              </a:rPr>
              <a:t>Bir durum, konu, olay ile ilgili çok fazla hazırlık yapmadan, o anda oluşturulan eylemlerdir.</a:t>
            </a:r>
          </a:p>
          <a:p>
            <a:pPr fontAlgn="auto">
              <a:spcAft>
                <a:spcPts val="0"/>
              </a:spcAft>
              <a:defRPr/>
            </a:pPr>
            <a:endParaRPr lang="tr-TR" dirty="0" smtClean="0">
              <a:solidFill>
                <a:schemeClr val="tx1">
                  <a:lumMod val="65000"/>
                  <a:lumOff val="35000"/>
                </a:schemeClr>
              </a:solidFill>
            </a:endParaRPr>
          </a:p>
          <a:p>
            <a:pPr fontAlgn="auto">
              <a:spcAft>
                <a:spcPts val="0"/>
              </a:spcAft>
              <a:buNone/>
              <a:defRPr/>
            </a:pPr>
            <a:r>
              <a:rPr lang="tr-TR" b="1" dirty="0" smtClean="0">
                <a:solidFill>
                  <a:schemeClr val="tx1">
                    <a:lumMod val="65000"/>
                    <a:lumOff val="35000"/>
                  </a:schemeClr>
                </a:solidFill>
              </a:rPr>
              <a:t>Rol Oynama</a:t>
            </a:r>
          </a:p>
          <a:p>
            <a:pPr fontAlgn="auto">
              <a:spcAft>
                <a:spcPts val="0"/>
              </a:spcAft>
              <a:defRPr/>
            </a:pPr>
            <a:r>
              <a:rPr lang="tr-TR" dirty="0" smtClean="0">
                <a:solidFill>
                  <a:schemeClr val="tx1">
                    <a:lumMod val="65000"/>
                    <a:lumOff val="35000"/>
                  </a:schemeClr>
                </a:solidFill>
              </a:rPr>
              <a:t>Rol oynama, bir karakterin, kişinin rolüne girerek -</a:t>
            </a:r>
            <a:r>
              <a:rPr lang="tr-TR" dirty="0" err="1" smtClean="0">
                <a:solidFill>
                  <a:schemeClr val="tx1">
                    <a:lumMod val="65000"/>
                    <a:lumOff val="35000"/>
                  </a:schemeClr>
                </a:solidFill>
              </a:rPr>
              <a:t>mış</a:t>
            </a:r>
            <a:r>
              <a:rPr lang="tr-TR" dirty="0" smtClean="0">
                <a:solidFill>
                  <a:schemeClr val="tx1">
                    <a:lumMod val="65000"/>
                    <a:lumOff val="35000"/>
                  </a:schemeClr>
                </a:solidFill>
              </a:rPr>
              <a:t> gibi yapmak ve o karakteri canlandırmaktır.</a:t>
            </a:r>
          </a:p>
          <a:p>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9</a:t>
            </a:fld>
            <a:endParaRPr lang="en-US"/>
          </a:p>
        </p:txBody>
      </p:sp>
      <p:sp>
        <p:nvSpPr>
          <p:cNvPr id="10" name="Title 1"/>
          <p:cNvSpPr>
            <a:spLocks noGrp="1"/>
          </p:cNvSpPr>
          <p:nvPr>
            <p:ph type="title"/>
          </p:nvPr>
        </p:nvSpPr>
        <p:spPr>
          <a:xfrm>
            <a:off x="838200" y="365125"/>
            <a:ext cx="10515600" cy="1325563"/>
          </a:xfrm>
        </p:spPr>
        <p:txBody>
          <a:bodyPr/>
          <a:lstStyle/>
          <a:p>
            <a:r>
              <a:rPr lang="tr-TR" dirty="0" err="1" smtClean="0"/>
              <a:t>Dramada</a:t>
            </a:r>
            <a:r>
              <a:rPr lang="tr-TR" dirty="0" smtClean="0"/>
              <a:t> Kullanılan Bazı Teknikler</a:t>
            </a:r>
            <a:endParaRPr lang="tr-TR" dirty="0"/>
          </a:p>
        </p:txBody>
      </p:sp>
    </p:spTree>
    <p:extLst>
      <p:ext uri="{BB962C8B-B14F-4D97-AF65-F5344CB8AC3E}">
        <p14:creationId xmlns:p14="http://schemas.microsoft.com/office/powerpoint/2010/main" xmlns="" val="2366432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1023</Words>
  <Application>Microsoft Office PowerPoint</Application>
  <PresentationFormat>Özel</PresentationFormat>
  <Paragraphs>166</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Office Theme</vt:lpstr>
      <vt:lpstr>Bölüm 8</vt:lpstr>
      <vt:lpstr>Amaçlar</vt:lpstr>
      <vt:lpstr>Drama Nedir?</vt:lpstr>
      <vt:lpstr>Dramanın Öne Çıkan Özellikleri Nelerdir?</vt:lpstr>
      <vt:lpstr>Slayt 5</vt:lpstr>
      <vt:lpstr>Slayt 6</vt:lpstr>
      <vt:lpstr>Slayt 7</vt:lpstr>
      <vt:lpstr>Dramada Kullanılan Bazı Teknikler</vt:lpstr>
      <vt:lpstr>Dramada Kullanılan Bazı Teknikler</vt:lpstr>
      <vt:lpstr>Dramada Kullanılan Bazı Teknikler</vt:lpstr>
      <vt:lpstr>Dramada Kullanılan Bazı Teknikler</vt:lpstr>
      <vt:lpstr>Dramada Kullanılan Bazı Teknikler</vt:lpstr>
      <vt:lpstr>Dramada Kullanılan Bazı Teknikler</vt:lpstr>
      <vt:lpstr>Programlama Eğitiminde Dramanın Kullanılması</vt:lpstr>
      <vt:lpstr>Slayt 15</vt:lpstr>
      <vt:lpstr>Drama Uygulamalarına Başlamadan Önce</vt:lpstr>
      <vt:lpstr>Drama Uygulamalarına Başlamadan Önce</vt:lpstr>
      <vt:lpstr>Uygulama Örnekleri</vt:lpstr>
      <vt:lpstr>Sonuç</vt:lpstr>
      <vt:lpstr>Tartış ve Uygula</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ademruky</cp:lastModifiedBy>
  <cp:revision>16</cp:revision>
  <dcterms:created xsi:type="dcterms:W3CDTF">2019-01-04T17:54:52Z</dcterms:created>
  <dcterms:modified xsi:type="dcterms:W3CDTF">2019-03-20T14:26:49Z</dcterms:modified>
</cp:coreProperties>
</file>