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11"/>
    <p:restoredTop sz="92166"/>
  </p:normalViewPr>
  <p:slideViewPr>
    <p:cSldViewPr snapToGrid="0" snapToObjects="1">
      <p:cViewPr varScale="1">
        <p:scale>
          <a:sx n="81" d="100"/>
          <a:sy n="81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57E365-538C-3049-90FE-E34ABA706384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A2E8C-D7C3-D949-9548-37B7515AB7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29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078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3932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807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94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176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66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509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75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7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876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476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A8C60-F1F5-A94F-801B-DC37845F487E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99B55-1652-9B4E-816C-F3230D9C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23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İçme Sütü Üretim Hattı </a:t>
            </a:r>
            <a:endParaRPr lang="tr-TR" b="1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Ebru ŞENEL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5321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30059" cy="1325563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2. Kremanın </a:t>
            </a:r>
            <a:r>
              <a:rPr lang="tr-TR" sz="4000" b="1" dirty="0" err="1" smtClean="0"/>
              <a:t>separasyonu</a:t>
            </a:r>
            <a:r>
              <a:rPr lang="tr-TR" sz="4000" b="1" dirty="0" smtClean="0"/>
              <a:t> ve yağın standardizasyonu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653" y="1310470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dirty="0" smtClean="0"/>
              <a:t>Pastörize </a:t>
            </a:r>
            <a:r>
              <a:rPr lang="tr-TR" dirty="0"/>
              <a:t>sütün yağ oranı genellikle sabit bir yüzde </a:t>
            </a:r>
            <a:r>
              <a:rPr lang="tr-TR" dirty="0" smtClean="0"/>
              <a:t>değere </a:t>
            </a:r>
            <a:r>
              <a:rPr lang="tr-TR" dirty="0"/>
              <a:t>standardize edilir.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P</a:t>
            </a:r>
            <a:r>
              <a:rPr lang="tr-TR" dirty="0" smtClean="0"/>
              <a:t>astörizasyondan </a:t>
            </a:r>
            <a:r>
              <a:rPr lang="tr-TR" dirty="0"/>
              <a:t>önce gerçekleştirilmelidir. Modern işletmelerde bu işlem için çoğunlukla kendi-temizlenebilen </a:t>
            </a:r>
            <a:r>
              <a:rPr lang="tr-TR" dirty="0" err="1"/>
              <a:t>separatör</a:t>
            </a:r>
            <a:r>
              <a:rPr lang="tr-TR" dirty="0"/>
              <a:t> kullanılır. Böylece, işleme özelliklerinde herhangi bir aksama olmadan cihazın uzun süreyle çalıştırılması mümkün olur. Ayrıca, bu </a:t>
            </a:r>
            <a:r>
              <a:rPr lang="tr-TR" dirty="0" err="1"/>
              <a:t>separatörler</a:t>
            </a:r>
            <a:r>
              <a:rPr lang="tr-TR" dirty="0"/>
              <a:t> sökülmeden yerinde temizlenebilir. </a:t>
            </a:r>
          </a:p>
          <a:p>
            <a:pPr marL="0" indent="0">
              <a:buNone/>
            </a:pPr>
            <a:r>
              <a:rPr lang="tr-TR" dirty="0"/>
              <a:t>Standardizasyon için, süt, plakalı ısı değiştiricide 55-65°C sıcaklığa getirildikten sonra aynı sıcaklık derecesinde </a:t>
            </a:r>
            <a:r>
              <a:rPr lang="tr-TR" dirty="0" err="1"/>
              <a:t>separatöre</a:t>
            </a:r>
            <a:r>
              <a:rPr lang="tr-TR" dirty="0"/>
              <a:t> gönderilir. </a:t>
            </a:r>
          </a:p>
        </p:txBody>
      </p:sp>
    </p:spTree>
    <p:extLst>
      <p:ext uri="{BB962C8B-B14F-4D97-AF65-F5344CB8AC3E}">
        <p14:creationId xmlns:p14="http://schemas.microsoft.com/office/powerpoint/2010/main" val="782220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3. </a:t>
            </a:r>
            <a:r>
              <a:rPr lang="tr-TR" b="1" dirty="0" err="1" smtClean="0"/>
              <a:t>Homojenizasyon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Bu </a:t>
            </a:r>
            <a:r>
              <a:rPr lang="tr-TR" dirty="0"/>
              <a:t>işlem, yağ </a:t>
            </a:r>
            <a:r>
              <a:rPr lang="tr-TR" dirty="0" err="1"/>
              <a:t>globüllerinin</a:t>
            </a:r>
            <a:r>
              <a:rPr lang="tr-TR" dirty="0"/>
              <a:t> daha küçük taneciklere bölünmesini sağlayarak kaymak tabakası oluşumunu önler.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/>
              <a:t>Homojenizasyon</a:t>
            </a:r>
            <a:r>
              <a:rPr lang="tr-TR" dirty="0" smtClean="0"/>
              <a:t> işlemiyle; yağ </a:t>
            </a:r>
            <a:r>
              <a:rPr lang="tr-TR" dirty="0"/>
              <a:t>ve diğer süt bileşenleri arasındaki ara yüzey önemli ölçüde büyürken, yeni oluşan ara yüzey katmanı tamamen farklı bir bileşim kazanır.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Sonuçta</a:t>
            </a:r>
            <a:r>
              <a:rPr lang="tr-TR" dirty="0"/>
              <a:t>, süt yağı kalıntı </a:t>
            </a:r>
            <a:r>
              <a:rPr lang="tr-TR" dirty="0" err="1"/>
              <a:t>lipoprotein</a:t>
            </a:r>
            <a:r>
              <a:rPr lang="tr-TR" dirty="0"/>
              <a:t> </a:t>
            </a:r>
            <a:r>
              <a:rPr lang="tr-TR" dirty="0" err="1"/>
              <a:t>lipaz</a:t>
            </a:r>
            <a:r>
              <a:rPr lang="tr-TR" dirty="0"/>
              <a:t> enziminin etkisine açık hale gelir.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0518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4994" y="654307"/>
            <a:ext cx="6841275" cy="563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904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0775" y="666526"/>
            <a:ext cx="10933090" cy="5463817"/>
          </a:xfrm>
        </p:spPr>
        <p:txBody>
          <a:bodyPr>
            <a:normAutofit/>
          </a:bodyPr>
          <a:lstStyle/>
          <a:p>
            <a:r>
              <a:rPr lang="tr-TR" dirty="0"/>
              <a:t>Depolama sırasında süt yağının </a:t>
            </a:r>
            <a:r>
              <a:rPr lang="tr-TR" dirty="0" err="1"/>
              <a:t>enzimatik</a:t>
            </a:r>
            <a:r>
              <a:rPr lang="tr-TR" dirty="0"/>
              <a:t> parçalanmasını sınırlı düzeyde tutmak </a:t>
            </a:r>
            <a:r>
              <a:rPr lang="tr-TR" dirty="0" smtClean="0"/>
              <a:t>için; </a:t>
            </a:r>
            <a:r>
              <a:rPr lang="tr-TR" dirty="0"/>
              <a:t>kaymak tabakası oluşumunu önleyecek yeterlikte bir </a:t>
            </a:r>
            <a:r>
              <a:rPr lang="tr-TR" dirty="0" err="1"/>
              <a:t>homojenizasyon</a:t>
            </a:r>
            <a:r>
              <a:rPr lang="tr-TR" dirty="0"/>
              <a:t> uygulanabilir. </a:t>
            </a:r>
            <a:endParaRPr lang="tr-TR" dirty="0" smtClean="0"/>
          </a:p>
          <a:p>
            <a:r>
              <a:rPr lang="tr-TR" dirty="0" smtClean="0"/>
              <a:t>Ayrıca</a:t>
            </a:r>
            <a:r>
              <a:rPr lang="tr-TR" dirty="0"/>
              <a:t>, sıcaklık-süre kombinasyonu biraz daha </a:t>
            </a:r>
            <a:r>
              <a:rPr lang="tr-TR" dirty="0" smtClean="0"/>
              <a:t>yüksek </a:t>
            </a:r>
            <a:r>
              <a:rPr lang="tr-TR" dirty="0"/>
              <a:t>ayarlanarak daha fazla </a:t>
            </a:r>
            <a:r>
              <a:rPr lang="tr-TR" dirty="0" err="1"/>
              <a:t>lipaz</a:t>
            </a:r>
            <a:r>
              <a:rPr lang="tr-TR" dirty="0"/>
              <a:t> </a:t>
            </a:r>
            <a:r>
              <a:rPr lang="tr-TR" dirty="0" err="1"/>
              <a:t>inaktivasyonu</a:t>
            </a:r>
            <a:r>
              <a:rPr lang="tr-TR" dirty="0"/>
              <a:t> sağlanır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Ancak, çok yüksek bir pastörizasyon sıcaklığı, sütte pişmiş tat gelişimine ve kalitenin kısa sürede bozulmasına neden olur. </a:t>
            </a:r>
            <a:endParaRPr lang="tr-TR" dirty="0" smtClean="0"/>
          </a:p>
          <a:p>
            <a:r>
              <a:rPr lang="tr-TR" dirty="0" smtClean="0"/>
              <a:t>Sıcaklık-süre </a:t>
            </a:r>
            <a:r>
              <a:rPr lang="tr-TR" dirty="0"/>
              <a:t>kombinasyonunun optimizasyonu için enzimlerin </a:t>
            </a:r>
            <a:r>
              <a:rPr lang="tr-TR" dirty="0" err="1"/>
              <a:t>inaktivasyon</a:t>
            </a:r>
            <a:r>
              <a:rPr lang="tr-TR" dirty="0"/>
              <a:t> eğrileri dikkate alınmalıdır. </a:t>
            </a:r>
            <a:r>
              <a:rPr lang="tr-TR" dirty="0" smtClean="0"/>
              <a:t>Bu </a:t>
            </a:r>
            <a:r>
              <a:rPr lang="tr-TR" dirty="0"/>
              <a:t>eğrilere göre, 20 saniyelik  bekletme süresinde </a:t>
            </a:r>
            <a:r>
              <a:rPr lang="tr-TR" dirty="0" err="1"/>
              <a:t>fosfatazın</a:t>
            </a:r>
            <a:r>
              <a:rPr lang="tr-TR" dirty="0"/>
              <a:t> </a:t>
            </a:r>
            <a:r>
              <a:rPr lang="tr-TR" dirty="0" err="1"/>
              <a:t>inaktivasyonu</a:t>
            </a:r>
            <a:r>
              <a:rPr lang="tr-TR" dirty="0"/>
              <a:t> için gereken sıcaklık başlangıç noktası olarak alınıp, sıcaklık derecesini ve bekletme süresini artırarak daha yüksek oranda </a:t>
            </a:r>
            <a:r>
              <a:rPr lang="tr-TR" dirty="0" err="1"/>
              <a:t>lipoprotein</a:t>
            </a:r>
            <a:r>
              <a:rPr lang="tr-TR" dirty="0"/>
              <a:t> </a:t>
            </a:r>
            <a:r>
              <a:rPr lang="tr-TR" dirty="0" err="1"/>
              <a:t>lipaz</a:t>
            </a:r>
            <a:r>
              <a:rPr lang="tr-TR" dirty="0"/>
              <a:t> </a:t>
            </a:r>
            <a:r>
              <a:rPr lang="tr-TR" dirty="0" err="1"/>
              <a:t>inaktivasyonu</a:t>
            </a:r>
            <a:r>
              <a:rPr lang="tr-TR" dirty="0"/>
              <a:t> sağlanır.  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4017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514" y="707254"/>
            <a:ext cx="6298792" cy="4585963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6216203" y="922145"/>
            <a:ext cx="58641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201295" algn="l"/>
              </a:tabLst>
            </a:pP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Fosfataz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enziminin 3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desimal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redüksiyonu (3D), başlangıçtaki miktarın %99.9'nun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inaktif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hale   geldiğini belirtmektedir. </a:t>
            </a:r>
            <a:endParaRPr lang="tr-TR" sz="2400" dirty="0" smtClean="0">
              <a:effectLst/>
              <a:latin typeface="Arial" charset="-94"/>
              <a:ea typeface="Times New Roman" charset="-94"/>
              <a:cs typeface="Times New Roman" charset="-94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201295" algn="l"/>
              </a:tabLst>
            </a:pP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Şekildeki taralı alan, çiğ sütteki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fosfataz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konsantrasyonuna bağlı olarak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fosfataz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testinin negatif sonuç verdiği alanı göstermektedir. </a:t>
            </a:r>
            <a:endParaRPr lang="tr-TR" sz="2400" dirty="0" smtClean="0">
              <a:effectLst/>
              <a:latin typeface="Arial" charset="-94"/>
              <a:ea typeface="Times New Roman" charset="-94"/>
              <a:cs typeface="Times New Roman" charset="-94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201295" algn="l"/>
              </a:tabLst>
            </a:pP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Taralı alandaki okun başlangıç noktası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fosfatazın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inaktif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hale getirildiği sıcaklık-süre kombinasyonuna karşılık gelmektedir.  Okun yönü izlendiğinde daha yüksek oranda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lipoproteinlipaz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inaktivasyonu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sağlayan kombinasyonlar elde edilebilir. 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Homojenize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sütlerde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lipazın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inaktivasyonu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önemli bir noktadır. </a:t>
            </a:r>
            <a:endParaRPr lang="tr-TR" sz="2400" dirty="0" smtClean="0">
              <a:effectLst/>
              <a:latin typeface="Arial" charset="-94"/>
              <a:ea typeface="Times New Roman" charset="-94"/>
              <a:cs typeface="Times New Roman" charset="-94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201295" algn="l"/>
              </a:tabLst>
            </a:pP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Azalan krema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hacmına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ilişkin eğri, kaymak </a:t>
            </a:r>
            <a:r>
              <a:rPr lang="tr-TR" dirty="0" err="1" smtClean="0">
                <a:effectLst/>
                <a:latin typeface="Arial" charset="-94"/>
                <a:ea typeface="Times New Roman" charset="-94"/>
                <a:cs typeface="Times New Roman" charset="-94"/>
              </a:rPr>
              <a:t>hacmında</a:t>
            </a: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 %25 oranında bir azalmayı temsil etmektedir. </a:t>
            </a:r>
            <a:endParaRPr lang="tr-TR" sz="2400" dirty="0" smtClean="0">
              <a:effectLst/>
              <a:latin typeface="Arial" charset="-94"/>
              <a:ea typeface="Times New Roman" charset="-94"/>
              <a:cs typeface="Times New Roman" charset="-94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201295" algn="l"/>
              </a:tabLst>
            </a:pPr>
            <a:r>
              <a:rPr lang="tr-TR" dirty="0" smtClean="0">
                <a:effectLst/>
                <a:latin typeface="Arial" charset="-94"/>
                <a:ea typeface="Times New Roman" charset="-94"/>
                <a:cs typeface="Times New Roman" charset="-94"/>
              </a:rPr>
              <a:t>Pişmiş tat eğrisi belirgin pişmiş tadın meydana gelebileceği bölgeyi belirtmektedir. </a:t>
            </a:r>
            <a:endParaRPr lang="tr-TR" sz="2400" dirty="0">
              <a:effectLst/>
              <a:latin typeface="Arial" charset="-94"/>
              <a:ea typeface="Times New Roman" charset="-94"/>
              <a:cs typeface="Times New Roman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681253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421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ÇİĞ SÜTÜN SOĞUTULMASI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65016"/>
            <a:ext cx="10894454" cy="45107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Sütün </a:t>
            </a:r>
            <a:r>
              <a:rPr lang="tr-TR" sz="2400" dirty="0">
                <a:solidFill>
                  <a:srgbClr val="FF0000"/>
                </a:solidFill>
              </a:rPr>
              <a:t>soğutulmasının nedeni</a:t>
            </a:r>
            <a:r>
              <a:rPr lang="tr-TR" sz="2400" dirty="0"/>
              <a:t>; üretim sırasında bulaşan mikroorganizmaların gelişme ve etkinliklerini önlemektir.</a:t>
            </a:r>
          </a:p>
          <a:p>
            <a:pPr marL="0" lvl="0" indent="0">
              <a:buNone/>
            </a:pPr>
            <a:r>
              <a:rPr lang="tr-TR" sz="2400" dirty="0"/>
              <a:t>Sağlıklı bir hayvanın memesinden sentezlenen süt aslında mikroorganizma içermez. Ancak hayvanın memesinin üzerinde bulunan bakteriler süt kanalları aracılığıyla meme bezlerine girerek süte geçerler. </a:t>
            </a:r>
            <a:endParaRPr lang="tr-TR" sz="2400" dirty="0" smtClean="0"/>
          </a:p>
          <a:p>
            <a:pPr marL="0" lvl="0" indent="0">
              <a:buNone/>
            </a:pPr>
            <a:r>
              <a:rPr lang="tr-TR" sz="2400" dirty="0" smtClean="0"/>
              <a:t>Bu </a:t>
            </a:r>
            <a:r>
              <a:rPr lang="tr-TR" sz="2400" dirty="0"/>
              <a:t>nedenle; sütü </a:t>
            </a:r>
            <a:r>
              <a:rPr lang="tr-TR" sz="2400" dirty="0" smtClean="0"/>
              <a:t>sağımdan hemen sonra </a:t>
            </a:r>
            <a:r>
              <a:rPr lang="tr-TR" sz="2400" dirty="0"/>
              <a:t>çok hızlı bir şekilde soğutmak </a:t>
            </a:r>
            <a:r>
              <a:rPr lang="tr-TR" sz="2400" dirty="0" smtClean="0"/>
              <a:t>gerekir</a:t>
            </a:r>
            <a:r>
              <a:rPr lang="tr-TR" sz="2400" dirty="0"/>
              <a:t>.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Süt </a:t>
            </a:r>
            <a:r>
              <a:rPr lang="tr-TR" sz="2400" dirty="0"/>
              <a:t>süzülüp kaba pisliklerinden arındırıldıktan sonra soğutulur. Bu işlem: </a:t>
            </a:r>
          </a:p>
          <a:p>
            <a:pPr lvl="0"/>
            <a:r>
              <a:rPr lang="tr-TR" sz="2400" dirty="0"/>
              <a:t>Sağımdan sonra 4 saat içerisinde işlenecek sütler 15 °C’ye,</a:t>
            </a:r>
          </a:p>
          <a:p>
            <a:pPr lvl="0"/>
            <a:r>
              <a:rPr lang="tr-TR" sz="2400" dirty="0"/>
              <a:t>Sağımdan sonra 4-24 saat içerisinde işlenecek sütler 6-8 °C’ye,</a:t>
            </a:r>
          </a:p>
          <a:p>
            <a:pPr lvl="0"/>
            <a:r>
              <a:rPr lang="tr-TR" sz="2400" dirty="0"/>
              <a:t>Sağımdan sonra 24 saatten fazla bekleyecek sütler 4 °C’ye soğutulur.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26747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6380" y="808193"/>
            <a:ext cx="11074758" cy="5219119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tr-TR" sz="2400" dirty="0"/>
              <a:t>20 °C’ye soğutmanın mikroorganizma gelişimini çok yavaşlatmadığı, </a:t>
            </a:r>
            <a:endParaRPr lang="tr-TR" sz="2400" dirty="0" smtClean="0"/>
          </a:p>
          <a:p>
            <a:pPr>
              <a:buFont typeface="Wingdings" charset="2"/>
              <a:buChar char="Ø"/>
            </a:pPr>
            <a:r>
              <a:rPr lang="tr-TR" sz="2400" dirty="0" smtClean="0"/>
              <a:t>10 </a:t>
            </a:r>
            <a:r>
              <a:rPr lang="tr-TR" sz="2400" dirty="0"/>
              <a:t>°C’ye soğutmanın mikroorganizma gelişimini yavaşlattığı, </a:t>
            </a:r>
            <a:endParaRPr lang="tr-TR" sz="2400" dirty="0" smtClean="0"/>
          </a:p>
          <a:p>
            <a:pPr>
              <a:buFont typeface="Wingdings" charset="2"/>
              <a:buChar char="Ø"/>
            </a:pPr>
            <a:r>
              <a:rPr lang="tr-TR" sz="2400" dirty="0" smtClean="0"/>
              <a:t>5 </a:t>
            </a:r>
            <a:r>
              <a:rPr lang="tr-TR" sz="2400" dirty="0"/>
              <a:t>°C’ye soğutma </a:t>
            </a:r>
            <a:r>
              <a:rPr lang="tr-TR" sz="2400" dirty="0" smtClean="0"/>
              <a:t>bakteri </a:t>
            </a:r>
            <a:r>
              <a:rPr lang="tr-TR" sz="2400" dirty="0"/>
              <a:t>içeriği düşük sütlerde artış görülmemiştir.</a:t>
            </a:r>
          </a:p>
          <a:p>
            <a:pPr lvl="0"/>
            <a:r>
              <a:rPr lang="tr-TR" sz="2400" dirty="0"/>
              <a:t>Soğutma düşük bakterili sütlerde, yüksek bakterili olanlara kıyasla daha etkilidir. Asit oluşturmayan bakterilerin sayısında azalma fazladır, asit oluşturan bakteriler ise artmaya devam etmiştir.</a:t>
            </a:r>
          </a:p>
          <a:p>
            <a:r>
              <a:rPr lang="tr-TR" sz="2400" dirty="0"/>
              <a:t>Soğutmada beklenilen sonuca ulaşmada, düşük sıcaklığın yanı sıra, o sıcaklığa ulaşmak için gereken sürenin de önemi büyüktür.</a:t>
            </a:r>
          </a:p>
          <a:p>
            <a:pPr lvl="0">
              <a:buFont typeface="Wingdings" charset="2"/>
              <a:buChar char="Ø"/>
            </a:pPr>
            <a:r>
              <a:rPr lang="tr-TR" sz="2400" dirty="0"/>
              <a:t>Soğutmadaki 2 saat gecikme sütteki bakteri sayısını %22,4,</a:t>
            </a:r>
          </a:p>
          <a:p>
            <a:pPr lvl="0">
              <a:buFont typeface="Wingdings" charset="2"/>
              <a:buChar char="Ø"/>
            </a:pPr>
            <a:r>
              <a:rPr lang="tr-TR" sz="2400" dirty="0"/>
              <a:t>Soğutmadaki 4 saat gecikme sütteki bakteri sayısını %222,6,</a:t>
            </a:r>
          </a:p>
          <a:p>
            <a:pPr lvl="0">
              <a:buFont typeface="Wingdings" charset="2"/>
              <a:buChar char="Ø"/>
            </a:pPr>
            <a:r>
              <a:rPr lang="tr-TR" sz="2400" dirty="0"/>
              <a:t>Soğutmadaki 6 saat gecikme sütteki bakteri sayısını %230 oranında artırır.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9753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2290" y="1052892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Soğutma tüm mikroorganizmalar üzerine etkili değildir. </a:t>
            </a:r>
            <a:endParaRPr lang="tr-TR" dirty="0" smtClean="0"/>
          </a:p>
          <a:p>
            <a:pPr algn="just"/>
            <a:r>
              <a:rPr lang="tr-TR" dirty="0" smtClean="0"/>
              <a:t>Süt </a:t>
            </a:r>
            <a:r>
              <a:rPr lang="tr-TR" dirty="0"/>
              <a:t>soğutulduktan sonra 4-8 °C’de 24 saatten fazla bekletilirse optimum gelişme sıcaklıkları 15-20 °C olmasına rağmen </a:t>
            </a:r>
            <a:r>
              <a:rPr lang="tr-TR" dirty="0" err="1"/>
              <a:t>psikrofil</a:t>
            </a:r>
            <a:r>
              <a:rPr lang="tr-TR" dirty="0"/>
              <a:t> ve </a:t>
            </a:r>
            <a:r>
              <a:rPr lang="tr-TR" dirty="0" err="1"/>
              <a:t>psikrotrof</a:t>
            </a:r>
            <a:r>
              <a:rPr lang="tr-TR" dirty="0"/>
              <a:t> bakteriler -10 °C’ye kadar gelişme gösterebilirler. </a:t>
            </a:r>
          </a:p>
          <a:p>
            <a:pPr algn="just"/>
            <a:r>
              <a:rPr lang="tr-TR" dirty="0" smtClean="0"/>
              <a:t>Ancak </a:t>
            </a:r>
            <a:r>
              <a:rPr lang="tr-TR" dirty="0"/>
              <a:t>sıcaklık düşmesiyle beraber gelişme hızları da yavaşlar. Bu grupta, </a:t>
            </a:r>
            <a:r>
              <a:rPr lang="tr-TR" u="sng" dirty="0" err="1"/>
              <a:t>Pseudomonas</a:t>
            </a:r>
            <a:r>
              <a:rPr lang="tr-TR" dirty="0"/>
              <a:t>, </a:t>
            </a:r>
            <a:r>
              <a:rPr lang="tr-TR" u="sng" dirty="0" err="1"/>
              <a:t>Alcaligenes</a:t>
            </a:r>
            <a:r>
              <a:rPr lang="tr-TR" dirty="0"/>
              <a:t>, </a:t>
            </a:r>
            <a:r>
              <a:rPr lang="tr-TR" u="sng" dirty="0" err="1"/>
              <a:t>Acinetobacter</a:t>
            </a:r>
            <a:r>
              <a:rPr lang="tr-TR" dirty="0"/>
              <a:t> ve benzeri aerobik </a:t>
            </a:r>
            <a:r>
              <a:rPr lang="tr-TR" dirty="0" err="1"/>
              <a:t>psikrotrof</a:t>
            </a:r>
            <a:r>
              <a:rPr lang="tr-TR" dirty="0"/>
              <a:t> bakterilerin ve Gr(+) </a:t>
            </a:r>
            <a:r>
              <a:rPr lang="tr-TR" u="sng" dirty="0" err="1"/>
              <a:t>Micrococcus</a:t>
            </a:r>
            <a:r>
              <a:rPr lang="tr-TR" dirty="0"/>
              <a:t>, </a:t>
            </a:r>
            <a:r>
              <a:rPr lang="tr-TR" u="sng" dirty="0" err="1"/>
              <a:t>Mycobacterium</a:t>
            </a:r>
            <a:r>
              <a:rPr lang="tr-TR" dirty="0"/>
              <a:t> ve </a:t>
            </a:r>
            <a:r>
              <a:rPr lang="tr-TR" u="sng" dirty="0" err="1"/>
              <a:t>Bacillus’ların</a:t>
            </a:r>
            <a:r>
              <a:rPr lang="tr-TR" dirty="0"/>
              <a:t> aktiviteleri sonucu laktoz, protein, yağ parçalanabilir ve ısıya dayanıklı </a:t>
            </a:r>
            <a:r>
              <a:rPr lang="tr-TR" dirty="0" err="1"/>
              <a:t>proteolitik</a:t>
            </a:r>
            <a:r>
              <a:rPr lang="tr-TR" dirty="0"/>
              <a:t> ve </a:t>
            </a:r>
            <a:r>
              <a:rPr lang="tr-TR" dirty="0" err="1"/>
              <a:t>lipolitik</a:t>
            </a:r>
            <a:r>
              <a:rPr lang="tr-TR" dirty="0"/>
              <a:t> enzimler oluşabilir.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8352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/>
              <a:t>SOĞUTMA YÖNTEMLERİ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tr-TR" b="1" dirty="0" smtClean="0"/>
              <a:t>1. Küçük </a:t>
            </a:r>
            <a:r>
              <a:rPr lang="tr-TR" b="1" dirty="0"/>
              <a:t>Üretim Birimlerinde Sütlerin Soğutulması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Süt güğümleri akarsuya veya içinde soğutulmuş su bulunan tanklara ve havuzlara daldırılarak soğutulur. Akarsuda ancak 20 °C’ye kadar soğutulabilir. Soğutma havuzlarında suyun soğutulması için buz veya mekanik soğutma sistemlerinden yararlanılır. Ayrıca sütün soğutulmasında;</a:t>
            </a:r>
          </a:p>
          <a:p>
            <a:pPr lvl="0"/>
            <a:r>
              <a:rPr lang="tr-TR" dirty="0"/>
              <a:t>Delikli halka püskürtmeli soğutucular; </a:t>
            </a:r>
            <a:endParaRPr lang="tr-TR" dirty="0" smtClean="0"/>
          </a:p>
          <a:p>
            <a:pPr lvl="0"/>
            <a:r>
              <a:rPr lang="tr-TR" dirty="0" smtClean="0"/>
              <a:t>Türbin </a:t>
            </a:r>
            <a:r>
              <a:rPr lang="tr-TR" dirty="0"/>
              <a:t>tip güğüm soğutucular; </a:t>
            </a:r>
            <a:endParaRPr lang="tr-TR" dirty="0" smtClean="0"/>
          </a:p>
          <a:p>
            <a:pPr lvl="0"/>
            <a:r>
              <a:rPr lang="tr-TR" dirty="0"/>
              <a:t>Daldırma soğutucular; </a:t>
            </a:r>
          </a:p>
          <a:p>
            <a:pPr lvl="0"/>
            <a:r>
              <a:rPr lang="tr-TR" dirty="0"/>
              <a:t>Yüzey soğutucular; </a:t>
            </a:r>
          </a:p>
        </p:txBody>
      </p:sp>
    </p:spTree>
    <p:extLst>
      <p:ext uri="{BB962C8B-B14F-4D97-AF65-F5344CB8AC3E}">
        <p14:creationId xmlns:p14="http://schemas.microsoft.com/office/powerpoint/2010/main" val="995611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5016" y="911225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tr-TR" b="1" dirty="0" smtClean="0"/>
              <a:t>2. Büyük </a:t>
            </a:r>
            <a:r>
              <a:rPr lang="tr-TR" b="1" dirty="0"/>
              <a:t>Üretim Yerlerinde Sütlerin Soğutulması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514350" lvl="0" indent="-514350">
              <a:buAutoNum type="alphaLcPeriod"/>
            </a:pPr>
            <a:r>
              <a:rPr lang="tr-TR" dirty="0" smtClean="0"/>
              <a:t>Soğutma Tankları</a:t>
            </a:r>
          </a:p>
          <a:p>
            <a:pPr marL="514350" lvl="0" indent="-514350">
              <a:buAutoNum type="alphaLcPeriod"/>
            </a:pPr>
            <a:r>
              <a:rPr lang="tr-TR" dirty="0" smtClean="0"/>
              <a:t>Soğutma </a:t>
            </a:r>
            <a:r>
              <a:rPr lang="tr-TR" dirty="0" err="1" smtClean="0"/>
              <a:t>Jenaratörleri</a:t>
            </a:r>
            <a:endParaRPr lang="tr-TR" dirty="0" smtClean="0"/>
          </a:p>
          <a:p>
            <a:pPr marL="514350" lvl="0" indent="-514350">
              <a:buAutoNum type="alphaLcPeriod"/>
            </a:pPr>
            <a:r>
              <a:rPr lang="tr-TR" dirty="0" smtClean="0"/>
              <a:t>Plakalı soğutucular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7446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6684" y="102713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Teknolojik </a:t>
            </a:r>
            <a:r>
              <a:rPr lang="tr-TR" b="1" dirty="0"/>
              <a:t>işlemler için uygun olmayan sütler;</a:t>
            </a:r>
          </a:p>
          <a:p>
            <a:pPr lvl="0"/>
            <a:r>
              <a:rPr lang="tr-TR" dirty="0"/>
              <a:t>Hastalıklı, özellikle meme enfeksiyonu olan hayvanların sütleri,</a:t>
            </a:r>
          </a:p>
          <a:p>
            <a:pPr lvl="0"/>
            <a:r>
              <a:rPr lang="tr-TR" dirty="0"/>
              <a:t>Asitliği 8 °</a:t>
            </a:r>
            <a:r>
              <a:rPr lang="tr-TR" dirty="0" err="1"/>
              <a:t>SH’dan</a:t>
            </a:r>
            <a:r>
              <a:rPr lang="tr-TR" dirty="0"/>
              <a:t> fazla olan sütler,</a:t>
            </a:r>
          </a:p>
          <a:p>
            <a:pPr lvl="0"/>
            <a:r>
              <a:rPr lang="tr-TR" dirty="0"/>
              <a:t>Duyusal açıdan belirgin olarak kötü olan sütler,</a:t>
            </a:r>
          </a:p>
          <a:p>
            <a:pPr lvl="0"/>
            <a:r>
              <a:rPr lang="tr-TR" dirty="0"/>
              <a:t>Pestisit, antibiyotik, deterjan ve dezenfektan madde kalıntısı içeren sütler,</a:t>
            </a:r>
          </a:p>
          <a:p>
            <a:pPr lvl="0"/>
            <a:r>
              <a:rPr lang="tr-TR" dirty="0"/>
              <a:t>Uygun olmayan sütlerin karıştırıldığı sütler,</a:t>
            </a:r>
          </a:p>
          <a:p>
            <a:pPr lvl="0"/>
            <a:r>
              <a:rPr lang="tr-TR" dirty="0"/>
              <a:t>İlaç, kimyasal madde, hormon veya radyoizotop muamele ile tedavi edilen hayvanların sütleri,</a:t>
            </a:r>
          </a:p>
          <a:p>
            <a:pPr lvl="0"/>
            <a:r>
              <a:rPr lang="tr-TR" dirty="0"/>
              <a:t>Doğum yapan hayvanın ilk 6 gün elde edilen ağız sütü</a:t>
            </a:r>
          </a:p>
          <a:p>
            <a:r>
              <a:rPr lang="tr-TR" dirty="0"/>
              <a:t>gibi sütler ayırt edilerek süt toplama merkezlerine ve fabrikalara gönderilir.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088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2442" y="78243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Süte Uygulanan Ön Teknolojik İşlemler</a:t>
            </a:r>
            <a:endParaRPr lang="tr-TR" dirty="0"/>
          </a:p>
          <a:p>
            <a:pPr lvl="0"/>
            <a:r>
              <a:rPr lang="tr-TR" dirty="0"/>
              <a:t>Sütün temizlenmesi</a:t>
            </a:r>
          </a:p>
          <a:p>
            <a:pPr lvl="0"/>
            <a:r>
              <a:rPr lang="tr-TR" dirty="0"/>
              <a:t>Süt yağının ayrılması</a:t>
            </a:r>
          </a:p>
          <a:p>
            <a:pPr lvl="0"/>
            <a:r>
              <a:rPr lang="tr-TR" dirty="0"/>
              <a:t>Kremanın işlenmesi veya </a:t>
            </a:r>
            <a:r>
              <a:rPr lang="tr-TR" dirty="0" err="1"/>
              <a:t>homojenize</a:t>
            </a:r>
            <a:r>
              <a:rPr lang="tr-TR" dirty="0"/>
              <a:t> edilmesi</a:t>
            </a:r>
          </a:p>
          <a:p>
            <a:pPr lvl="0"/>
            <a:r>
              <a:rPr lang="tr-TR" dirty="0"/>
              <a:t>Sütün standardizasyonu</a:t>
            </a:r>
          </a:p>
          <a:p>
            <a:pPr lvl="0"/>
            <a:r>
              <a:rPr lang="tr-TR" dirty="0" err="1"/>
              <a:t>Termizasyon</a:t>
            </a:r>
            <a:r>
              <a:rPr lang="tr-TR" dirty="0"/>
              <a:t> veya diğer ısısal işlemler</a:t>
            </a:r>
          </a:p>
          <a:p>
            <a:pPr lvl="0"/>
            <a:r>
              <a:rPr lang="tr-TR" dirty="0"/>
              <a:t>Soğutma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0614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1. </a:t>
            </a:r>
            <a:r>
              <a:rPr lang="tr-TR" b="1" dirty="0" err="1" smtClean="0"/>
              <a:t>Klarifikasyon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Sütteki </a:t>
            </a:r>
            <a:r>
              <a:rPr lang="tr-TR" dirty="0"/>
              <a:t>yabancı maddelerin ayrılması işlemidir.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Bu </a:t>
            </a:r>
            <a:r>
              <a:rPr lang="tr-TR" dirty="0"/>
              <a:t>işlem çiftliklerde ya da işletmelerde süzme yoluyla gerçekleştirilebilir. S</a:t>
            </a:r>
            <a:r>
              <a:rPr lang="tr-TR" dirty="0" smtClean="0"/>
              <a:t>üzme </a:t>
            </a:r>
            <a:r>
              <a:rPr lang="tr-TR" dirty="0"/>
              <a:t>işlemi yeterli bir temizlik sağlamadığından bazı ülkelerde santrifüj kuvvet etkisiyle </a:t>
            </a:r>
            <a:r>
              <a:rPr lang="tr-TR" dirty="0" err="1"/>
              <a:t>klarifikasyon</a:t>
            </a:r>
            <a:r>
              <a:rPr lang="tr-TR" dirty="0"/>
              <a:t> zorunlu kılınmıştır.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Sütün </a:t>
            </a:r>
            <a:r>
              <a:rPr lang="tr-TR" dirty="0"/>
              <a:t>işleme hattında </a:t>
            </a:r>
            <a:r>
              <a:rPr lang="tr-TR" dirty="0" err="1"/>
              <a:t>separasyona</a:t>
            </a:r>
            <a:r>
              <a:rPr lang="tr-TR" dirty="0"/>
              <a:t> tabi tutulduğu durumda, </a:t>
            </a:r>
            <a:r>
              <a:rPr lang="tr-TR" dirty="0" err="1"/>
              <a:t>separatör</a:t>
            </a:r>
            <a:r>
              <a:rPr lang="tr-TR" dirty="0"/>
              <a:t> aynı zamanda </a:t>
            </a:r>
            <a:r>
              <a:rPr lang="tr-TR" dirty="0" err="1"/>
              <a:t>klarifikatör</a:t>
            </a:r>
            <a:r>
              <a:rPr lang="tr-TR" dirty="0"/>
              <a:t> görevi görür. İşleme hattında yağ </a:t>
            </a:r>
            <a:r>
              <a:rPr lang="tr-TR" dirty="0" err="1"/>
              <a:t>separasyonu</a:t>
            </a:r>
            <a:r>
              <a:rPr lang="tr-TR" dirty="0"/>
              <a:t> yapılmıyorsa, pastörizasyondan önce </a:t>
            </a:r>
            <a:r>
              <a:rPr lang="tr-TR" dirty="0" smtClean="0"/>
              <a:t>süte  55-65 °</a:t>
            </a:r>
            <a:r>
              <a:rPr lang="tr-TR" dirty="0"/>
              <a:t>C'de santrifüj </a:t>
            </a:r>
            <a:r>
              <a:rPr lang="tr-TR" dirty="0" err="1"/>
              <a:t>klarifikasyon</a:t>
            </a:r>
            <a:r>
              <a:rPr lang="tr-TR" dirty="0"/>
              <a:t> işlemi uygulanır.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4024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877</Words>
  <Application>Microsoft Office PowerPoint</Application>
  <PresentationFormat>Geniş ekran</PresentationFormat>
  <Paragraphs>72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Office Teması</vt:lpstr>
      <vt:lpstr>İçme Sütü Üretim Hattı </vt:lpstr>
      <vt:lpstr>ÇİĞ SÜTÜN SOĞUTULMASI </vt:lpstr>
      <vt:lpstr>PowerPoint Sunusu</vt:lpstr>
      <vt:lpstr>PowerPoint Sunusu</vt:lpstr>
      <vt:lpstr>SOĞUTMA YÖNTEMLERİ </vt:lpstr>
      <vt:lpstr>PowerPoint Sunusu</vt:lpstr>
      <vt:lpstr>PowerPoint Sunusu</vt:lpstr>
      <vt:lpstr>PowerPoint Sunusu</vt:lpstr>
      <vt:lpstr>1. Klarifikasyon  </vt:lpstr>
      <vt:lpstr>2. Kremanın separasyonu ve yağın standardizasyonu  </vt:lpstr>
      <vt:lpstr>3. Homojenizasyon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İçme Sütü Üretim Hattı </dc:title>
  <dc:creator>seneleb@yahoo.com</dc:creator>
  <cp:lastModifiedBy>ebru</cp:lastModifiedBy>
  <cp:revision>10</cp:revision>
  <dcterms:created xsi:type="dcterms:W3CDTF">2019-10-21T19:18:37Z</dcterms:created>
  <dcterms:modified xsi:type="dcterms:W3CDTF">2019-11-18T12:45:48Z</dcterms:modified>
</cp:coreProperties>
</file>