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764EE47-4F84-4068-AB26-6AC3E6FA8D57}"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550520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64EE47-4F84-4068-AB26-6AC3E6FA8D57}"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3162345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64EE47-4F84-4068-AB26-6AC3E6FA8D57}"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2211229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64EE47-4F84-4068-AB26-6AC3E6FA8D57}"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804036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764EE47-4F84-4068-AB26-6AC3E6FA8D57}"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395925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764EE47-4F84-4068-AB26-6AC3E6FA8D57}"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23808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764EE47-4F84-4068-AB26-6AC3E6FA8D57}"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4277836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764EE47-4F84-4068-AB26-6AC3E6FA8D57}"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3839339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64EE47-4F84-4068-AB26-6AC3E6FA8D57}"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1041073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64EE47-4F84-4068-AB26-6AC3E6FA8D57}"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352040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64EE47-4F84-4068-AB26-6AC3E6FA8D57}"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AE339F-E590-4B77-9591-733F72876666}" type="slidenum">
              <a:rPr lang="tr-TR" smtClean="0"/>
              <a:t>‹#›</a:t>
            </a:fld>
            <a:endParaRPr lang="tr-TR"/>
          </a:p>
        </p:txBody>
      </p:sp>
    </p:spTree>
    <p:extLst>
      <p:ext uri="{BB962C8B-B14F-4D97-AF65-F5344CB8AC3E}">
        <p14:creationId xmlns:p14="http://schemas.microsoft.com/office/powerpoint/2010/main" val="2619787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EE47-4F84-4068-AB26-6AC3E6FA8D57}"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AE339F-E590-4B77-9591-733F72876666}" type="slidenum">
              <a:rPr lang="tr-TR" smtClean="0"/>
              <a:t>‹#›</a:t>
            </a:fld>
            <a:endParaRPr lang="tr-TR"/>
          </a:p>
        </p:txBody>
      </p:sp>
    </p:spTree>
    <p:extLst>
      <p:ext uri="{BB962C8B-B14F-4D97-AF65-F5344CB8AC3E}">
        <p14:creationId xmlns:p14="http://schemas.microsoft.com/office/powerpoint/2010/main" val="3078160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298369" y="1369476"/>
            <a:ext cx="9144000" cy="3725037"/>
          </a:xfrm>
        </p:spPr>
        <p:txBody>
          <a:bodyPr>
            <a:normAutofit/>
          </a:bodyPr>
          <a:lstStyle/>
          <a:p>
            <a:r>
              <a:rPr lang="tr-TR" dirty="0" smtClean="0"/>
              <a:t>Musiki Nedir? </a:t>
            </a:r>
          </a:p>
          <a:p>
            <a:r>
              <a:rPr lang="tr-TR" dirty="0" err="1" smtClean="0"/>
              <a:t>Mûsiki</a:t>
            </a:r>
            <a:r>
              <a:rPr lang="tr-TR" dirty="0" smtClean="0"/>
              <a:t> (müzik) kelimesinin kaynağı hakkında değişik görüşler arasında en yaygın olanı Latince </a:t>
            </a:r>
            <a:r>
              <a:rPr lang="tr-TR" dirty="0" err="1" smtClean="0"/>
              <a:t>musicaya</a:t>
            </a:r>
            <a:r>
              <a:rPr lang="tr-TR" dirty="0" smtClean="0"/>
              <a:t> dayandığını ileri süren görüştür. </a:t>
            </a:r>
            <a:r>
              <a:rPr lang="tr-TR" dirty="0" err="1" smtClean="0"/>
              <a:t>ntikçağ’ların</a:t>
            </a:r>
            <a:r>
              <a:rPr lang="tr-TR" dirty="0" smtClean="0"/>
              <a:t> sonlarına doğru “</a:t>
            </a:r>
            <a:r>
              <a:rPr lang="tr-TR" dirty="0" err="1" smtClean="0"/>
              <a:t>mus</a:t>
            </a:r>
            <a:r>
              <a:rPr lang="tr-TR" dirty="0" smtClean="0"/>
              <a:t>” ya da “</a:t>
            </a:r>
            <a:r>
              <a:rPr lang="tr-TR" dirty="0" err="1" smtClean="0"/>
              <a:t>musiké</a:t>
            </a:r>
            <a:r>
              <a:rPr lang="tr-TR" dirty="0" smtClean="0"/>
              <a:t>” dendiğinde sadece bugünkü </a:t>
            </a:r>
            <a:r>
              <a:rPr lang="tr-TR" dirty="0" err="1" smtClean="0"/>
              <a:t>mûsiki</a:t>
            </a:r>
            <a:r>
              <a:rPr lang="tr-TR" dirty="0" smtClean="0"/>
              <a:t> kavramı anlaşılmaya başlamıştır. Terim birçok milletin dilinde </a:t>
            </a:r>
            <a:r>
              <a:rPr lang="tr-TR" dirty="0" err="1" smtClean="0"/>
              <a:t>Latince’sine</a:t>
            </a:r>
            <a:r>
              <a:rPr lang="tr-TR" dirty="0" smtClean="0"/>
              <a:t> benzer kelimelerle karşılanmış, </a:t>
            </a:r>
            <a:r>
              <a:rPr lang="tr-TR" dirty="0" err="1" smtClean="0"/>
              <a:t>Arapça’da</a:t>
            </a:r>
            <a:r>
              <a:rPr lang="tr-TR" dirty="0" smtClean="0"/>
              <a:t> </a:t>
            </a:r>
            <a:r>
              <a:rPr lang="tr-TR" dirty="0" err="1" smtClean="0"/>
              <a:t>mûsîkā</a:t>
            </a:r>
            <a:r>
              <a:rPr lang="tr-TR" dirty="0" smtClean="0"/>
              <a:t>; Farsça ve </a:t>
            </a:r>
            <a:r>
              <a:rPr lang="tr-TR" dirty="0" err="1" smtClean="0"/>
              <a:t>Türkçe’de</a:t>
            </a:r>
            <a:r>
              <a:rPr lang="tr-TR" dirty="0" smtClean="0"/>
              <a:t> mûsikî şeklinde seslendirilmiştir. </a:t>
            </a:r>
            <a:r>
              <a:rPr lang="tr-TR" dirty="0" err="1" smtClean="0"/>
              <a:t>Mûsikinin</a:t>
            </a:r>
            <a:r>
              <a:rPr lang="tr-TR" dirty="0" smtClean="0"/>
              <a:t> tarih boyunca birçok tanımı yapılmıştır</a:t>
            </a:r>
            <a:endParaRPr lang="tr-TR" dirty="0"/>
          </a:p>
        </p:txBody>
      </p:sp>
    </p:spTree>
    <p:extLst>
      <p:ext uri="{BB962C8B-B14F-4D97-AF65-F5344CB8AC3E}">
        <p14:creationId xmlns:p14="http://schemas.microsoft.com/office/powerpoint/2010/main" val="64365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58726"/>
            <a:ext cx="10515600" cy="4351338"/>
          </a:xfrm>
        </p:spPr>
        <p:txBody>
          <a:bodyPr/>
          <a:lstStyle/>
          <a:p>
            <a:pPr algn="just">
              <a:lnSpc>
                <a:spcPct val="150000"/>
              </a:lnSpc>
            </a:pPr>
            <a:endParaRPr lang="tr-TR" dirty="0" smtClean="0"/>
          </a:p>
          <a:p>
            <a:pPr algn="just">
              <a:lnSpc>
                <a:spcPct val="150000"/>
              </a:lnSpc>
            </a:pPr>
            <a:r>
              <a:rPr lang="tr-TR" dirty="0" err="1" smtClean="0"/>
              <a:t>İbn</a:t>
            </a:r>
            <a:r>
              <a:rPr lang="tr-TR" dirty="0" smtClean="0"/>
              <a:t> </a:t>
            </a:r>
            <a:r>
              <a:rPr lang="tr-TR" dirty="0" err="1" smtClean="0"/>
              <a:t>Sînâ’ya</a:t>
            </a:r>
            <a:r>
              <a:rPr lang="tr-TR" dirty="0" smtClean="0"/>
              <a:t> göre “birbiriyle uyumlu olup olmadığı yönünden sesleri ve bu sesler arasındaki zaman sürelerini araştıran </a:t>
            </a:r>
            <a:r>
              <a:rPr lang="tr-TR" dirty="0" err="1" smtClean="0"/>
              <a:t>riyâzî</a:t>
            </a:r>
            <a:r>
              <a:rPr lang="tr-TR" dirty="0" smtClean="0"/>
              <a:t> bir </a:t>
            </a:r>
            <a:r>
              <a:rPr lang="tr-TR" dirty="0" err="1" smtClean="0"/>
              <a:t>ilim”dir</a:t>
            </a:r>
            <a:r>
              <a:rPr lang="tr-TR" dirty="0" smtClean="0"/>
              <a:t>. </a:t>
            </a:r>
            <a:r>
              <a:rPr lang="tr-TR" dirty="0" err="1" smtClean="0"/>
              <a:t>Abdülkādir</a:t>
            </a:r>
            <a:r>
              <a:rPr lang="tr-TR" dirty="0" smtClean="0"/>
              <a:t>-i </a:t>
            </a:r>
            <a:r>
              <a:rPr lang="tr-TR" dirty="0" err="1" smtClean="0"/>
              <a:t>Merâgī</a:t>
            </a:r>
            <a:r>
              <a:rPr lang="tr-TR" dirty="0" smtClean="0"/>
              <a:t> </a:t>
            </a:r>
            <a:r>
              <a:rPr lang="tr-TR" dirty="0" err="1" smtClean="0"/>
              <a:t>mûsikiyi</a:t>
            </a:r>
            <a:r>
              <a:rPr lang="tr-TR" dirty="0" smtClean="0"/>
              <a:t> “</a:t>
            </a:r>
            <a:r>
              <a:rPr lang="tr-TR" dirty="0" err="1" smtClean="0"/>
              <a:t>îkā</a:t>
            </a:r>
            <a:r>
              <a:rPr lang="tr-TR" dirty="0" smtClean="0"/>
              <a:t>‘ devirlerinden biriyle tertip edilip kulağa yumuşak gelen nağmelerin bir araya getirilmesi” olarak tarif eder. </a:t>
            </a:r>
          </a:p>
          <a:p>
            <a:pPr marL="0" indent="0" algn="just">
              <a:lnSpc>
                <a:spcPct val="150000"/>
              </a:lnSpc>
              <a:buNone/>
            </a:pPr>
            <a:endParaRPr lang="tr-TR" dirty="0"/>
          </a:p>
        </p:txBody>
      </p:sp>
    </p:spTree>
    <p:extLst>
      <p:ext uri="{BB962C8B-B14F-4D97-AF65-F5344CB8AC3E}">
        <p14:creationId xmlns:p14="http://schemas.microsoft.com/office/powerpoint/2010/main" val="3049258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7577" y="1053729"/>
            <a:ext cx="10515600" cy="4351338"/>
          </a:xfrm>
        </p:spPr>
        <p:txBody>
          <a:bodyPr>
            <a:normAutofit fontScale="92500" lnSpcReduction="10000"/>
          </a:bodyPr>
          <a:lstStyle/>
          <a:p>
            <a:pPr algn="just">
              <a:lnSpc>
                <a:spcPct val="150000"/>
              </a:lnSpc>
            </a:pPr>
            <a:endParaRPr lang="tr-TR" dirty="0" smtClean="0"/>
          </a:p>
          <a:p>
            <a:pPr marL="0" indent="0" algn="just">
              <a:lnSpc>
                <a:spcPct val="150000"/>
              </a:lnSpc>
              <a:buNone/>
            </a:pPr>
            <a:r>
              <a:rPr lang="tr-TR" dirty="0" smtClean="0"/>
              <a:t>	</a:t>
            </a:r>
            <a:r>
              <a:rPr lang="tr-TR" b="1" dirty="0" smtClean="0"/>
              <a:t>İslam Dünyasında Musiki</a:t>
            </a:r>
          </a:p>
          <a:p>
            <a:pPr algn="just">
              <a:lnSpc>
                <a:spcPct val="150000"/>
              </a:lnSpc>
            </a:pPr>
            <a:r>
              <a:rPr lang="tr-TR" dirty="0" smtClean="0"/>
              <a:t>İslâm dünyasında </a:t>
            </a:r>
            <a:r>
              <a:rPr lang="tr-TR" dirty="0" err="1" smtClean="0"/>
              <a:t>mûsiki</a:t>
            </a:r>
            <a:r>
              <a:rPr lang="tr-TR" dirty="0" smtClean="0"/>
              <a:t> sistemindeki teorik yapı VIII-XIII. yüzyıllarda gelişerek Endülüs’ten Çin’e ve Orta Afrika’dan </a:t>
            </a:r>
            <a:r>
              <a:rPr lang="tr-TR" dirty="0" err="1" smtClean="0"/>
              <a:t>Kafkaslar’a</a:t>
            </a:r>
            <a:r>
              <a:rPr lang="tr-TR" dirty="0" smtClean="0"/>
              <a:t> kadar geniş bir alanda yaygınlaşmıştır. Bu bilgilerin Ortadoğu’ya yayılmasında İskenderiye, Antakya, Harran ve Urfa gibi </a:t>
            </a:r>
            <a:r>
              <a:rPr lang="tr-TR" dirty="0" err="1" smtClean="0"/>
              <a:t>İlkçağ’ın</a:t>
            </a:r>
            <a:r>
              <a:rPr lang="tr-TR" dirty="0" smtClean="0"/>
              <a:t> önde gelen Grek bilim merkezlerinin büyük rolü olmuştur. </a:t>
            </a:r>
            <a:endParaRPr lang="tr-TR" dirty="0"/>
          </a:p>
        </p:txBody>
      </p:sp>
    </p:spTree>
    <p:extLst>
      <p:ext uri="{BB962C8B-B14F-4D97-AF65-F5344CB8AC3E}">
        <p14:creationId xmlns:p14="http://schemas.microsoft.com/office/powerpoint/2010/main" val="243448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5702" y="911225"/>
            <a:ext cx="10515600" cy="4351338"/>
          </a:xfrm>
        </p:spPr>
        <p:txBody>
          <a:bodyPr>
            <a:normAutofit fontScale="92500"/>
          </a:bodyPr>
          <a:lstStyle/>
          <a:p>
            <a:pPr algn="just">
              <a:lnSpc>
                <a:spcPct val="150000"/>
              </a:lnSpc>
            </a:pPr>
            <a:r>
              <a:rPr lang="tr-TR" dirty="0" smtClean="0"/>
              <a:t>İslâm dünyasında ilk </a:t>
            </a:r>
            <a:r>
              <a:rPr lang="tr-TR" dirty="0" err="1" smtClean="0"/>
              <a:t>mûsiki</a:t>
            </a:r>
            <a:r>
              <a:rPr lang="tr-TR" dirty="0" smtClean="0"/>
              <a:t> nazariyatı çalışmaları </a:t>
            </a:r>
            <a:r>
              <a:rPr lang="tr-TR" dirty="0" err="1" smtClean="0"/>
              <a:t>Emevîler</a:t>
            </a:r>
            <a:r>
              <a:rPr lang="tr-TR" dirty="0" smtClean="0"/>
              <a:t> ve </a:t>
            </a:r>
            <a:r>
              <a:rPr lang="tr-TR" dirty="0" err="1" smtClean="0"/>
              <a:t>Abbâsîler</a:t>
            </a:r>
            <a:r>
              <a:rPr lang="tr-TR" dirty="0" smtClean="0"/>
              <a:t> devrinde başlamıştır. </a:t>
            </a:r>
            <a:r>
              <a:rPr lang="tr-TR" dirty="0" err="1" smtClean="0"/>
              <a:t>Zelzel</a:t>
            </a:r>
            <a:r>
              <a:rPr lang="tr-TR" dirty="0" smtClean="0"/>
              <a:t>, </a:t>
            </a:r>
            <a:r>
              <a:rPr lang="tr-TR" dirty="0" err="1" smtClean="0"/>
              <a:t>Yûnus</a:t>
            </a:r>
            <a:r>
              <a:rPr lang="tr-TR" dirty="0" smtClean="0"/>
              <a:t> el-</a:t>
            </a:r>
            <a:r>
              <a:rPr lang="tr-TR" dirty="0" err="1" smtClean="0"/>
              <a:t>Kâtib</a:t>
            </a:r>
            <a:r>
              <a:rPr lang="tr-TR" dirty="0" smtClean="0"/>
              <a:t> ve </a:t>
            </a:r>
            <a:r>
              <a:rPr lang="tr-TR" dirty="0" err="1" smtClean="0"/>
              <a:t>Halîl</a:t>
            </a:r>
            <a:r>
              <a:rPr lang="tr-TR" dirty="0" smtClean="0"/>
              <a:t> b. </a:t>
            </a:r>
            <a:r>
              <a:rPr lang="tr-TR" dirty="0" err="1" smtClean="0"/>
              <a:t>Ahmed</a:t>
            </a:r>
            <a:r>
              <a:rPr lang="tr-TR" dirty="0" smtClean="0"/>
              <a:t> bu dönemin ilk önemli </a:t>
            </a:r>
            <a:r>
              <a:rPr lang="tr-TR" dirty="0" err="1" smtClean="0"/>
              <a:t>mûsikişinaslarıdır</a:t>
            </a:r>
            <a:r>
              <a:rPr lang="tr-TR" dirty="0" smtClean="0"/>
              <a:t>. </a:t>
            </a:r>
            <a:r>
              <a:rPr lang="tr-TR" dirty="0" err="1" smtClean="0"/>
              <a:t>Ûdî</a:t>
            </a:r>
            <a:r>
              <a:rPr lang="tr-TR" dirty="0" smtClean="0"/>
              <a:t> </a:t>
            </a:r>
            <a:r>
              <a:rPr lang="tr-TR" dirty="0" err="1" smtClean="0"/>
              <a:t>Zelzel</a:t>
            </a:r>
            <a:r>
              <a:rPr lang="tr-TR" dirty="0" smtClean="0"/>
              <a:t>, Pisagor dizisi olarak anılan skalaya 355 </a:t>
            </a:r>
            <a:r>
              <a:rPr lang="tr-TR" dirty="0" err="1" smtClean="0"/>
              <a:t>cent</a:t>
            </a:r>
            <a:r>
              <a:rPr lang="tr-TR" dirty="0" smtClean="0"/>
              <a:t> değerinde bir aralık ilâve etmiştir. </a:t>
            </a:r>
            <a:r>
              <a:rPr lang="tr-TR" dirty="0" err="1" smtClean="0"/>
              <a:t>Yûnus</a:t>
            </a:r>
            <a:r>
              <a:rPr lang="tr-TR" dirty="0" smtClean="0"/>
              <a:t> el-</a:t>
            </a:r>
            <a:r>
              <a:rPr lang="tr-TR" dirty="0" err="1" smtClean="0"/>
              <a:t>Kâtib</a:t>
            </a:r>
            <a:r>
              <a:rPr lang="tr-TR" dirty="0" smtClean="0"/>
              <a:t> ile aruz ilminin kurucusu olarak bilinen </a:t>
            </a:r>
            <a:r>
              <a:rPr lang="tr-TR" dirty="0" err="1" smtClean="0"/>
              <a:t>Halîl’in</a:t>
            </a:r>
            <a:r>
              <a:rPr lang="tr-TR" dirty="0" smtClean="0"/>
              <a:t> </a:t>
            </a:r>
            <a:r>
              <a:rPr lang="tr-TR" dirty="0" err="1" smtClean="0"/>
              <a:t>mûsiki</a:t>
            </a:r>
            <a:r>
              <a:rPr lang="tr-TR" dirty="0" smtClean="0"/>
              <a:t> nazariyatına dair eserleri günümüze ulaşmamıştır. Daha sonraları </a:t>
            </a:r>
            <a:r>
              <a:rPr lang="tr-TR" dirty="0" err="1" smtClean="0"/>
              <a:t>İbrâhim</a:t>
            </a:r>
            <a:r>
              <a:rPr lang="tr-TR" dirty="0" smtClean="0"/>
              <a:t> el-</a:t>
            </a:r>
            <a:r>
              <a:rPr lang="tr-TR" dirty="0" err="1" smtClean="0"/>
              <a:t>Mevsılî</a:t>
            </a:r>
            <a:r>
              <a:rPr lang="tr-TR" dirty="0" smtClean="0"/>
              <a:t>, </a:t>
            </a:r>
            <a:r>
              <a:rPr lang="tr-TR" dirty="0" err="1" smtClean="0"/>
              <a:t>İbrâhim</a:t>
            </a:r>
            <a:r>
              <a:rPr lang="tr-TR" dirty="0" smtClean="0"/>
              <a:t> b. Mehdî, İshak el-</a:t>
            </a:r>
            <a:r>
              <a:rPr lang="tr-TR" dirty="0" err="1" smtClean="0"/>
              <a:t>Mevsılî</a:t>
            </a:r>
            <a:r>
              <a:rPr lang="tr-TR" dirty="0" smtClean="0"/>
              <a:t>, </a:t>
            </a:r>
            <a:r>
              <a:rPr lang="tr-TR" dirty="0" err="1" smtClean="0"/>
              <a:t>İbn</a:t>
            </a:r>
            <a:r>
              <a:rPr lang="tr-TR" dirty="0" smtClean="0"/>
              <a:t> </a:t>
            </a:r>
            <a:r>
              <a:rPr lang="tr-TR" dirty="0" err="1" smtClean="0"/>
              <a:t>Hurdâzbih</a:t>
            </a:r>
            <a:r>
              <a:rPr lang="tr-TR" dirty="0" smtClean="0"/>
              <a:t> ve </a:t>
            </a:r>
            <a:r>
              <a:rPr lang="tr-TR" dirty="0" err="1" smtClean="0"/>
              <a:t>İbnü’l</a:t>
            </a:r>
            <a:r>
              <a:rPr lang="tr-TR" dirty="0" smtClean="0"/>
              <a:t>-Müneccim onları takip etmiştir.</a:t>
            </a:r>
          </a:p>
          <a:p>
            <a:pPr algn="just">
              <a:lnSpc>
                <a:spcPct val="150000"/>
              </a:lnSpc>
            </a:pPr>
            <a:endParaRPr lang="tr-TR" dirty="0"/>
          </a:p>
        </p:txBody>
      </p:sp>
    </p:spTree>
    <p:extLst>
      <p:ext uri="{BB962C8B-B14F-4D97-AF65-F5344CB8AC3E}">
        <p14:creationId xmlns:p14="http://schemas.microsoft.com/office/powerpoint/2010/main" val="3628897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err="1" smtClean="0"/>
              <a:t>Ya‘kūb</a:t>
            </a:r>
            <a:r>
              <a:rPr lang="tr-TR" b="1" dirty="0" smtClean="0"/>
              <a:t> b. İshak el-</a:t>
            </a:r>
            <a:r>
              <a:rPr lang="tr-TR" b="1" dirty="0" err="1" smtClean="0"/>
              <a:t>Kindî</a:t>
            </a:r>
            <a:endParaRPr lang="tr-TR" b="1" dirty="0"/>
          </a:p>
        </p:txBody>
      </p:sp>
      <p:sp>
        <p:nvSpPr>
          <p:cNvPr id="3" name="İçerik Yer Tutucusu 2"/>
          <p:cNvSpPr>
            <a:spLocks noGrp="1"/>
          </p:cNvSpPr>
          <p:nvPr>
            <p:ph idx="1"/>
          </p:nvPr>
        </p:nvSpPr>
        <p:spPr/>
        <p:txBody>
          <a:bodyPr/>
          <a:lstStyle/>
          <a:p>
            <a:pPr algn="just">
              <a:lnSpc>
                <a:spcPct val="150000"/>
              </a:lnSpc>
            </a:pPr>
            <a:r>
              <a:rPr lang="tr-TR" dirty="0" smtClean="0"/>
              <a:t>İslâm dünyasında </a:t>
            </a:r>
            <a:r>
              <a:rPr lang="tr-TR" dirty="0" err="1" smtClean="0"/>
              <a:t>mûsiki</a:t>
            </a:r>
            <a:r>
              <a:rPr lang="tr-TR" dirty="0" smtClean="0"/>
              <a:t> çalışmalarının teori ve sazlarla ilgili olarak yoğunlaştığı söylenebilir. İlk İslâm filozofu </a:t>
            </a:r>
            <a:r>
              <a:rPr lang="tr-TR" dirty="0" err="1" smtClean="0"/>
              <a:t>Ya‘kūb</a:t>
            </a:r>
            <a:r>
              <a:rPr lang="tr-TR" dirty="0" smtClean="0"/>
              <a:t> b. İshak el-</a:t>
            </a:r>
            <a:r>
              <a:rPr lang="tr-TR" dirty="0" err="1" smtClean="0"/>
              <a:t>Kindî</a:t>
            </a:r>
            <a:r>
              <a:rPr lang="tr-TR" dirty="0" smtClean="0"/>
              <a:t> teori üzerinde çalışan en eski müelliftir. </a:t>
            </a:r>
            <a:r>
              <a:rPr lang="tr-TR" dirty="0" err="1" smtClean="0"/>
              <a:t>Mûsikiye</a:t>
            </a:r>
            <a:r>
              <a:rPr lang="tr-TR" dirty="0" smtClean="0"/>
              <a:t> dair on risâlesinden ancak dört tanesi günümüze ulaşan </a:t>
            </a:r>
            <a:r>
              <a:rPr lang="tr-TR" dirty="0" err="1" smtClean="0"/>
              <a:t>Kindî</a:t>
            </a:r>
            <a:r>
              <a:rPr lang="tr-TR" dirty="0" smtClean="0"/>
              <a:t>, Arap </a:t>
            </a:r>
            <a:r>
              <a:rPr lang="tr-TR" dirty="0" err="1" smtClean="0"/>
              <a:t>mûsikisinde</a:t>
            </a:r>
            <a:r>
              <a:rPr lang="tr-TR" dirty="0" smtClean="0"/>
              <a:t> ilmî ekolün kurucusu kabul edilir. </a:t>
            </a:r>
            <a:endParaRPr lang="tr-TR" dirty="0"/>
          </a:p>
        </p:txBody>
      </p:sp>
    </p:spTree>
    <p:extLst>
      <p:ext uri="{BB962C8B-B14F-4D97-AF65-F5344CB8AC3E}">
        <p14:creationId xmlns:p14="http://schemas.microsoft.com/office/powerpoint/2010/main" val="179938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Farabi</a:t>
            </a:r>
            <a:endParaRPr lang="tr-TR" b="1" dirty="0"/>
          </a:p>
        </p:txBody>
      </p:sp>
      <p:sp>
        <p:nvSpPr>
          <p:cNvPr id="3" name="İçerik Yer Tutucusu 2"/>
          <p:cNvSpPr>
            <a:spLocks noGrp="1"/>
          </p:cNvSpPr>
          <p:nvPr>
            <p:ph idx="1"/>
          </p:nvPr>
        </p:nvSpPr>
        <p:spPr/>
        <p:txBody>
          <a:bodyPr>
            <a:normAutofit fontScale="92500"/>
          </a:bodyPr>
          <a:lstStyle/>
          <a:p>
            <a:pPr algn="just">
              <a:lnSpc>
                <a:spcPct val="150000"/>
              </a:lnSpc>
            </a:pPr>
            <a:r>
              <a:rPr lang="lv-LV" dirty="0" smtClean="0"/>
              <a:t>Kindî’den sonra mûsiki nazariyesine dair çalışmaları günümüze ulaşmış diğer bir İslâm filozofu Fârâbî’dir. Aynı zamanda iyi bir icracı olan Fârâbî’nin mûsiki konusunda telif ettiği üç eserinden en kapsamlısı el-Mûsîķa’l-kebîr, Batı’da ve İslâm dünyasında mûsiki teorisi ve özellikle mûsiki felsefesi hakkında yazılmış en sistemli eserlerden biri kabul edilmektedir. Mûsiki sanatını icra eden ve teoriyi icra ile kuvvetlendirmek isteyenler için yazılan eser icranın teoriden önce geldiği esası üzerine kurulmuştur</a:t>
            </a:r>
            <a:endParaRPr lang="tr-TR" dirty="0"/>
          </a:p>
        </p:txBody>
      </p:sp>
    </p:spTree>
    <p:extLst>
      <p:ext uri="{BB962C8B-B14F-4D97-AF65-F5344CB8AC3E}">
        <p14:creationId xmlns:p14="http://schemas.microsoft.com/office/powerpoint/2010/main" val="1893946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smtClean="0"/>
              <a:t>XIII. yüzyılda fizik âlimi </a:t>
            </a:r>
            <a:r>
              <a:rPr lang="tr-TR" dirty="0" err="1" smtClean="0"/>
              <a:t>Safiyyüddin</a:t>
            </a:r>
            <a:r>
              <a:rPr lang="tr-TR" dirty="0" smtClean="0"/>
              <a:t> el-</a:t>
            </a:r>
            <a:r>
              <a:rPr lang="tr-TR" dirty="0" err="1" smtClean="0"/>
              <a:t>Urmevî’nin</a:t>
            </a:r>
            <a:r>
              <a:rPr lang="tr-TR" dirty="0" smtClean="0"/>
              <a:t> ortaya koyduğu ses sistemi çok geniş bir coğrafyada benimsenmiş ve üzerinde çeşitli çalışmalar yapılmıştır. Avrupalı müzikologlar, </a:t>
            </a:r>
            <a:r>
              <a:rPr lang="tr-TR" dirty="0" err="1" smtClean="0"/>
              <a:t>Safiyyüddin’in</a:t>
            </a:r>
            <a:r>
              <a:rPr lang="tr-TR" dirty="0" smtClean="0"/>
              <a:t> sistemini esas alan daha sonraki </a:t>
            </a:r>
            <a:r>
              <a:rPr lang="tr-TR" dirty="0" err="1" smtClean="0"/>
              <a:t>nazariyecilere</a:t>
            </a:r>
            <a:r>
              <a:rPr lang="tr-TR" dirty="0" smtClean="0"/>
              <a:t> “</a:t>
            </a:r>
            <a:r>
              <a:rPr lang="tr-TR" dirty="0" err="1" smtClean="0"/>
              <a:t>sistematistler</a:t>
            </a:r>
            <a:r>
              <a:rPr lang="tr-TR" dirty="0" smtClean="0"/>
              <a:t>” adını vermişlerdir. XIII-XVI. yüzyıl </a:t>
            </a:r>
            <a:r>
              <a:rPr lang="tr-TR" dirty="0" err="1" smtClean="0"/>
              <a:t>mûsiki</a:t>
            </a:r>
            <a:r>
              <a:rPr lang="tr-TR" dirty="0" smtClean="0"/>
              <a:t> yapısının kurulmasında başta </a:t>
            </a:r>
            <a:r>
              <a:rPr lang="tr-TR" dirty="0" err="1" smtClean="0"/>
              <a:t>Safiyyüddin</a:t>
            </a:r>
            <a:r>
              <a:rPr lang="tr-TR" dirty="0" smtClean="0"/>
              <a:t> el-</a:t>
            </a:r>
            <a:r>
              <a:rPr lang="tr-TR" dirty="0" err="1" smtClean="0"/>
              <a:t>Urmevî</a:t>
            </a:r>
            <a:r>
              <a:rPr lang="tr-TR" dirty="0" smtClean="0"/>
              <a:t> olmak üzere pek çok </a:t>
            </a:r>
            <a:r>
              <a:rPr lang="tr-TR" dirty="0" err="1" smtClean="0"/>
              <a:t>mûsikişinasın</a:t>
            </a:r>
            <a:r>
              <a:rPr lang="tr-TR" dirty="0" smtClean="0"/>
              <a:t> araştırması ve incelemesi etkili olmuştur. XIV. yüzyıldan XVI. yüzyılın ortalarına kadar Türk dünyasında ve ona komşu milletlerin nazarî </a:t>
            </a:r>
            <a:r>
              <a:rPr lang="tr-TR" dirty="0" err="1" smtClean="0"/>
              <a:t>mûsiki</a:t>
            </a:r>
            <a:r>
              <a:rPr lang="tr-TR" dirty="0" smtClean="0"/>
              <a:t> çalışmalarında </a:t>
            </a:r>
            <a:r>
              <a:rPr lang="tr-TR" dirty="0" err="1" smtClean="0"/>
              <a:t>Safiyyüddin’in</a:t>
            </a:r>
            <a:r>
              <a:rPr lang="tr-TR" dirty="0" smtClean="0"/>
              <a:t> sistemi esas alınmıştır.</a:t>
            </a:r>
            <a:endParaRPr lang="tr-TR" dirty="0"/>
          </a:p>
        </p:txBody>
      </p:sp>
    </p:spTree>
    <p:extLst>
      <p:ext uri="{BB962C8B-B14F-4D97-AF65-F5344CB8AC3E}">
        <p14:creationId xmlns:p14="http://schemas.microsoft.com/office/powerpoint/2010/main" val="649858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smtClean="0"/>
              <a:t>Batı Türkistan’daki çalışmalar arasında </a:t>
            </a:r>
            <a:r>
              <a:rPr lang="tr-TR" dirty="0" err="1" smtClean="0"/>
              <a:t>Safiyyüddin’in</a:t>
            </a:r>
            <a:r>
              <a:rPr lang="tr-TR" dirty="0" smtClean="0"/>
              <a:t> eserini </a:t>
            </a:r>
            <a:r>
              <a:rPr lang="tr-TR" dirty="0" err="1" smtClean="0"/>
              <a:t>şerheden</a:t>
            </a:r>
            <a:r>
              <a:rPr lang="tr-TR" dirty="0" smtClean="0"/>
              <a:t> tabip Fahreddin Muhammed </a:t>
            </a:r>
            <a:r>
              <a:rPr lang="tr-TR" dirty="0" err="1" smtClean="0"/>
              <a:t>Hucendî</a:t>
            </a:r>
            <a:r>
              <a:rPr lang="tr-TR" dirty="0" smtClean="0"/>
              <a:t> ile </a:t>
            </a:r>
            <a:r>
              <a:rPr lang="tr-TR" dirty="0" err="1" smtClean="0"/>
              <a:t>Lutfullah</a:t>
            </a:r>
            <a:r>
              <a:rPr lang="tr-TR" dirty="0" smtClean="0"/>
              <a:t> </a:t>
            </a:r>
            <a:r>
              <a:rPr lang="tr-TR" dirty="0" err="1" smtClean="0"/>
              <a:t>Semerkandî’nin</a:t>
            </a:r>
            <a:r>
              <a:rPr lang="tr-TR" dirty="0" smtClean="0"/>
              <a:t> </a:t>
            </a:r>
            <a:r>
              <a:rPr lang="tr-TR" dirty="0" err="1" smtClean="0"/>
              <a:t>Şerĥ</a:t>
            </a:r>
            <a:r>
              <a:rPr lang="tr-TR" dirty="0" smtClean="0"/>
              <a:t>-i </a:t>
            </a:r>
            <a:r>
              <a:rPr lang="tr-TR" dirty="0" err="1" smtClean="0"/>
              <a:t>Kitâb</a:t>
            </a:r>
            <a:r>
              <a:rPr lang="tr-TR" dirty="0" smtClean="0"/>
              <a:t>-ı </a:t>
            </a:r>
            <a:r>
              <a:rPr lang="tr-TR" dirty="0" err="1" smtClean="0"/>
              <a:t>Edvâr</a:t>
            </a:r>
            <a:r>
              <a:rPr lang="tr-TR" dirty="0" smtClean="0"/>
              <a:t> adlı eserleri de zikredilmelidir.</a:t>
            </a:r>
            <a:r>
              <a:rPr lang="lv-LV" dirty="0" smtClean="0"/>
              <a:t> Mûsiki nazariyatı çalışmalarının XV. yüzyılda da devam ettiği, Azerbaycan, Batı Türkistan ve Osmanlı kesimlerinde pek çok araştırmacının Safiyyüddin’in sistemi üzerinde çalışıp eserler verdiği görülmektedir. Bu döneme kadar daha çok Türkistan ve Azerbaycan bölgelerinde yoğunlaşan mûsiki nazariyatı çalışmaları bu yüzyıldan itibaren Osmanlı ülkesine kaymaya başlamıştır. </a:t>
            </a:r>
            <a:endParaRPr lang="tr-TR" dirty="0"/>
          </a:p>
        </p:txBody>
      </p:sp>
    </p:spTree>
    <p:extLst>
      <p:ext uri="{BB962C8B-B14F-4D97-AF65-F5344CB8AC3E}">
        <p14:creationId xmlns:p14="http://schemas.microsoft.com/office/powerpoint/2010/main" val="1319439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1950" y="721220"/>
            <a:ext cx="10526485" cy="5537076"/>
          </a:xfrm>
        </p:spPr>
        <p:txBody>
          <a:bodyPr>
            <a:normAutofit fontScale="70000" lnSpcReduction="20000"/>
          </a:bodyPr>
          <a:lstStyle/>
          <a:p>
            <a:pPr algn="just">
              <a:lnSpc>
                <a:spcPct val="150000"/>
              </a:lnSpc>
            </a:pPr>
            <a:r>
              <a:rPr lang="lv-LV" dirty="0" smtClean="0"/>
              <a:t>Kırşehirli Nizâmeddin b. Yûsuf’un Farsça kaleme aldığı Risâle-i Mûsîķī’si, saray mûsikişinaslarından Hızır b. Abdullah’ın 1441’de II. Murad’a takdim ettiğiTürkçe Kitâbü’l-Edvâr’ı, Bedr-i Dilşâd’ın yine II. Murad’a ithaf ettiği Muradnâme adlı manzum nasihatnâmesinin bir bölümü, Abdülkādir-i Merâgī’nin oğlu Abdülaziz’in Fâtih Sultan Mehmed’e ithaf ettiği Neķāvetü’l-edvâr’ı, Behcetü’t-tevârîħ yazarı Şükrullah’ın bazı ilâvelerle Türkçe’ye çevirdiği Terceme-i Kitâb-ı Edvâr’ı, matematik, astronomi ve coğrafya âlimi Fethullah eş-Şirvânî’nin Fâtih Sultan Mehmed için kaleme aldığı Risâle </a:t>
            </a:r>
            <a:r>
              <a:rPr lang="lv-LV" smtClean="0"/>
              <a:t>fî </a:t>
            </a:r>
            <a:r>
              <a:rPr lang="lv-LV" smtClean="0"/>
              <a:t>ilmi’l-mûsîķī’si </a:t>
            </a:r>
            <a:r>
              <a:rPr lang="lv-LV" dirty="0" smtClean="0"/>
              <a:t>(Mecelle fi’l-mûsîķī), Batı Türkistanlı olduğu sanılan Ali Şah b. Hacı Büke’nin Timurlu Hükümdarı Hüseyin Baykara’nın veziri Ali Şîr Nevâî’ye takdim ettiği Mukaddimetü’l-usûl’ü, Abdurrahman-ı Câmî’nin Risâle-i Mûsîķī’si, Lâdikli Mehmed Çelebi’nin II. Bayezid’e ithaf ettiği Zeynü’l-elhân fî ilmi’t-te’lîf ve’l-evzân ve er-Risâletü’l-fethiyye adlı eserleri, Kadızâde Tirevî’nin Risâle fi’l-mûsikī’si, Ahîzâde Ali Çelebi’nin Risâletü’l-mûsikī fi’l-edvâr’ı XV. yüzyılda yapılan çalışmaların en önemlilerindendir. </a:t>
            </a:r>
          </a:p>
          <a:p>
            <a:pPr algn="just">
              <a:lnSpc>
                <a:spcPct val="150000"/>
              </a:lnSpc>
            </a:pPr>
            <a:endParaRPr lang="tr-TR" dirty="0"/>
          </a:p>
        </p:txBody>
      </p:sp>
    </p:spTree>
    <p:extLst>
      <p:ext uri="{BB962C8B-B14F-4D97-AF65-F5344CB8AC3E}">
        <p14:creationId xmlns:p14="http://schemas.microsoft.com/office/powerpoint/2010/main" val="4503533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608</Words>
  <Application>Microsoft Office PowerPoint</Application>
  <PresentationFormat>Geniş ekran</PresentationFormat>
  <Paragraphs>15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Ya‘kūb b. İshak el-Kindî</vt:lpstr>
      <vt:lpstr>Farabi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ferda</dc:creator>
  <cp:lastModifiedBy>ferda</cp:lastModifiedBy>
  <cp:revision>3</cp:revision>
  <dcterms:created xsi:type="dcterms:W3CDTF">2018-11-02T16:10:12Z</dcterms:created>
  <dcterms:modified xsi:type="dcterms:W3CDTF">2019-05-27T11:19:23Z</dcterms:modified>
</cp:coreProperties>
</file>