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8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22.09.19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7"/>
            <a:ext cx="7406640" cy="2295557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rgbClr val="660066"/>
                </a:solidFill>
              </a:rPr>
              <a:t>TÜRK DIŞ POLİTİKASI II (</a:t>
            </a:r>
            <a:r>
              <a:rPr lang="en-US" sz="4000" dirty="0" err="1" smtClean="0">
                <a:solidFill>
                  <a:srgbClr val="660066"/>
                </a:solidFill>
              </a:rPr>
              <a:t>Bahar</a:t>
            </a:r>
            <a:r>
              <a:rPr lang="en-US" sz="4000" dirty="0" smtClean="0">
                <a:solidFill>
                  <a:srgbClr val="660066"/>
                </a:solidFill>
              </a:rPr>
              <a:t> 2019-2020)</a:t>
            </a:r>
            <a:endParaRPr lang="en-US" sz="4000" dirty="0">
              <a:solidFill>
                <a:srgbClr val="66006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2447636"/>
            <a:ext cx="7406640" cy="2020454"/>
          </a:xfrm>
        </p:spPr>
        <p:txBody>
          <a:bodyPr>
            <a:normAutofit/>
          </a:bodyPr>
          <a:lstStyle/>
          <a:p>
            <a:endParaRPr lang="en-US" dirty="0" smtClean="0">
              <a:solidFill>
                <a:srgbClr val="660066"/>
              </a:solidFill>
            </a:endParaRPr>
          </a:p>
          <a:p>
            <a:endParaRPr lang="en-US" dirty="0" smtClean="0">
              <a:solidFill>
                <a:srgbClr val="660066"/>
              </a:solidFill>
            </a:endParaRPr>
          </a:p>
          <a:p>
            <a:r>
              <a:rPr lang="en-US" dirty="0">
                <a:solidFill>
                  <a:srgbClr val="660066"/>
                </a:solidFill>
              </a:rPr>
              <a:t>8</a:t>
            </a:r>
            <a:r>
              <a:rPr lang="en-US" dirty="0" smtClean="0">
                <a:solidFill>
                  <a:srgbClr val="660066"/>
                </a:solidFill>
              </a:rPr>
              <a:t>. </a:t>
            </a:r>
            <a:r>
              <a:rPr lang="en-US" dirty="0" err="1" smtClean="0">
                <a:solidFill>
                  <a:srgbClr val="660066"/>
                </a:solidFill>
              </a:rPr>
              <a:t>Hafta</a:t>
            </a:r>
            <a:r>
              <a:rPr lang="en-US" dirty="0" smtClean="0">
                <a:solidFill>
                  <a:srgbClr val="660066"/>
                </a:solidFill>
              </a:rPr>
              <a:t>: </a:t>
            </a:r>
            <a:r>
              <a:rPr lang="en-US" dirty="0" err="1" smtClean="0">
                <a:solidFill>
                  <a:srgbClr val="660066"/>
                </a:solidFill>
              </a:rPr>
              <a:t>Küreselleşme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Ekseninde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Türkiye</a:t>
            </a:r>
            <a:r>
              <a:rPr lang="en-US" smtClean="0">
                <a:solidFill>
                  <a:srgbClr val="660066"/>
                </a:solidFill>
              </a:rPr>
              <a:t> (1990-2001) (I)</a:t>
            </a:r>
            <a:endParaRPr lang="en-US" dirty="0">
              <a:solidFill>
                <a:srgbClr val="660066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065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ABD </a:t>
            </a:r>
            <a:r>
              <a:rPr lang="en-US" sz="3200" dirty="0" err="1">
                <a:solidFill>
                  <a:srgbClr val="660066"/>
                </a:solidFill>
              </a:rPr>
              <a:t>ve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NATO’yla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(1990-2001)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Türkiye</a:t>
            </a:r>
            <a:r>
              <a:rPr lang="en-US" dirty="0" smtClean="0"/>
              <a:t>-ABD </a:t>
            </a:r>
            <a:r>
              <a:rPr lang="en-US" dirty="0" err="1" smtClean="0"/>
              <a:t>İkili</a:t>
            </a:r>
            <a:r>
              <a:rPr lang="en-US" dirty="0" smtClean="0"/>
              <a:t> </a:t>
            </a:r>
            <a:r>
              <a:rPr lang="en-US" dirty="0" err="1" smtClean="0"/>
              <a:t>İlişkilerinin</a:t>
            </a:r>
            <a:r>
              <a:rPr lang="en-US" dirty="0" smtClean="0"/>
              <a:t> </a:t>
            </a:r>
            <a:r>
              <a:rPr lang="en-US" dirty="0" err="1" smtClean="0"/>
              <a:t>Gelişimi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-SEİA </a:t>
            </a:r>
            <a:r>
              <a:rPr lang="en-US" dirty="0" err="1" smtClean="0"/>
              <a:t>ve</a:t>
            </a:r>
            <a:r>
              <a:rPr lang="en-US" dirty="0" smtClean="0"/>
              <a:t> ABD 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yardımı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ticari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-ABD, </a:t>
            </a:r>
            <a:r>
              <a:rPr lang="en-US" dirty="0" err="1" smtClean="0"/>
              <a:t>Türk-Yunan</a:t>
            </a:r>
            <a:r>
              <a:rPr lang="en-US" dirty="0" smtClean="0"/>
              <a:t> </a:t>
            </a:r>
            <a:r>
              <a:rPr lang="en-US" dirty="0" err="1" smtClean="0"/>
              <a:t>ilişkileri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Kıbrıs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Kürt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insan</a:t>
            </a:r>
            <a:r>
              <a:rPr lang="en-US" dirty="0" smtClean="0"/>
              <a:t> </a:t>
            </a:r>
            <a:r>
              <a:rPr lang="en-US" dirty="0" err="1" smtClean="0"/>
              <a:t>hakları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Ermeni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-ABD, </a:t>
            </a:r>
            <a:r>
              <a:rPr lang="en-US" dirty="0" err="1" smtClean="0"/>
              <a:t>siyasal</a:t>
            </a:r>
            <a:r>
              <a:rPr lang="en-US" dirty="0" smtClean="0"/>
              <a:t> İslam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Refah-Yol</a:t>
            </a:r>
            <a:r>
              <a:rPr lang="en-US" dirty="0" smtClean="0"/>
              <a:t> </a:t>
            </a:r>
            <a:r>
              <a:rPr lang="en-US" dirty="0" err="1" smtClean="0"/>
              <a:t>iktidarı</a:t>
            </a:r>
            <a:r>
              <a:rPr lang="en-US" dirty="0" smtClean="0"/>
              <a:t> </a:t>
            </a:r>
            <a:r>
              <a:rPr lang="en-US" dirty="0" err="1" smtClean="0"/>
              <a:t>dönemindeki</a:t>
            </a:r>
            <a:r>
              <a:rPr lang="en-US" dirty="0" smtClean="0"/>
              <a:t> </a:t>
            </a:r>
            <a:r>
              <a:rPr lang="en-US" smtClean="0"/>
              <a:t>ilişkiler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808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660066"/>
                </a:solidFill>
              </a:rPr>
              <a:t>Dönemin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Bilançosu</a:t>
            </a:r>
            <a:r>
              <a:rPr lang="en-US" sz="3200" dirty="0" smtClean="0">
                <a:solidFill>
                  <a:srgbClr val="660066"/>
                </a:solidFill>
              </a:rPr>
              <a:t> (1990-2001)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ortam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dinamikler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Evrensel</a:t>
            </a:r>
            <a:r>
              <a:rPr lang="en-US" dirty="0" smtClean="0"/>
              <a:t> </a:t>
            </a:r>
            <a:r>
              <a:rPr lang="en-US" dirty="0" err="1" smtClean="0"/>
              <a:t>gelişmeler</a:t>
            </a:r>
            <a:r>
              <a:rPr lang="en-US" dirty="0" smtClean="0"/>
              <a:t>: </a:t>
            </a:r>
            <a:r>
              <a:rPr lang="en-US" dirty="0" err="1" smtClean="0"/>
              <a:t>Küreselleşme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etkileri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/>
              <a:t>e</a:t>
            </a:r>
            <a:r>
              <a:rPr lang="en-US" dirty="0" err="1" smtClean="0"/>
              <a:t>konomik</a:t>
            </a:r>
            <a:r>
              <a:rPr lang="en-US" dirty="0" smtClean="0"/>
              <a:t> </a:t>
            </a:r>
            <a:r>
              <a:rPr lang="en-US" dirty="0" err="1" smtClean="0"/>
              <a:t>düzen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düzen</a:t>
            </a:r>
            <a:r>
              <a:rPr lang="en-US" dirty="0" smtClean="0"/>
              <a:t>: 1990 AGİK Paris </a:t>
            </a:r>
            <a:r>
              <a:rPr lang="en-US" dirty="0" err="1" smtClean="0"/>
              <a:t>Yasası</a:t>
            </a:r>
            <a:r>
              <a:rPr lang="en-US" dirty="0" smtClean="0"/>
              <a:t>, 1990 AKKA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SSCB’nin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Doğu</a:t>
            </a:r>
            <a:r>
              <a:rPr lang="en-US" dirty="0" smtClean="0"/>
              <a:t> </a:t>
            </a:r>
            <a:r>
              <a:rPr lang="en-US" dirty="0" err="1" smtClean="0"/>
              <a:t>Bloğunun</a:t>
            </a:r>
            <a:r>
              <a:rPr lang="en-US" dirty="0" smtClean="0"/>
              <a:t> </a:t>
            </a:r>
            <a:r>
              <a:rPr lang="en-US" dirty="0" err="1" smtClean="0"/>
              <a:t>dağılması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sonuçları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-”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Dünya</a:t>
            </a:r>
            <a:r>
              <a:rPr lang="en-US" dirty="0" smtClean="0"/>
              <a:t> </a:t>
            </a:r>
            <a:r>
              <a:rPr lang="en-US" dirty="0" err="1" smtClean="0"/>
              <a:t>Düzeni</a:t>
            </a:r>
            <a:r>
              <a:rPr lang="en-US" dirty="0" smtClean="0"/>
              <a:t>”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Bölgesel</a:t>
            </a:r>
            <a:r>
              <a:rPr lang="en-US" dirty="0" smtClean="0"/>
              <a:t> </a:t>
            </a:r>
            <a:r>
              <a:rPr lang="en-US" dirty="0" err="1" smtClean="0"/>
              <a:t>gelişmeler</a:t>
            </a:r>
            <a:r>
              <a:rPr lang="en-US" dirty="0" smtClean="0"/>
              <a:t>: </a:t>
            </a:r>
            <a:r>
              <a:rPr lang="en-US" dirty="0" err="1" smtClean="0"/>
              <a:t>Balkanlar</a:t>
            </a:r>
            <a:r>
              <a:rPr lang="en-US" dirty="0" smtClean="0"/>
              <a:t>, </a:t>
            </a:r>
            <a:r>
              <a:rPr lang="en-US" dirty="0" err="1" smtClean="0"/>
              <a:t>Ortadoğu</a:t>
            </a:r>
            <a:r>
              <a:rPr lang="en-US" dirty="0" smtClean="0"/>
              <a:t>, </a:t>
            </a:r>
            <a:r>
              <a:rPr lang="en-US" dirty="0" err="1" smtClean="0"/>
              <a:t>Kafkasya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Orta</a:t>
            </a:r>
            <a:r>
              <a:rPr lang="en-US" dirty="0" smtClean="0"/>
              <a:t> </a:t>
            </a:r>
            <a:r>
              <a:rPr lang="en-US" dirty="0" err="1" smtClean="0"/>
              <a:t>Asya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36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Dönemin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Bilançosu</a:t>
            </a:r>
            <a:r>
              <a:rPr lang="en-US" sz="3200" dirty="0">
                <a:solidFill>
                  <a:srgbClr val="660066"/>
                </a:solidFill>
              </a:rPr>
              <a:t> (1990-2001)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/>
              <a:t>-</a:t>
            </a:r>
            <a:r>
              <a:rPr lang="en-US" dirty="0" err="1"/>
              <a:t>SSCB’nin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Doğu</a:t>
            </a:r>
            <a:r>
              <a:rPr lang="en-US" dirty="0"/>
              <a:t> </a:t>
            </a:r>
            <a:r>
              <a:rPr lang="en-US" dirty="0" err="1"/>
              <a:t>Bloğunun</a:t>
            </a:r>
            <a:r>
              <a:rPr lang="en-US" dirty="0"/>
              <a:t> </a:t>
            </a:r>
            <a:r>
              <a:rPr lang="en-US" dirty="0" err="1"/>
              <a:t>dağılması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sonuçları</a:t>
            </a:r>
            <a:endParaRPr lang="en-US" dirty="0"/>
          </a:p>
          <a:p>
            <a:pPr marL="82296" indent="0">
              <a:buNone/>
            </a:pPr>
            <a:r>
              <a:rPr lang="en-US" dirty="0"/>
              <a:t>-”</a:t>
            </a:r>
            <a:r>
              <a:rPr lang="en-US" dirty="0" err="1"/>
              <a:t>Yeni</a:t>
            </a:r>
            <a:r>
              <a:rPr lang="en-US" dirty="0"/>
              <a:t> </a:t>
            </a:r>
            <a:r>
              <a:rPr lang="en-US" dirty="0" err="1"/>
              <a:t>Dünya</a:t>
            </a:r>
            <a:r>
              <a:rPr lang="en-US" dirty="0"/>
              <a:t> </a:t>
            </a:r>
            <a:r>
              <a:rPr lang="en-US" dirty="0" err="1"/>
              <a:t>Düzeni</a:t>
            </a:r>
            <a:r>
              <a:rPr lang="en-US" dirty="0"/>
              <a:t>”</a:t>
            </a:r>
          </a:p>
          <a:p>
            <a:pPr marL="82296" indent="0">
              <a:buNone/>
            </a:pPr>
            <a:r>
              <a:rPr lang="en-US" dirty="0"/>
              <a:t>-</a:t>
            </a:r>
            <a:r>
              <a:rPr lang="en-US" dirty="0" err="1"/>
              <a:t>Bölgesel</a:t>
            </a:r>
            <a:r>
              <a:rPr lang="en-US" dirty="0"/>
              <a:t> </a:t>
            </a:r>
            <a:r>
              <a:rPr lang="en-US" dirty="0" err="1"/>
              <a:t>gelişmeler</a:t>
            </a:r>
            <a:r>
              <a:rPr lang="en-US" dirty="0"/>
              <a:t>: </a:t>
            </a:r>
            <a:r>
              <a:rPr lang="en-US" dirty="0" err="1"/>
              <a:t>Balkanlar</a:t>
            </a:r>
            <a:r>
              <a:rPr lang="en-US" dirty="0"/>
              <a:t>, </a:t>
            </a:r>
            <a:r>
              <a:rPr lang="en-US" dirty="0" err="1"/>
              <a:t>Ortadoğu</a:t>
            </a:r>
            <a:r>
              <a:rPr lang="en-US" dirty="0"/>
              <a:t>, </a:t>
            </a:r>
            <a:r>
              <a:rPr lang="en-US" dirty="0" err="1"/>
              <a:t>Kafkasya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Orta</a:t>
            </a:r>
            <a:r>
              <a:rPr lang="en-US" dirty="0"/>
              <a:t> </a:t>
            </a:r>
            <a:r>
              <a:rPr lang="en-US" dirty="0" err="1"/>
              <a:t>Asya</a:t>
            </a:r>
            <a:endParaRPr lang="en-US" dirty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490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Dönemin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Bilançosu</a:t>
            </a:r>
            <a:r>
              <a:rPr lang="en-US" sz="3200" dirty="0">
                <a:solidFill>
                  <a:srgbClr val="660066"/>
                </a:solidFill>
              </a:rPr>
              <a:t> (1990-2001)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r>
              <a:rPr lang="en-US" dirty="0" err="1" smtClean="0"/>
              <a:t>İç</a:t>
            </a:r>
            <a:r>
              <a:rPr lang="en-US" dirty="0" smtClean="0"/>
              <a:t> </a:t>
            </a:r>
            <a:r>
              <a:rPr lang="en-US" dirty="0" err="1" smtClean="0"/>
              <a:t>ortam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dinamikler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Türkiye</a:t>
            </a:r>
            <a:r>
              <a:rPr lang="en-US" dirty="0" smtClean="0"/>
              <a:t> </a:t>
            </a:r>
            <a:r>
              <a:rPr lang="en-US" dirty="0" err="1" smtClean="0"/>
              <a:t>ekonomisi</a:t>
            </a:r>
            <a:r>
              <a:rPr lang="en-US" dirty="0" smtClean="0"/>
              <a:t>: </a:t>
            </a:r>
            <a:r>
              <a:rPr lang="en-US" dirty="0" err="1" smtClean="0"/>
              <a:t>Yapısal</a:t>
            </a:r>
            <a:r>
              <a:rPr lang="en-US" dirty="0" smtClean="0"/>
              <a:t> </a:t>
            </a:r>
            <a:r>
              <a:rPr lang="en-US" dirty="0" err="1" smtClean="0"/>
              <a:t>uyum</a:t>
            </a:r>
            <a:r>
              <a:rPr lang="en-US" dirty="0" smtClean="0"/>
              <a:t> </a:t>
            </a:r>
            <a:r>
              <a:rPr lang="en-US" dirty="0" err="1" smtClean="0"/>
              <a:t>programı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özelleştirmeler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Türkiye</a:t>
            </a:r>
            <a:r>
              <a:rPr lang="en-US" dirty="0" smtClean="0"/>
              <a:t> </a:t>
            </a:r>
            <a:r>
              <a:rPr lang="en-US" dirty="0" err="1" smtClean="0"/>
              <a:t>siyaseti</a:t>
            </a:r>
            <a:r>
              <a:rPr lang="en-US" dirty="0" smtClean="0"/>
              <a:t>: </a:t>
            </a:r>
            <a:r>
              <a:rPr lang="en-US" dirty="0" err="1"/>
              <a:t>İ</a:t>
            </a:r>
            <a:r>
              <a:rPr lang="en-US" dirty="0" err="1" smtClean="0"/>
              <a:t>slamcılık</a:t>
            </a:r>
            <a:r>
              <a:rPr lang="en-US" dirty="0" smtClean="0"/>
              <a:t>, </a:t>
            </a:r>
            <a:r>
              <a:rPr lang="en-US" dirty="0" err="1" smtClean="0"/>
              <a:t>Kürt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“</a:t>
            </a:r>
            <a:r>
              <a:rPr lang="en-US" dirty="0" err="1"/>
              <a:t>D</a:t>
            </a:r>
            <a:r>
              <a:rPr lang="en-US" dirty="0" err="1" smtClean="0"/>
              <a:t>erin</a:t>
            </a:r>
            <a:r>
              <a:rPr lang="en-US" dirty="0" smtClean="0"/>
              <a:t> </a:t>
            </a:r>
            <a:r>
              <a:rPr lang="en-US" dirty="0" err="1" smtClean="0"/>
              <a:t>devlet</a:t>
            </a:r>
            <a:r>
              <a:rPr lang="en-US" dirty="0" smtClean="0"/>
              <a:t>”</a:t>
            </a:r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597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>
                <a:solidFill>
                  <a:srgbClr val="660066"/>
                </a:solidFill>
              </a:rPr>
              <a:t>Dönemin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Bilançosu</a:t>
            </a:r>
            <a:r>
              <a:rPr lang="en-US" sz="2800" dirty="0">
                <a:solidFill>
                  <a:srgbClr val="660066"/>
                </a:solidFill>
              </a:rPr>
              <a:t> (1990-2001)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Dönemin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Yüksek</a:t>
            </a:r>
            <a:r>
              <a:rPr lang="en-US" dirty="0" smtClean="0"/>
              <a:t> </a:t>
            </a:r>
            <a:r>
              <a:rPr lang="en-US" dirty="0" err="1" smtClean="0"/>
              <a:t>borç</a:t>
            </a:r>
            <a:r>
              <a:rPr lang="en-US" dirty="0" smtClean="0"/>
              <a:t> </a:t>
            </a:r>
            <a:r>
              <a:rPr lang="en-US" dirty="0" err="1" smtClean="0"/>
              <a:t>sarmalında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AB’yle</a:t>
            </a:r>
            <a:r>
              <a:rPr lang="en-US" dirty="0" smtClean="0"/>
              <a:t> </a:t>
            </a:r>
            <a:r>
              <a:rPr lang="en-US" dirty="0" err="1" smtClean="0"/>
              <a:t>eşitsiz</a:t>
            </a:r>
            <a:r>
              <a:rPr lang="en-US" dirty="0" smtClean="0"/>
              <a:t> </a:t>
            </a:r>
            <a:r>
              <a:rPr lang="en-US" dirty="0" err="1" smtClean="0"/>
              <a:t>ilişki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-Hegemon </a:t>
            </a:r>
            <a:r>
              <a:rPr lang="en-US" dirty="0" err="1" smtClean="0"/>
              <a:t>Güç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SSCB’nin</a:t>
            </a:r>
            <a:r>
              <a:rPr lang="en-US" dirty="0" smtClean="0"/>
              <a:t> </a:t>
            </a:r>
            <a:r>
              <a:rPr lang="en-US" dirty="0" err="1" smtClean="0"/>
              <a:t>dağılmasının</a:t>
            </a:r>
            <a:r>
              <a:rPr lang="en-US" dirty="0" smtClean="0"/>
              <a:t> </a:t>
            </a:r>
            <a:r>
              <a:rPr lang="en-US" dirty="0" err="1" smtClean="0"/>
              <a:t>sonuçları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TDP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TDP’de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açılımlar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878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Dönemin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Bilançosu</a:t>
            </a:r>
            <a:r>
              <a:rPr lang="en-US" sz="3200" dirty="0">
                <a:solidFill>
                  <a:srgbClr val="660066"/>
                </a:solidFill>
              </a:rPr>
              <a:t> (1990-2001)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Politikaya</a:t>
            </a:r>
            <a:r>
              <a:rPr lang="en-US" dirty="0" smtClean="0"/>
              <a:t> </a:t>
            </a:r>
            <a:r>
              <a:rPr lang="en-US" dirty="0" err="1" smtClean="0"/>
              <a:t>İlişkin</a:t>
            </a:r>
            <a:r>
              <a:rPr lang="en-US" dirty="0" smtClean="0"/>
              <a:t>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Değerlendirme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İçerideki</a:t>
            </a:r>
            <a:r>
              <a:rPr lang="en-US" dirty="0" smtClean="0"/>
              <a:t> </a:t>
            </a:r>
            <a:r>
              <a:rPr lang="en-US" dirty="0" err="1" smtClean="0"/>
              <a:t>kaosun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politikaya</a:t>
            </a:r>
            <a:r>
              <a:rPr lang="en-US" dirty="0" smtClean="0"/>
              <a:t> </a:t>
            </a:r>
            <a:r>
              <a:rPr lang="en-US" dirty="0" err="1" smtClean="0"/>
              <a:t>yansımaları</a:t>
            </a:r>
            <a:r>
              <a:rPr lang="en-US" dirty="0" smtClean="0"/>
              <a:t>;</a:t>
            </a:r>
            <a:endParaRPr lang="en-US" dirty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açıdan</a:t>
            </a:r>
            <a:r>
              <a:rPr lang="en-US" dirty="0" smtClean="0"/>
              <a:t> </a:t>
            </a:r>
            <a:r>
              <a:rPr lang="en-US" dirty="0" err="1" smtClean="0"/>
              <a:t>Batı’ya</a:t>
            </a:r>
            <a:r>
              <a:rPr lang="en-US" dirty="0" smtClean="0"/>
              <a:t> </a:t>
            </a:r>
            <a:r>
              <a:rPr lang="en-US" dirty="0" err="1" smtClean="0"/>
              <a:t>bağımlılık</a:t>
            </a:r>
            <a:r>
              <a:rPr lang="en-US" dirty="0" smtClean="0"/>
              <a:t>, </a:t>
            </a:r>
            <a:r>
              <a:rPr lang="en-US" dirty="0" err="1" smtClean="0"/>
              <a:t>siyaseten</a:t>
            </a:r>
            <a:r>
              <a:rPr lang="en-US" dirty="0" smtClean="0"/>
              <a:t> “</a:t>
            </a:r>
            <a:r>
              <a:rPr lang="en-US" dirty="0" err="1" smtClean="0"/>
              <a:t>dışlanmışlığın</a:t>
            </a:r>
            <a:r>
              <a:rPr lang="en-US" dirty="0" smtClean="0"/>
              <a:t>” </a:t>
            </a:r>
            <a:r>
              <a:rPr lang="en-US" dirty="0" err="1" smtClean="0"/>
              <a:t>yarattığı</a:t>
            </a:r>
            <a:r>
              <a:rPr lang="en-US" dirty="0" smtClean="0"/>
              <a:t> </a:t>
            </a:r>
            <a:r>
              <a:rPr lang="en-US" dirty="0" err="1" smtClean="0"/>
              <a:t>sorunlar</a:t>
            </a:r>
            <a:r>
              <a:rPr lang="en-US" dirty="0" smtClean="0"/>
              <a:t>;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ABD’yle</a:t>
            </a:r>
            <a:r>
              <a:rPr lang="en-US" dirty="0" smtClean="0"/>
              <a:t> </a:t>
            </a:r>
            <a:r>
              <a:rPr lang="en-US" dirty="0" err="1" smtClean="0"/>
              <a:t>paralel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politikanın</a:t>
            </a:r>
            <a:r>
              <a:rPr lang="en-US" dirty="0" smtClean="0"/>
              <a:t> </a:t>
            </a:r>
            <a:r>
              <a:rPr lang="en-US" dirty="0" err="1" smtClean="0"/>
              <a:t>izlenmesi</a:t>
            </a:r>
            <a:r>
              <a:rPr lang="en-US" dirty="0" smtClean="0"/>
              <a:t>; 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bölgesel</a:t>
            </a:r>
            <a:r>
              <a:rPr lang="en-US" dirty="0" smtClean="0"/>
              <a:t> </a:t>
            </a:r>
            <a:r>
              <a:rPr lang="en-US" dirty="0" err="1" smtClean="0"/>
              <a:t>gelişmeler</a:t>
            </a:r>
            <a:r>
              <a:rPr lang="en-US" dirty="0" smtClean="0"/>
              <a:t> </a:t>
            </a:r>
            <a:r>
              <a:rPr lang="en-US" dirty="0" err="1" smtClean="0"/>
              <a:t>nedeniyle</a:t>
            </a:r>
            <a:r>
              <a:rPr lang="en-US" dirty="0" smtClean="0"/>
              <a:t> </a:t>
            </a:r>
            <a:r>
              <a:rPr lang="en-US" dirty="0" err="1" smtClean="0"/>
              <a:t>öneminin</a:t>
            </a:r>
            <a:r>
              <a:rPr lang="en-US" dirty="0" smtClean="0"/>
              <a:t> </a:t>
            </a:r>
            <a:r>
              <a:rPr lang="en-US" dirty="0" err="1" smtClean="0"/>
              <a:t>artması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durumun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politikaya</a:t>
            </a:r>
            <a:r>
              <a:rPr lang="en-US" dirty="0" smtClean="0"/>
              <a:t> </a:t>
            </a:r>
            <a:r>
              <a:rPr lang="en-US" dirty="0" err="1" smtClean="0"/>
              <a:t>yansıması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759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ABD </a:t>
            </a:r>
            <a:r>
              <a:rPr lang="en-US" sz="3200" dirty="0" err="1" smtClean="0">
                <a:solidFill>
                  <a:srgbClr val="660066"/>
                </a:solidFill>
              </a:rPr>
              <a:t>ve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NATO’yla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İlişkiler</a:t>
            </a:r>
            <a:r>
              <a:rPr lang="en-US" sz="3200" dirty="0" smtClean="0">
                <a:solidFill>
                  <a:srgbClr val="660066"/>
                </a:solidFill>
              </a:rPr>
              <a:t> (1990-2001)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Soğuk</a:t>
            </a:r>
            <a:r>
              <a:rPr lang="en-US" dirty="0" smtClean="0"/>
              <a:t> </a:t>
            </a:r>
            <a:r>
              <a:rPr lang="en-US" dirty="0" err="1" smtClean="0"/>
              <a:t>Savaş</a:t>
            </a:r>
            <a:r>
              <a:rPr lang="en-US" dirty="0" smtClean="0"/>
              <a:t> </a:t>
            </a:r>
            <a:r>
              <a:rPr lang="en-US" dirty="0" err="1" smtClean="0"/>
              <a:t>sonrası</a:t>
            </a:r>
            <a:r>
              <a:rPr lang="en-US" dirty="0" smtClean="0"/>
              <a:t> </a:t>
            </a:r>
            <a:r>
              <a:rPr lang="en-US" dirty="0" err="1" smtClean="0"/>
              <a:t>dönemde</a:t>
            </a:r>
            <a:r>
              <a:rPr lang="en-US" dirty="0" smtClean="0"/>
              <a:t> ABD </a:t>
            </a:r>
            <a:r>
              <a:rPr lang="en-US" dirty="0" err="1" smtClean="0"/>
              <a:t>iç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politikasının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özellikleri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İç</a:t>
            </a:r>
            <a:r>
              <a:rPr lang="en-US" dirty="0" smtClean="0"/>
              <a:t> 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gelişmeler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canlanma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strateji</a:t>
            </a:r>
            <a:r>
              <a:rPr lang="en-US" dirty="0" smtClean="0"/>
              <a:t> </a:t>
            </a:r>
            <a:r>
              <a:rPr lang="en-US" dirty="0" err="1" smtClean="0"/>
              <a:t>arayışları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-ABD </a:t>
            </a:r>
            <a:r>
              <a:rPr lang="en-US" dirty="0" err="1" smtClean="0"/>
              <a:t>ve</a:t>
            </a:r>
            <a:r>
              <a:rPr lang="en-US" dirty="0" smtClean="0"/>
              <a:t> AB</a:t>
            </a:r>
          </a:p>
          <a:p>
            <a:pPr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1399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ABD </a:t>
            </a:r>
            <a:r>
              <a:rPr lang="en-US" sz="3200" dirty="0" err="1">
                <a:solidFill>
                  <a:srgbClr val="660066"/>
                </a:solidFill>
              </a:rPr>
              <a:t>ve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NATO’yla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(1990-2001)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en-US" dirty="0" err="1" smtClean="0"/>
              <a:t>İlişkilerin</a:t>
            </a:r>
            <a:r>
              <a:rPr lang="en-US" dirty="0" smtClean="0"/>
              <a:t>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Çerçevesi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Türkiye’nin</a:t>
            </a:r>
            <a:r>
              <a:rPr lang="en-US" dirty="0" smtClean="0"/>
              <a:t> ABD </a:t>
            </a:r>
            <a:r>
              <a:rPr lang="en-US" dirty="0" err="1" smtClean="0"/>
              <a:t>Küresel</a:t>
            </a:r>
            <a:r>
              <a:rPr lang="en-US" dirty="0" smtClean="0"/>
              <a:t> </a:t>
            </a:r>
            <a:r>
              <a:rPr lang="en-US" dirty="0" err="1" smtClean="0"/>
              <a:t>siyasetindeki</a:t>
            </a:r>
            <a:r>
              <a:rPr lang="en-US" dirty="0" smtClean="0"/>
              <a:t> </a:t>
            </a:r>
            <a:r>
              <a:rPr lang="en-US" dirty="0" err="1" smtClean="0"/>
              <a:t>yeri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İttifak</a:t>
            </a:r>
            <a:r>
              <a:rPr lang="en-US" dirty="0" smtClean="0"/>
              <a:t> </a:t>
            </a:r>
            <a:r>
              <a:rPr lang="en-US" dirty="0" err="1" smtClean="0"/>
              <a:t>ilişkisinden</a:t>
            </a:r>
            <a:r>
              <a:rPr lang="en-US" dirty="0" smtClean="0"/>
              <a:t> “</a:t>
            </a:r>
            <a:r>
              <a:rPr lang="en-US" dirty="0" err="1" smtClean="0"/>
              <a:t>güçlendirilmiş</a:t>
            </a:r>
            <a:r>
              <a:rPr lang="en-US" dirty="0" smtClean="0"/>
              <a:t> (</a:t>
            </a:r>
            <a:r>
              <a:rPr lang="en-US" dirty="0" err="1" smtClean="0"/>
              <a:t>stratejik</a:t>
            </a:r>
            <a:r>
              <a:rPr lang="en-US" dirty="0" smtClean="0"/>
              <a:t>) </a:t>
            </a:r>
            <a:r>
              <a:rPr lang="en-US" dirty="0" err="1" smtClean="0"/>
              <a:t>ortalığa</a:t>
            </a:r>
            <a:r>
              <a:rPr lang="en-US" dirty="0" smtClean="0"/>
              <a:t>” </a:t>
            </a:r>
          </a:p>
          <a:p>
            <a:pPr>
              <a:buFont typeface="Arial"/>
              <a:buChar char="•"/>
            </a:pPr>
            <a:r>
              <a:rPr lang="en-US" dirty="0" err="1" smtClean="0"/>
              <a:t>Soğuk</a:t>
            </a:r>
            <a:r>
              <a:rPr lang="en-US" dirty="0" smtClean="0"/>
              <a:t> </a:t>
            </a:r>
            <a:r>
              <a:rPr lang="en-US" dirty="0" err="1" smtClean="0"/>
              <a:t>Savaş</a:t>
            </a:r>
            <a:r>
              <a:rPr lang="en-US" dirty="0" smtClean="0"/>
              <a:t> </a:t>
            </a:r>
            <a:r>
              <a:rPr lang="en-US" dirty="0" err="1" smtClean="0"/>
              <a:t>sonrasında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r>
              <a:rPr lang="en-US" dirty="0" smtClean="0"/>
              <a:t>-ABD </a:t>
            </a:r>
            <a:r>
              <a:rPr lang="en-US" dirty="0" err="1" smtClean="0"/>
              <a:t>İlişkilerinde</a:t>
            </a:r>
            <a:r>
              <a:rPr lang="en-US" dirty="0" smtClean="0"/>
              <a:t> </a:t>
            </a:r>
            <a:r>
              <a:rPr lang="en-US" dirty="0" err="1" smtClean="0"/>
              <a:t>bölgesel</a:t>
            </a:r>
            <a:r>
              <a:rPr lang="en-US" dirty="0" smtClean="0"/>
              <a:t> </a:t>
            </a:r>
            <a:r>
              <a:rPr lang="en-US" dirty="0" err="1" smtClean="0"/>
              <a:t>işbirliği</a:t>
            </a:r>
            <a:r>
              <a:rPr lang="en-US" dirty="0" smtClean="0"/>
              <a:t> </a:t>
            </a:r>
            <a:r>
              <a:rPr lang="en-US" dirty="0" err="1" smtClean="0"/>
              <a:t>alanları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Körfez</a:t>
            </a:r>
            <a:r>
              <a:rPr lang="en-US" dirty="0" smtClean="0"/>
              <a:t> </a:t>
            </a:r>
            <a:r>
              <a:rPr lang="en-US" dirty="0" err="1" smtClean="0"/>
              <a:t>Savaşı</a:t>
            </a:r>
            <a:r>
              <a:rPr lang="en-US" dirty="0" smtClean="0"/>
              <a:t>: </a:t>
            </a:r>
            <a:r>
              <a:rPr lang="en-US" dirty="0" err="1" smtClean="0"/>
              <a:t>Körfez</a:t>
            </a:r>
            <a:r>
              <a:rPr lang="en-US" dirty="0" smtClean="0"/>
              <a:t> </a:t>
            </a:r>
            <a:r>
              <a:rPr lang="en-US" dirty="0" err="1" smtClean="0"/>
              <a:t>Savaşı’nın</a:t>
            </a:r>
            <a:r>
              <a:rPr lang="en-US" dirty="0" smtClean="0"/>
              <a:t> TDP </a:t>
            </a:r>
            <a:r>
              <a:rPr lang="en-US" dirty="0" err="1" smtClean="0"/>
              <a:t>açısından</a:t>
            </a:r>
            <a:r>
              <a:rPr lang="en-US" dirty="0" smtClean="0"/>
              <a:t> </a:t>
            </a:r>
            <a:r>
              <a:rPr lang="en-US" dirty="0" err="1" smtClean="0"/>
              <a:t>önemi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sonuçları</a:t>
            </a:r>
            <a:endParaRPr lang="en-US" dirty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0835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ABD </a:t>
            </a:r>
            <a:r>
              <a:rPr lang="en-US" sz="3200" dirty="0" err="1">
                <a:solidFill>
                  <a:srgbClr val="660066"/>
                </a:solidFill>
              </a:rPr>
              <a:t>ve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NATO’yla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(1990-2001)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82296" indent="0">
              <a:buNone/>
            </a:pPr>
            <a:r>
              <a:rPr lang="en-US" dirty="0" smtClean="0"/>
              <a:t>-ABD, </a:t>
            </a:r>
            <a:r>
              <a:rPr lang="en-US" dirty="0" err="1" smtClean="0"/>
              <a:t>Çekiç</a:t>
            </a:r>
            <a:r>
              <a:rPr lang="en-US" dirty="0" smtClean="0"/>
              <a:t> </a:t>
            </a:r>
            <a:r>
              <a:rPr lang="en-US" dirty="0" err="1" smtClean="0"/>
              <a:t>Güç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/>
              <a:t>K</a:t>
            </a:r>
            <a:r>
              <a:rPr lang="en-US" dirty="0" err="1" smtClean="0"/>
              <a:t>uzey</a:t>
            </a:r>
            <a:r>
              <a:rPr lang="en-US" dirty="0" smtClean="0"/>
              <a:t> </a:t>
            </a:r>
            <a:r>
              <a:rPr lang="en-US" dirty="0" err="1" smtClean="0"/>
              <a:t>Irak’ta</a:t>
            </a:r>
            <a:r>
              <a:rPr lang="en-US" dirty="0" smtClean="0"/>
              <a:t> “</a:t>
            </a:r>
            <a:r>
              <a:rPr lang="en-US" dirty="0" err="1" smtClean="0"/>
              <a:t>gönülsüz</a:t>
            </a:r>
            <a:r>
              <a:rPr lang="en-US" dirty="0" smtClean="0"/>
              <a:t> </a:t>
            </a:r>
            <a:r>
              <a:rPr lang="en-US" dirty="0" err="1" smtClean="0"/>
              <a:t>işbirliği</a:t>
            </a:r>
            <a:r>
              <a:rPr lang="en-US" dirty="0" smtClean="0"/>
              <a:t>”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Kuzey</a:t>
            </a:r>
            <a:r>
              <a:rPr lang="en-US" dirty="0" smtClean="0"/>
              <a:t> </a:t>
            </a:r>
            <a:r>
              <a:rPr lang="en-US" dirty="0" err="1" smtClean="0"/>
              <a:t>Irak</a:t>
            </a:r>
            <a:r>
              <a:rPr lang="en-US" dirty="0" smtClean="0"/>
              <a:t> </a:t>
            </a:r>
            <a:r>
              <a:rPr lang="en-US" dirty="0" err="1" smtClean="0"/>
              <a:t>politikasında</a:t>
            </a:r>
            <a:r>
              <a:rPr lang="en-US" dirty="0" smtClean="0"/>
              <a:t> ABD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ABD’nin</a:t>
            </a:r>
            <a:r>
              <a:rPr lang="en-US" dirty="0" smtClean="0"/>
              <a:t> </a:t>
            </a:r>
            <a:r>
              <a:rPr lang="en-US" dirty="0" err="1" smtClean="0"/>
              <a:t>çifte</a:t>
            </a:r>
            <a:r>
              <a:rPr lang="en-US" dirty="0" smtClean="0"/>
              <a:t> </a:t>
            </a:r>
            <a:r>
              <a:rPr lang="en-US" dirty="0" err="1" smtClean="0"/>
              <a:t>çevreleme</a:t>
            </a:r>
            <a:r>
              <a:rPr lang="en-US" dirty="0" smtClean="0"/>
              <a:t> </a:t>
            </a:r>
            <a:r>
              <a:rPr lang="en-US" dirty="0" err="1" smtClean="0"/>
              <a:t>politikası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r>
              <a:rPr lang="en-US" dirty="0" smtClean="0"/>
              <a:t>: İran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Irak’ın</a:t>
            </a:r>
            <a:r>
              <a:rPr lang="en-US" dirty="0" smtClean="0"/>
              <a:t> </a:t>
            </a:r>
            <a:r>
              <a:rPr lang="en-US" dirty="0" err="1" smtClean="0"/>
              <a:t>çevrelenmesi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r>
              <a:rPr lang="en-US" dirty="0" smtClean="0"/>
              <a:t>, </a:t>
            </a:r>
            <a:r>
              <a:rPr lang="en-US" dirty="0" err="1" smtClean="0"/>
              <a:t>çifte</a:t>
            </a:r>
            <a:r>
              <a:rPr lang="en-US" dirty="0" smtClean="0"/>
              <a:t> </a:t>
            </a:r>
            <a:r>
              <a:rPr lang="en-US" dirty="0" err="1" smtClean="0"/>
              <a:t>çevrelemenin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r>
              <a:rPr lang="en-US" dirty="0" smtClean="0"/>
              <a:t> </a:t>
            </a:r>
            <a:r>
              <a:rPr lang="en-US" dirty="0" err="1" smtClean="0"/>
              <a:t>açısından</a:t>
            </a:r>
            <a:r>
              <a:rPr lang="en-US" dirty="0" smtClean="0"/>
              <a:t> </a:t>
            </a:r>
            <a:r>
              <a:rPr lang="en-US" dirty="0" err="1" smtClean="0"/>
              <a:t>sonuçları</a:t>
            </a:r>
            <a:endParaRPr lang="en-US" dirty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Türkiye-İsrail</a:t>
            </a:r>
            <a:r>
              <a:rPr lang="en-US" dirty="0" smtClean="0"/>
              <a:t> </a:t>
            </a:r>
            <a:r>
              <a:rPr lang="en-US" dirty="0" err="1" smtClean="0"/>
              <a:t>yakınlaşması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ABD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Balkanlar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Türk-Amerikan</a:t>
            </a:r>
            <a:r>
              <a:rPr lang="en-US" dirty="0" smtClean="0"/>
              <a:t> </a:t>
            </a:r>
            <a:r>
              <a:rPr lang="en-US" dirty="0" err="1" smtClean="0"/>
              <a:t>çıkarlarının</a:t>
            </a:r>
            <a:r>
              <a:rPr lang="en-US" dirty="0" smtClean="0"/>
              <a:t> </a:t>
            </a:r>
            <a:r>
              <a:rPr lang="en-US" dirty="0" err="1" smtClean="0"/>
              <a:t>kesişmesi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Türkiye</a:t>
            </a:r>
            <a:r>
              <a:rPr lang="en-US" dirty="0" smtClean="0"/>
              <a:t>-AB </a:t>
            </a:r>
            <a:r>
              <a:rPr lang="en-US" dirty="0" err="1" smtClean="0"/>
              <a:t>İlişkileri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ABD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Türkiye</a:t>
            </a:r>
            <a:r>
              <a:rPr lang="en-US" dirty="0" smtClean="0"/>
              <a:t>-ABD </a:t>
            </a:r>
            <a:r>
              <a:rPr lang="en-US" dirty="0" err="1" smtClean="0"/>
              <a:t>ilişkilerinde</a:t>
            </a:r>
            <a:r>
              <a:rPr lang="en-US" dirty="0" smtClean="0"/>
              <a:t> </a:t>
            </a:r>
            <a:r>
              <a:rPr lang="en-US" dirty="0" err="1" smtClean="0"/>
              <a:t>Kafkaslar</a:t>
            </a:r>
            <a:r>
              <a:rPr lang="en-US" dirty="0" smtClean="0"/>
              <a:t>, </a:t>
            </a:r>
            <a:r>
              <a:rPr lang="en-US" dirty="0" err="1" smtClean="0"/>
              <a:t>Orta</a:t>
            </a:r>
            <a:r>
              <a:rPr lang="en-US" dirty="0" smtClean="0"/>
              <a:t> </a:t>
            </a:r>
            <a:r>
              <a:rPr lang="en-US" dirty="0" err="1" smtClean="0"/>
              <a:t>Asya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Enerji</a:t>
            </a:r>
            <a:r>
              <a:rPr lang="en-US" dirty="0" smtClean="0"/>
              <a:t> </a:t>
            </a:r>
            <a:r>
              <a:rPr lang="en-US" dirty="0" err="1" smtClean="0"/>
              <a:t>Hatları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4588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343</TotalTime>
  <Words>462</Words>
  <Application>Microsoft Macintosh PowerPoint</Application>
  <PresentationFormat>On-screen Show (4:3)</PresentationFormat>
  <Paragraphs>63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Solstice</vt:lpstr>
      <vt:lpstr>TÜRK DIŞ POLİTİKASI II (Bahar 2019-2020)</vt:lpstr>
      <vt:lpstr>Dönemin Bilançosu (1990-2001)</vt:lpstr>
      <vt:lpstr>Dönemin Bilançosu (1990-2001)</vt:lpstr>
      <vt:lpstr>Dönemin Bilançosu (1990-2001)</vt:lpstr>
      <vt:lpstr>Dönemin Bilançosu (1990-2001)</vt:lpstr>
      <vt:lpstr>Dönemin Bilançosu (1990-2001)</vt:lpstr>
      <vt:lpstr>ABD ve NATO’yla İlişkiler (1990-2001)</vt:lpstr>
      <vt:lpstr>ABD ve NATO’yla İlişkiler (1990-2001)</vt:lpstr>
      <vt:lpstr>ABD ve NATO’yla İlişkiler (1990-2001)</vt:lpstr>
      <vt:lpstr>ABD ve NATO’yla İlişkiler (1990-2001)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 DIŞ POLİTİKASI (Güz 2018)</dc:title>
  <dc:creator>Ozge</dc:creator>
  <cp:lastModifiedBy>Ozge</cp:lastModifiedBy>
  <cp:revision>46</cp:revision>
  <dcterms:created xsi:type="dcterms:W3CDTF">2019-01-06T14:47:31Z</dcterms:created>
  <dcterms:modified xsi:type="dcterms:W3CDTF">2019-09-22T09:12:46Z</dcterms:modified>
</cp:coreProperties>
</file>