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823" r:id="rId3"/>
    <p:sldId id="263" r:id="rId4"/>
    <p:sldId id="264" r:id="rId5"/>
    <p:sldId id="265" r:id="rId6"/>
    <p:sldId id="267" r:id="rId7"/>
    <p:sldId id="833" r:id="rId8"/>
    <p:sldId id="269" r:id="rId9"/>
    <p:sldId id="82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3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35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259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682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730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596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493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296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50520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67488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653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882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28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08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43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43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4135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060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881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8E421F-223D-4E65-AEBB-F535412E1C22}" type="datetimeFigureOut">
              <a:rPr lang="tr-TR" smtClean="0"/>
              <a:t>13.03.2021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147EF0B-4EB9-4B56-9BA6-53DA8B2F2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452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25951" y="3093459"/>
            <a:ext cx="9436962" cy="261619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ÇOCUK İSTİSMARI VE </a:t>
            </a:r>
            <a:r>
              <a:rPr lang="tr-TR" b="1" dirty="0" smtClean="0">
                <a:solidFill>
                  <a:srgbClr val="FF0000"/>
                </a:solidFill>
              </a:rPr>
              <a:t>İHMALİ</a:t>
            </a:r>
            <a:br>
              <a:rPr lang="tr-TR" b="1" dirty="0" smtClean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sz="2700" b="1" dirty="0" err="1" smtClean="0">
                <a:solidFill>
                  <a:srgbClr val="FF0000"/>
                </a:solidFill>
              </a:rPr>
              <a:t>Prof.Dr</a:t>
            </a:r>
            <a:r>
              <a:rPr lang="tr-TR" sz="2700" b="1" dirty="0" smtClean="0">
                <a:solidFill>
                  <a:srgbClr val="FF0000"/>
                </a:solidFill>
              </a:rPr>
              <a:t>. Aynur Bütün Ayhan</a:t>
            </a:r>
            <a:br>
              <a:rPr lang="tr-TR" sz="2700" b="1" dirty="0" smtClean="0">
                <a:solidFill>
                  <a:srgbClr val="FF0000"/>
                </a:solidFill>
              </a:rPr>
            </a:br>
            <a:r>
              <a:rPr lang="tr-TR" sz="2700" b="1" dirty="0" smtClean="0">
                <a:solidFill>
                  <a:srgbClr val="FF0000"/>
                </a:solidFill>
              </a:rPr>
              <a:t>Ankara Üniversitesi</a:t>
            </a:r>
            <a:br>
              <a:rPr lang="tr-TR" sz="2700" b="1" dirty="0" smtClean="0">
                <a:solidFill>
                  <a:srgbClr val="FF0000"/>
                </a:solidFill>
              </a:rPr>
            </a:br>
            <a:r>
              <a:rPr lang="tr-TR" sz="2700" b="1" dirty="0" smtClean="0">
                <a:solidFill>
                  <a:srgbClr val="FF0000"/>
                </a:solidFill>
              </a:rPr>
              <a:t>Sağlık Bilimleri Fakültesi </a:t>
            </a:r>
            <a:br>
              <a:rPr lang="tr-TR" sz="2700" b="1" dirty="0" smtClean="0">
                <a:solidFill>
                  <a:srgbClr val="FF0000"/>
                </a:solidFill>
              </a:rPr>
            </a:br>
            <a:r>
              <a:rPr lang="tr-TR" sz="2700" b="1" dirty="0" smtClean="0">
                <a:solidFill>
                  <a:srgbClr val="FF0000"/>
                </a:solidFill>
              </a:rPr>
              <a:t>Çocuk Gelişimi Bölümü</a:t>
            </a:r>
            <a:r>
              <a:rPr lang="tr-TR" sz="2700" b="1" dirty="0">
                <a:solidFill>
                  <a:srgbClr val="FF0000"/>
                </a:solidFill>
              </a:rPr>
              <a:t/>
            </a:r>
            <a:br>
              <a:rPr lang="tr-TR" sz="2700" b="1" dirty="0">
                <a:solidFill>
                  <a:srgbClr val="FF0000"/>
                </a:solidFill>
              </a:rPr>
            </a:br>
            <a:endParaRPr lang="tr-TR" sz="2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96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33600" y="1510004"/>
            <a:ext cx="10018713" cy="3124201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Fiziksel İstismar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87289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Fiziksel İstismar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Fiziksel istismar, en geniş anlamıyla “çocuğun kaza dışı yaralanması” şeklinde tanımlanmaktadır. Çocuklarda kazalar sık görülmekle birlikte, yaşa uygun olmayan, kendi kendine olma olasılığı çok düşük olan hasarlarda istismardan şüphelenilebilir</a:t>
            </a:r>
            <a:r>
              <a:rPr lang="tr-TR" dirty="0" smtClean="0"/>
              <a:t>.</a:t>
            </a:r>
            <a:endParaRPr lang="tr-TR" dirty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Fiziksel </a:t>
            </a:r>
            <a:r>
              <a:rPr lang="tr-TR" dirty="0"/>
              <a:t>istismarın iki türü vardır:</a:t>
            </a:r>
          </a:p>
          <a:p>
            <a:pPr lvl="0"/>
            <a:r>
              <a:rPr lang="tr-TR" dirty="0"/>
              <a:t>Aletsiz fiziksel istismar: Tokat, yumruk, itip-kakma, tekmeleme, sarsma, ısırma, çimdikleme </a:t>
            </a:r>
            <a:r>
              <a:rPr lang="tr-TR" dirty="0" err="1"/>
              <a:t>v.b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Aletli istismar: Kemer, kayış, tencere ve tava herhangi bir ev eşyası ya da hortumla vurma, ütü, sıcak su, sıcak yiyeceklerle yakma </a:t>
            </a:r>
            <a:r>
              <a:rPr lang="tr-TR" dirty="0" err="1"/>
              <a:t>v.b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98424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03907" y="1296140"/>
            <a:ext cx="10018713" cy="5205274"/>
          </a:xfrm>
        </p:spPr>
        <p:txBody>
          <a:bodyPr>
            <a:normAutofit/>
          </a:bodyPr>
          <a:lstStyle/>
          <a:p>
            <a:r>
              <a:rPr lang="tr-TR" dirty="0"/>
              <a:t>Fiziksel istismar, özelliği ve belirtileri gereği  tanımlanması, ortaya çıkarılması en kolay olan çocuk istismarı türüdür. </a:t>
            </a:r>
            <a:r>
              <a:rPr lang="tr-TR" dirty="0" smtClean="0"/>
              <a:t>Yapılan araştırmalarda </a:t>
            </a:r>
            <a:r>
              <a:rPr lang="tr-TR" dirty="0"/>
              <a:t>disiplin ve cezalandırma amacıyla uygulanan </a:t>
            </a:r>
            <a:r>
              <a:rPr lang="tr-TR" dirty="0" smtClean="0"/>
              <a:t>şiddettin </a:t>
            </a:r>
            <a:r>
              <a:rPr lang="tr-TR" dirty="0"/>
              <a:t>Türkiye’de de </a:t>
            </a:r>
            <a:r>
              <a:rPr lang="tr-TR" dirty="0" smtClean="0"/>
              <a:t>yaygın olduğu ortaya konmaktadır. </a:t>
            </a:r>
            <a:r>
              <a:rPr lang="tr-TR" dirty="0"/>
              <a:t>En sık olarak gerçekleşen fiziksel istismar şeklinin ise </a:t>
            </a:r>
            <a:r>
              <a:rPr lang="tr-TR" dirty="0" smtClean="0"/>
              <a:t>«tokat </a:t>
            </a:r>
            <a:r>
              <a:rPr lang="tr-TR" dirty="0"/>
              <a:t>atarak </a:t>
            </a:r>
            <a:r>
              <a:rPr lang="tr-TR" dirty="0" smtClean="0"/>
              <a:t>cezalandırma» </a:t>
            </a:r>
            <a:r>
              <a:rPr lang="tr-TR" dirty="0"/>
              <a:t>olduğu </a:t>
            </a:r>
            <a:r>
              <a:rPr lang="tr-TR" dirty="0" smtClean="0"/>
              <a:t>bildirilmektedir.</a:t>
            </a:r>
            <a:endParaRPr lang="tr-TR" dirty="0"/>
          </a:p>
          <a:p>
            <a:r>
              <a:rPr lang="tr-TR" dirty="0"/>
              <a:t>Ailenin, çocuğun üzerinde tartışmasız egemenliğinin ve hak sahipliğinin olması, çocuğun birey </a:t>
            </a:r>
            <a:r>
              <a:rPr lang="tr-TR" dirty="0" smtClean="0"/>
              <a:t>olarak </a:t>
            </a:r>
            <a:r>
              <a:rPr lang="tr-TR" dirty="0"/>
              <a:t>görülmemesi gibi nedenler fiziksel istismara zemin hazırlar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Şiddetin iyi bir eğitim yöntemi olmadığını düşünmesine karşın öfke kontrolüne sahip olmadığı için çocuğuna şiddet uygulayan ailelerin sayısının oldukça fazladır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0939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57868" y="1066801"/>
            <a:ext cx="10444444" cy="5426393"/>
          </a:xfrm>
        </p:spPr>
        <p:txBody>
          <a:bodyPr>
            <a:normAutofit fontScale="77500" lnSpcReduction="20000"/>
          </a:bodyPr>
          <a:lstStyle/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Fiziksel istismara uğrayan çocuklarda görülen bulgular deri bulguları, ağız ve diş yaralanmaları, göz yaralanmaları, kafa travmaları, iskelet sistemi bulguları ve iç organ yaralanmaları olmak üzere altı grupta incelenmektedir: </a:t>
            </a:r>
          </a:p>
          <a:p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Deri bulguları:</a:t>
            </a:r>
            <a:r>
              <a:rPr lang="tr-TR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Fiziksel istismara bağlı yaralanmalar çocuklarda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ekimoz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sıyrık, kesik, ısırık izi, cetvel, kemer, sopa gibi bir cismin şekline benzeyen yaralar, ısırık izleri ya da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yanıklar</a:t>
            </a:r>
          </a:p>
          <a:p>
            <a:endParaRPr lang="tr-TR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Ekimoz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 herhangi bir travma nedeniyle ortaya çıkan, cilt altındaki kılcal damarların hasar almasıyla kanın cilt altına sızması anlamına gelmektedir. Sızan kan vücut tarafından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metabolize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edilir. </a:t>
            </a:r>
            <a:r>
              <a:rPr lang="tr-TR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Ekimoz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sırasıyla kırmızı,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yeşil, sarı ve kahverengi renklerini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aldıktan sonra solar ve etkisini yitirir.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5690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SARSILMIŞ BEBEK SENDROMU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42269" y="2116584"/>
            <a:ext cx="5679970" cy="3201141"/>
          </a:xfrm>
        </p:spPr>
        <p:txBody>
          <a:bodyPr>
            <a:normAutofit/>
          </a:bodyPr>
          <a:lstStyle/>
          <a:p>
            <a:r>
              <a:rPr lang="tr-TR" dirty="0" smtClean="0"/>
              <a:t>Kafatasında </a:t>
            </a:r>
            <a:r>
              <a:rPr lang="tr-TR" dirty="0"/>
              <a:t>kırık ve kafa içi kanamalar </a:t>
            </a:r>
            <a:r>
              <a:rPr lang="tr-TR" dirty="0" smtClean="0"/>
              <a:t>mevcutsa istismardan </a:t>
            </a:r>
            <a:r>
              <a:rPr lang="tr-TR" dirty="0"/>
              <a:t>ve özellikle de sarsılmış bebek sendromundan şüphelenilmektedir. </a:t>
            </a:r>
            <a:endParaRPr lang="tr-TR" dirty="0" smtClean="0"/>
          </a:p>
          <a:p>
            <a:r>
              <a:rPr lang="tr-TR" dirty="0" smtClean="0"/>
              <a:t>Sarsılmış </a:t>
            </a:r>
            <a:r>
              <a:rPr lang="tr-TR" dirty="0"/>
              <a:t>bebek sendromunun, çocuk istismarının bebeklerde görülen istismarın özel bir formudur. </a:t>
            </a:r>
            <a:endParaRPr lang="tr-TR" dirty="0" smtClean="0"/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6780" y="1888725"/>
            <a:ext cx="4572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768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48843" y="508000"/>
            <a:ext cx="10018713" cy="1752599"/>
          </a:xfrm>
        </p:spPr>
        <p:txBody>
          <a:bodyPr/>
          <a:lstStyle/>
          <a:p>
            <a:r>
              <a:rPr lang="tr-TR" dirty="0" err="1" smtClean="0">
                <a:solidFill>
                  <a:srgbClr val="FF0000"/>
                </a:solidFill>
              </a:rPr>
              <a:t>Munchausen</a:t>
            </a:r>
            <a:r>
              <a:rPr lang="tr-TR" dirty="0" smtClean="0">
                <a:solidFill>
                  <a:srgbClr val="FF0000"/>
                </a:solidFill>
              </a:rPr>
              <a:t> Sendromu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4310" y="1752599"/>
            <a:ext cx="10436141" cy="4191001"/>
          </a:xfrm>
        </p:spPr>
        <p:txBody>
          <a:bodyPr>
            <a:normAutofit/>
          </a:bodyPr>
          <a:lstStyle/>
          <a:p>
            <a:r>
              <a:rPr lang="tr-TR" dirty="0" err="1"/>
              <a:t>Munchausen</a:t>
            </a:r>
            <a:r>
              <a:rPr lang="tr-TR" dirty="0"/>
              <a:t> </a:t>
            </a:r>
            <a:r>
              <a:rPr lang="tr-TR" dirty="0" smtClean="0"/>
              <a:t>sendromu fiziksel istismarının </a:t>
            </a:r>
            <a:r>
              <a:rPr lang="tr-TR" dirty="0"/>
              <a:t>çok ağır ve özel bir şeklidir. Hastanene hastane dolaşarak hastalık öyküleri uyduran veya oluşturan, bu nedenle gereksiz ve çok sayıda medikal veya cerrahi girişimler uygulanan hastaların “</a:t>
            </a:r>
            <a:r>
              <a:rPr lang="tr-TR" dirty="0" err="1"/>
              <a:t>Munchausen</a:t>
            </a:r>
            <a:r>
              <a:rPr lang="tr-TR" dirty="0"/>
              <a:t> sendromu” olarak tanımlamasından </a:t>
            </a:r>
            <a:r>
              <a:rPr lang="tr-TR" dirty="0" smtClean="0"/>
              <a:t>sonra, benzer durumu </a:t>
            </a:r>
            <a:r>
              <a:rPr lang="tr-TR" dirty="0"/>
              <a:t>çocuklarında </a:t>
            </a:r>
            <a:r>
              <a:rPr lang="tr-TR" dirty="0" smtClean="0"/>
              <a:t>oluşturan ebeveynleri tanımlamak için de kullanılmaya başlandı.</a:t>
            </a:r>
          </a:p>
        </p:txBody>
      </p:sp>
    </p:spTree>
    <p:extLst>
      <p:ext uri="{BB962C8B-B14F-4D97-AF65-F5344CB8AC3E}">
        <p14:creationId xmlns:p14="http://schemas.microsoft.com/office/powerpoint/2010/main" val="9822193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Fiziksel İstismar Sonucunda…</a:t>
            </a:r>
            <a:br>
              <a:rPr lang="tr-TR" dirty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84310" y="2438399"/>
            <a:ext cx="10018713" cy="31242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dirty="0"/>
              <a:t> </a:t>
            </a:r>
          </a:p>
          <a:p>
            <a:r>
              <a:rPr lang="tr-TR" dirty="0"/>
              <a:t>Kısa dönemde fiziksel istismara bağlı olarak yaralanma ve sakatlıklar, ölümler; uzun dönemde, ortaya çıkan sakatlıklar; zihinsel ya da bedensel engeller ortaya çıkabilir.</a:t>
            </a:r>
          </a:p>
          <a:p>
            <a:endParaRPr lang="tr-TR" dirty="0"/>
          </a:p>
          <a:p>
            <a:r>
              <a:rPr lang="tr-TR" dirty="0"/>
              <a:t>Beynin şiddete ya da travmaya </a:t>
            </a:r>
            <a:r>
              <a:rPr lang="tr-TR" dirty="0" smtClean="0"/>
              <a:t>uğraması </a:t>
            </a:r>
            <a:r>
              <a:rPr lang="tr-TR" dirty="0"/>
              <a:t>nörolojik gelişimi </a:t>
            </a:r>
            <a:r>
              <a:rPr lang="tr-TR" dirty="0" smtClean="0"/>
              <a:t>bozar </a:t>
            </a:r>
            <a:r>
              <a:rPr lang="tr-TR" dirty="0"/>
              <a:t>ve uzun dönemde gelişimsel bozukluklar, bilişsel işlevlerin bozulması, okul başarısızlığı, sosyal ilişkilerde bozukluk, depresyon, </a:t>
            </a:r>
            <a:r>
              <a:rPr lang="tr-TR" dirty="0" err="1"/>
              <a:t>anksiyete</a:t>
            </a:r>
            <a:r>
              <a:rPr lang="tr-TR" dirty="0"/>
              <a:t>, travma sonrası stres bozukluğu, alkol ve madde kullanımı gibi psikolojik ve davranışsal sorunlara; akciğer ve kalp hastalıkları, açıklanamayan göğüs ağrıları ,</a:t>
            </a:r>
            <a:r>
              <a:rPr lang="tr-TR" dirty="0" err="1"/>
              <a:t>obezite</a:t>
            </a:r>
            <a:r>
              <a:rPr lang="tr-TR" dirty="0"/>
              <a:t>, hipertansiyon ve ülser gibi sağlık sorunlarına yol açabilir.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6704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4310" y="79310"/>
            <a:ext cx="10018713" cy="1752599"/>
          </a:xfrm>
        </p:spPr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14939" y="2405742"/>
            <a:ext cx="10018713" cy="3124201"/>
          </a:xfrm>
        </p:spPr>
        <p:txBody>
          <a:bodyPr>
            <a:noAutofit/>
          </a:bodyPr>
          <a:lstStyle/>
          <a:p>
            <a:r>
              <a:rPr lang="tr-TR" sz="1400" dirty="0" smtClean="0"/>
              <a:t>DERMAN</a:t>
            </a:r>
            <a:r>
              <a:rPr lang="tr-TR" sz="1400" dirty="0"/>
              <a:t>, O. (2014). Çocuk İstismarı ve İhmaline Yaklaşım. Ankara: Akademisyen Tıp Kitabevi</a:t>
            </a:r>
            <a:r>
              <a:rPr lang="tr-TR" sz="1400" dirty="0" smtClean="0"/>
              <a:t>.</a:t>
            </a:r>
          </a:p>
          <a:p>
            <a:r>
              <a:rPr lang="tr-TR" sz="1400" dirty="0"/>
              <a:t>KARAKOÇ, S. (2009). Aile içi şiddetin çocuk ruh sağlığına etkileri. </a:t>
            </a:r>
            <a:r>
              <a:rPr lang="tr-TR" sz="1400" i="1" dirty="0"/>
              <a:t>Çocuk ve Şiddet </a:t>
            </a:r>
            <a:r>
              <a:rPr lang="tr-TR" sz="1400" i="1" dirty="0" err="1"/>
              <a:t>Çalıştayı</a:t>
            </a:r>
            <a:r>
              <a:rPr lang="tr-TR" sz="1400" b="1" dirty="0"/>
              <a:t>, </a:t>
            </a:r>
            <a:r>
              <a:rPr lang="tr-TR" sz="1400" dirty="0"/>
              <a:t>s.:19-23.</a:t>
            </a:r>
          </a:p>
          <a:p>
            <a:r>
              <a:rPr lang="tr-TR" sz="1400" dirty="0"/>
              <a:t>KEZER, İ. (2014). Çocuk ihmal ve istismarında risk etmenleri. Çocuk İstismarına ve İhmaline Yaklaşım. Temel Bilgiler. Ed.: O. Derman, Ankara: Akademisyen Tıp Kitabevi, s.: 29-33.</a:t>
            </a:r>
          </a:p>
          <a:p>
            <a:r>
              <a:rPr lang="tr-TR" sz="1400" dirty="0"/>
              <a:t>MASH, E., WOLFE, D.A. (2007). </a:t>
            </a:r>
            <a:r>
              <a:rPr lang="tr-TR" sz="1400" dirty="0" err="1"/>
              <a:t>Abnormal</a:t>
            </a:r>
            <a:r>
              <a:rPr lang="tr-TR" sz="1400" dirty="0"/>
              <a:t> Child </a:t>
            </a:r>
            <a:r>
              <a:rPr lang="tr-TR" sz="1400" dirty="0" err="1"/>
              <a:t>Psychology</a:t>
            </a:r>
            <a:r>
              <a:rPr lang="tr-TR" sz="1400" dirty="0"/>
              <a:t>. </a:t>
            </a:r>
            <a:r>
              <a:rPr lang="tr-TR" sz="1400" dirty="0" err="1"/>
              <a:t>Belmont</a:t>
            </a:r>
            <a:r>
              <a:rPr lang="tr-TR" sz="1400" dirty="0"/>
              <a:t> CA: </a:t>
            </a:r>
            <a:r>
              <a:rPr lang="tr-TR" sz="1400" dirty="0" err="1"/>
              <a:t>Wadsworth</a:t>
            </a:r>
            <a:r>
              <a:rPr lang="tr-TR" sz="1400" dirty="0"/>
              <a:t>.</a:t>
            </a:r>
          </a:p>
          <a:p>
            <a:r>
              <a:rPr lang="tr-TR" sz="1400" dirty="0" smtClean="0"/>
              <a:t>MILLER-PERRIN</a:t>
            </a:r>
            <a:r>
              <a:rPr lang="tr-TR" sz="1400" dirty="0"/>
              <a:t>, C. L., PERRIN, R. D. (2007). Child </a:t>
            </a:r>
            <a:r>
              <a:rPr lang="tr-TR" sz="1400" dirty="0" err="1"/>
              <a:t>Maltreatment</a:t>
            </a:r>
            <a:r>
              <a:rPr lang="tr-TR" sz="1400" dirty="0"/>
              <a:t>: An </a:t>
            </a:r>
            <a:r>
              <a:rPr lang="tr-TR" sz="1400" dirty="0" err="1"/>
              <a:t>Introduction</a:t>
            </a:r>
            <a:r>
              <a:rPr lang="tr-TR" sz="1400" dirty="0"/>
              <a:t>. </a:t>
            </a:r>
            <a:r>
              <a:rPr lang="tr-TR" sz="1400" dirty="0" err="1"/>
              <a:t>London</a:t>
            </a:r>
            <a:r>
              <a:rPr lang="tr-TR" sz="1400" dirty="0"/>
              <a:t>: </a:t>
            </a:r>
            <a:r>
              <a:rPr lang="tr-TR" sz="1400" dirty="0" err="1"/>
              <a:t>Sage</a:t>
            </a:r>
            <a:r>
              <a:rPr lang="tr-TR" sz="1400" dirty="0"/>
              <a:t> Publications.</a:t>
            </a:r>
          </a:p>
          <a:p>
            <a:r>
              <a:rPr lang="tr-TR" sz="1400" dirty="0"/>
              <a:t>ÖZDEMİR, N. (2009). Aile içi şiddette uğrayan ya da tanık olan çocuğa danışmanlık ve aile içi şiddete yaklaşım. Çocuk ve Şiddet </a:t>
            </a:r>
            <a:r>
              <a:rPr lang="tr-TR" sz="1400" dirty="0" err="1"/>
              <a:t>Çalıştayı</a:t>
            </a:r>
            <a:r>
              <a:rPr lang="tr-TR" sz="1400" dirty="0"/>
              <a:t>, s.:64-72</a:t>
            </a:r>
            <a:r>
              <a:rPr lang="tr-TR" sz="1400" dirty="0" smtClean="0"/>
              <a:t>.</a:t>
            </a:r>
          </a:p>
          <a:p>
            <a:r>
              <a:rPr lang="tr-TR" sz="1400" dirty="0"/>
              <a:t>POLAT, O. (2007). Tüm Boyutlarıyla Çocuk İstismarı: Tanımlar. Ankara: Seçkin Yayıncılık.</a:t>
            </a:r>
          </a:p>
          <a:p>
            <a:r>
              <a:rPr lang="tr-TR" sz="1400" dirty="0"/>
              <a:t>ŞAHİN, F. (2009). Çocuğun fiziksel, cinsel ve duygusal istismarı. Çocuk ve Şiddet </a:t>
            </a:r>
            <a:r>
              <a:rPr lang="tr-TR" sz="1400" dirty="0" err="1"/>
              <a:t>Çalıştayı</a:t>
            </a:r>
            <a:r>
              <a:rPr lang="tr-TR" sz="1400" dirty="0"/>
              <a:t>, s.:24-26.</a:t>
            </a:r>
          </a:p>
          <a:p>
            <a:r>
              <a:rPr lang="tr-TR" sz="1400" dirty="0"/>
              <a:t>ŞAHİN, F. (2014). Fiziksel istismar. </a:t>
            </a:r>
            <a:r>
              <a:rPr lang="tr-TR" sz="1400" i="1" dirty="0"/>
              <a:t>Çocuk İstismarına ve İhmaline Yaklaşım. Temel Bilgiler</a:t>
            </a:r>
            <a:r>
              <a:rPr lang="tr-TR" sz="1400" dirty="0"/>
              <a:t> içinde. Ed.: O. Derman, Ankara: Akademisyen Tıp Kitabevi, s.: 41-48.</a:t>
            </a:r>
          </a:p>
          <a:p>
            <a:endParaRPr lang="tr-TR" sz="1400" dirty="0"/>
          </a:p>
          <a:p>
            <a:endParaRPr lang="tr-TR" sz="1400" dirty="0"/>
          </a:p>
          <a:p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324985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987</TotalTime>
  <Words>752</Words>
  <Application>Microsoft Office PowerPoint</Application>
  <PresentationFormat>Geniş ekran</PresentationFormat>
  <Paragraphs>40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Corbel</vt:lpstr>
      <vt:lpstr>Times New Roman</vt:lpstr>
      <vt:lpstr>Paralaks</vt:lpstr>
      <vt:lpstr>ÇOCUK İSTİSMARI VE İHMALİ  Prof.Dr. Aynur Bütün Ayhan Ankara Üniversitesi Sağlık Bilimleri Fakültesi  Çocuk Gelişimi Bölümü </vt:lpstr>
      <vt:lpstr>PowerPoint Sunusu</vt:lpstr>
      <vt:lpstr>Fiziksel İstismar </vt:lpstr>
      <vt:lpstr>PowerPoint Sunusu</vt:lpstr>
      <vt:lpstr>PowerPoint Sunusu</vt:lpstr>
      <vt:lpstr>SARSILMIŞ BEBEK SENDROMU </vt:lpstr>
      <vt:lpstr>Munchausen Sendromu</vt:lpstr>
      <vt:lpstr>Fiziksel İstismar Sonucunda… 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İSTİSMARI VE İHMALİ</dc:title>
  <dc:creator>Lenovo</dc:creator>
  <cp:lastModifiedBy>Hp</cp:lastModifiedBy>
  <cp:revision>105</cp:revision>
  <dcterms:created xsi:type="dcterms:W3CDTF">2019-08-30T07:33:32Z</dcterms:created>
  <dcterms:modified xsi:type="dcterms:W3CDTF">2021-03-13T17:01:38Z</dcterms:modified>
</cp:coreProperties>
</file>