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0" d="100"/>
          <a:sy n="70" d="100"/>
        </p:scale>
        <p:origin x="1386"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7 Başlık"/>
          <p:cNvSpPr>
            <a:spLocks noGrp="1"/>
          </p:cNvSpPr>
          <p:nvPr>
            <p:ph type="ctrTitle"/>
          </p:nvPr>
        </p:nvSpPr>
        <p:spPr>
          <a:xfrm>
            <a:off x="1219200" y="3886200"/>
            <a:ext cx="6858000" cy="990600"/>
          </a:xfrm>
        </p:spPr>
        <p:txBody>
          <a:bodyPr anchor="t" anchorCtr="0"/>
          <a:lstStyle>
            <a:lvl1pPr algn="r">
              <a:defRPr sz="3200">
                <a:solidFill>
                  <a:schemeClr val="tx1"/>
                </a:solidFill>
              </a:defRPr>
            </a:lvl1pPr>
          </a:lstStyle>
          <a:p>
            <a:r>
              <a:rPr kumimoji="0" lang="tr-TR" smtClean="0"/>
              <a:t>Asıl başlık stili için tıklatın</a:t>
            </a:r>
            <a:endParaRPr kumimoji="0" lang="en-US"/>
          </a:p>
        </p:txBody>
      </p:sp>
      <p:sp>
        <p:nvSpPr>
          <p:cNvPr id="9" name="8 Alt Başlık"/>
          <p:cNvSpPr>
            <a:spLocks noGrp="1"/>
          </p:cNvSpPr>
          <p:nvPr>
            <p:ph type="subTitle" idx="1"/>
          </p:nvPr>
        </p:nvSpPr>
        <p:spPr>
          <a:xfrm>
            <a:off x="1219200" y="5124450"/>
            <a:ext cx="6858000" cy="533400"/>
          </a:xfrm>
        </p:spPr>
        <p:txBody>
          <a:bodyPr/>
          <a:lstStyle>
            <a:lvl1pPr marL="0" indent="0" algn="r">
              <a:buNone/>
              <a:defRPr sz="2000">
                <a:solidFill>
                  <a:schemeClr val="tx2"/>
                </a:solidFill>
                <a:latin typeface="+mj-lt"/>
                <a:ea typeface="+mj-ea"/>
                <a:cs typeface="+mj-cs"/>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28" name="27 Veri Yer Tutucusu"/>
          <p:cNvSpPr>
            <a:spLocks noGrp="1"/>
          </p:cNvSpPr>
          <p:nvPr>
            <p:ph type="dt" sz="half" idx="10"/>
          </p:nvPr>
        </p:nvSpPr>
        <p:spPr>
          <a:xfrm>
            <a:off x="6400800" y="6355080"/>
            <a:ext cx="2286000" cy="365760"/>
          </a:xfrm>
        </p:spPr>
        <p:txBody>
          <a:bodyPr/>
          <a:lstStyle>
            <a:lvl1pPr>
              <a:defRPr sz="1400"/>
            </a:lvl1pPr>
          </a:lstStyle>
          <a:p>
            <a:fld id="{D9F75050-0E15-4C5B-92B0-66D068882F1F}" type="datetimeFigureOut">
              <a:rPr lang="tr-TR" smtClean="0"/>
              <a:pPr/>
              <a:t>15.11.2017</a:t>
            </a:fld>
            <a:endParaRPr lang="tr-TR"/>
          </a:p>
        </p:txBody>
      </p:sp>
      <p:sp>
        <p:nvSpPr>
          <p:cNvPr id="17" name="16 Altbilgi Yer Tutucusu"/>
          <p:cNvSpPr>
            <a:spLocks noGrp="1"/>
          </p:cNvSpPr>
          <p:nvPr>
            <p:ph type="ftr" sz="quarter" idx="11"/>
          </p:nvPr>
        </p:nvSpPr>
        <p:spPr>
          <a:xfrm>
            <a:off x="2898648" y="6355080"/>
            <a:ext cx="3474720" cy="365760"/>
          </a:xfrm>
        </p:spPr>
        <p:txBody>
          <a:bodyPr/>
          <a:lstStyle/>
          <a:p>
            <a:endParaRPr lang="tr-TR"/>
          </a:p>
        </p:txBody>
      </p:sp>
      <p:sp>
        <p:nvSpPr>
          <p:cNvPr id="29" name="28 Slayt Numarası Yer Tutucusu"/>
          <p:cNvSpPr>
            <a:spLocks noGrp="1"/>
          </p:cNvSpPr>
          <p:nvPr>
            <p:ph type="sldNum" sz="quarter" idx="12"/>
          </p:nvPr>
        </p:nvSpPr>
        <p:spPr>
          <a:xfrm>
            <a:off x="1216152" y="6355080"/>
            <a:ext cx="1219200" cy="365760"/>
          </a:xfrm>
        </p:spPr>
        <p:txBody>
          <a:bodyPr/>
          <a:lstStyle/>
          <a:p>
            <a:fld id="{B1DEFA8C-F947-479F-BE07-76B6B3F80BF1}" type="slidenum">
              <a:rPr lang="tr-TR" smtClean="0"/>
              <a:pPr/>
              <a:t>‹#›</a:t>
            </a:fld>
            <a:endParaRPr lang="tr-TR"/>
          </a:p>
        </p:txBody>
      </p:sp>
      <p:sp>
        <p:nvSpPr>
          <p:cNvPr id="21" name="20 Dikdörtgen"/>
          <p:cNvSpPr/>
          <p:nvPr/>
        </p:nvSpPr>
        <p:spPr>
          <a:xfrm>
            <a:off x="904875" y="3648075"/>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3" name="32 Dikdörtgen"/>
          <p:cNvSpPr/>
          <p:nvPr/>
        </p:nvSpPr>
        <p:spPr>
          <a:xfrm>
            <a:off x="914400" y="5048250"/>
            <a:ext cx="7315200" cy="685800"/>
          </a:xfrm>
          <a:prstGeom prst="rect">
            <a:avLst/>
          </a:prstGeom>
          <a:noFill/>
          <a:ln w="6350" cap="rnd" cmpd="sng" algn="ctr">
            <a:solidFill>
              <a:schemeClr val="accent2"/>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2" name="21 Dikdörtgen"/>
          <p:cNvSpPr/>
          <p:nvPr/>
        </p:nvSpPr>
        <p:spPr>
          <a:xfrm>
            <a:off x="904875" y="3648075"/>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31 Dikdörtgen"/>
          <p:cNvSpPr/>
          <p:nvPr/>
        </p:nvSpPr>
        <p:spPr>
          <a:xfrm>
            <a:off x="914400" y="5048250"/>
            <a:ext cx="228600" cy="685800"/>
          </a:xfrm>
          <a:prstGeom prst="rect">
            <a:avLst/>
          </a:prstGeom>
          <a:solidFill>
            <a:schemeClr val="accent2"/>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15.11.2017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457200" y="274638"/>
            <a:ext cx="6019800" cy="5851525"/>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15.11.2017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7" name="6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8" name="7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8 Düz Bağlayıcı"/>
          <p:cNvSpPr>
            <a:spLocks noChangeShapeType="1"/>
          </p:cNvSpPr>
          <p:nvPr/>
        </p:nvSpPr>
        <p:spPr bwMode="auto">
          <a:xfrm rot="5400000">
            <a:off x="3629607" y="3201952"/>
            <a:ext cx="585216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15.11.2017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8" name="7 İçerik Yer Tutucusu"/>
          <p:cNvSpPr>
            <a:spLocks noGrp="1"/>
          </p:cNvSpPr>
          <p:nvPr>
            <p:ph sz="quarter" idx="1"/>
          </p:nvPr>
        </p:nvSpPr>
        <p:spPr>
          <a:xfrm>
            <a:off x="457200" y="1219200"/>
            <a:ext cx="8229600" cy="493776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1">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1219200" y="2971800"/>
            <a:ext cx="6858000" cy="1066800"/>
          </a:xfrm>
        </p:spPr>
        <p:txBody>
          <a:bodyPr anchor="t" anchorCtr="0"/>
          <a:lstStyle>
            <a:lvl1pPr algn="r">
              <a:buNone/>
              <a:defRPr sz="3200" b="0" cap="none" baseline="0"/>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1295400" y="4267200"/>
            <a:ext cx="6781800" cy="1143000"/>
          </a:xfrm>
        </p:spPr>
        <p:txBody>
          <a:bodyPr anchor="t" anchorCtr="0"/>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a:xfrm>
            <a:off x="6400800" y="6355080"/>
            <a:ext cx="2286000" cy="365760"/>
          </a:xfrm>
        </p:spPr>
        <p:txBody>
          <a:bodyPr/>
          <a:lstStyle/>
          <a:p>
            <a:fld id="{D9F75050-0E15-4C5B-92B0-66D068882F1F}" type="datetimeFigureOut">
              <a:rPr lang="tr-TR" smtClean="0"/>
              <a:pPr/>
              <a:t>15.11.2017</a:t>
            </a:fld>
            <a:endParaRPr lang="tr-TR"/>
          </a:p>
        </p:txBody>
      </p:sp>
      <p:sp>
        <p:nvSpPr>
          <p:cNvPr id="5" name="4 Altbilgi Yer Tutucusu"/>
          <p:cNvSpPr>
            <a:spLocks noGrp="1"/>
          </p:cNvSpPr>
          <p:nvPr>
            <p:ph type="ftr" sz="quarter" idx="11"/>
          </p:nvPr>
        </p:nvSpPr>
        <p:spPr>
          <a:xfrm>
            <a:off x="2898648" y="6355080"/>
            <a:ext cx="3474720" cy="365760"/>
          </a:xfrm>
        </p:spPr>
        <p:txBody>
          <a:bodyPr/>
          <a:lstStyle/>
          <a:p>
            <a:endParaRPr lang="tr-TR"/>
          </a:p>
        </p:txBody>
      </p:sp>
      <p:sp>
        <p:nvSpPr>
          <p:cNvPr id="6" name="5 Slayt Numarası Yer Tutucusu"/>
          <p:cNvSpPr>
            <a:spLocks noGrp="1"/>
          </p:cNvSpPr>
          <p:nvPr>
            <p:ph type="sldNum" sz="quarter" idx="12"/>
          </p:nvPr>
        </p:nvSpPr>
        <p:spPr>
          <a:xfrm>
            <a:off x="1069848" y="6355080"/>
            <a:ext cx="1520952" cy="365760"/>
          </a:xfrm>
        </p:spPr>
        <p:txBody>
          <a:bodyPr/>
          <a:lstStyle/>
          <a:p>
            <a:fld id="{B1DEFA8C-F947-479F-BE07-76B6B3F80BF1}" type="slidenum">
              <a:rPr lang="tr-TR" smtClean="0"/>
              <a:pPr/>
              <a:t>‹#›</a:t>
            </a:fld>
            <a:endParaRPr lang="tr-TR"/>
          </a:p>
        </p:txBody>
      </p:sp>
      <p:sp>
        <p:nvSpPr>
          <p:cNvPr id="7" name="6 Dikdörtgen"/>
          <p:cNvSpPr/>
          <p:nvPr/>
        </p:nvSpPr>
        <p:spPr>
          <a:xfrm>
            <a:off x="914400" y="2819400"/>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Dikdörtgen"/>
          <p:cNvSpPr/>
          <p:nvPr/>
        </p:nvSpPr>
        <p:spPr>
          <a:xfrm>
            <a:off x="914400" y="2819400"/>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28600"/>
            <a:ext cx="8229600" cy="914400"/>
          </a:xfrm>
        </p:spPr>
        <p:txBody>
          <a:bodyPr/>
          <a:lstStyle/>
          <a:p>
            <a:r>
              <a:rPr kumimoji="0" lang="tr-TR" smtClean="0"/>
              <a:t>Asıl başlık stili için tıklatın</a:t>
            </a:r>
            <a:endParaRPr kumimoji="0" lang="en-US"/>
          </a:p>
        </p:txBody>
      </p:sp>
      <p:sp>
        <p:nvSpPr>
          <p:cNvPr id="5" name="4 Veri Yer Tutucusu"/>
          <p:cNvSpPr>
            <a:spLocks noGrp="1"/>
          </p:cNvSpPr>
          <p:nvPr>
            <p:ph type="dt" sz="half" idx="10"/>
          </p:nvPr>
        </p:nvSpPr>
        <p:spPr/>
        <p:txBody>
          <a:bodyPr/>
          <a:lstStyle/>
          <a:p>
            <a:fld id="{D9F75050-0E15-4C5B-92B0-66D068882F1F}" type="datetimeFigureOut">
              <a:rPr lang="tr-TR" smtClean="0"/>
              <a:pPr/>
              <a:t>15.11.2017</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9" name="8 İçerik Yer Tutucusu"/>
          <p:cNvSpPr>
            <a:spLocks noGrp="1"/>
          </p:cNvSpPr>
          <p:nvPr>
            <p:ph sz="quarter" idx="1"/>
          </p:nvPr>
        </p:nvSpPr>
        <p:spPr>
          <a:xfrm>
            <a:off x="457200" y="1219200"/>
            <a:ext cx="4041648" cy="493776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1" name="10 İçerik Yer Tutucusu"/>
          <p:cNvSpPr>
            <a:spLocks noGrp="1"/>
          </p:cNvSpPr>
          <p:nvPr>
            <p:ph sz="quarter" idx="2"/>
          </p:nvPr>
        </p:nvSpPr>
        <p:spPr>
          <a:xfrm>
            <a:off x="4632198" y="1216152"/>
            <a:ext cx="4041648" cy="493776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28600"/>
            <a:ext cx="8229600" cy="914400"/>
          </a:xfrm>
        </p:spPr>
        <p:txBody>
          <a:bodyPr anchor="ctr"/>
          <a:lstStyle>
            <a:lvl1pPr>
              <a:defRPr/>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457200" y="1285875"/>
            <a:ext cx="4040188" cy="685800"/>
          </a:xfrm>
          <a:noFill/>
          <a:ln>
            <a:noFill/>
          </a:ln>
        </p:spPr>
        <p:txBody>
          <a:bodyPr lIns="91440" anchor="b" anchorCtr="0">
            <a:noAutofit/>
          </a:bodyPr>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4" name="3 Metin Yer Tutucusu"/>
          <p:cNvSpPr>
            <a:spLocks noGrp="1"/>
          </p:cNvSpPr>
          <p:nvPr>
            <p:ph type="body" sz="half" idx="3"/>
          </p:nvPr>
        </p:nvSpPr>
        <p:spPr>
          <a:xfrm>
            <a:off x="4648200" y="1295400"/>
            <a:ext cx="4041775" cy="685800"/>
          </a:xfrm>
          <a:noFill/>
          <a:ln>
            <a:noFill/>
          </a:ln>
        </p:spPr>
        <p:txBody>
          <a:bodyPr lIns="91440" anchor="b" anchorCtr="0"/>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7" name="6 Veri Yer Tutucusu"/>
          <p:cNvSpPr>
            <a:spLocks noGrp="1"/>
          </p:cNvSpPr>
          <p:nvPr>
            <p:ph type="dt" sz="half" idx="10"/>
          </p:nvPr>
        </p:nvSpPr>
        <p:spPr/>
        <p:txBody>
          <a:bodyPr/>
          <a:lstStyle/>
          <a:p>
            <a:fld id="{D9F75050-0E15-4C5B-92B0-66D068882F1F}" type="datetimeFigureOut">
              <a:rPr lang="tr-TR" smtClean="0"/>
              <a:pPr/>
              <a:t>15.11.2017</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11" name="10 İçerik Yer Tutucusu"/>
          <p:cNvSpPr>
            <a:spLocks noGrp="1"/>
          </p:cNvSpPr>
          <p:nvPr>
            <p:ph sz="quarter" idx="2"/>
          </p:nvPr>
        </p:nvSpPr>
        <p:spPr>
          <a:xfrm>
            <a:off x="457200" y="2133600"/>
            <a:ext cx="4038600" cy="40386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3" name="12 İçerik Yer Tutucusu"/>
          <p:cNvSpPr>
            <a:spLocks noGrp="1"/>
          </p:cNvSpPr>
          <p:nvPr>
            <p:ph sz="quarter" idx="4"/>
          </p:nvPr>
        </p:nvSpPr>
        <p:spPr>
          <a:xfrm>
            <a:off x="4648200" y="2133600"/>
            <a:ext cx="4038600" cy="40386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28600"/>
            <a:ext cx="8229600" cy="914400"/>
          </a:xfrm>
        </p:spPr>
        <p:txBody>
          <a:bodyPr/>
          <a:lstStyle/>
          <a:p>
            <a:r>
              <a:rPr kumimoji="0" lang="tr-TR" smtClean="0"/>
              <a:t>Asıl başlık stili için tıklatın</a:t>
            </a:r>
            <a:endParaRPr kumimoji="0" lang="en-US"/>
          </a:p>
        </p:txBody>
      </p:sp>
      <p:sp>
        <p:nvSpPr>
          <p:cNvPr id="3" name="2 Veri Yer Tutucusu"/>
          <p:cNvSpPr>
            <a:spLocks noGrp="1"/>
          </p:cNvSpPr>
          <p:nvPr>
            <p:ph type="dt" sz="half" idx="10"/>
          </p:nvPr>
        </p:nvSpPr>
        <p:spPr/>
        <p:txBody>
          <a:bodyPr/>
          <a:lstStyle/>
          <a:p>
            <a:fld id="{D9F75050-0E15-4C5B-92B0-66D068882F1F}" type="datetimeFigureOut">
              <a:rPr lang="tr-TR" smtClean="0"/>
              <a:pPr/>
              <a:t>15.11.2017</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6" name="5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9F75050-0E15-4C5B-92B0-66D068882F1F}" type="datetimeFigureOut">
              <a:rPr lang="tr-TR" smtClean="0"/>
              <a:pPr/>
              <a:t>15.11.2017</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5" name="4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6" name="5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6324600" y="304800"/>
            <a:ext cx="2514600" cy="838200"/>
          </a:xfrm>
        </p:spPr>
        <p:txBody>
          <a:bodyPr anchor="b" anchorCtr="0">
            <a:noAutofit/>
          </a:bodyPr>
          <a:lstStyle>
            <a:lvl1pPr algn="l">
              <a:buNone/>
              <a:defRPr sz="2000" b="1">
                <a:solidFill>
                  <a:schemeClr val="tx2"/>
                </a:solidFill>
                <a:latin typeface="+mn-lt"/>
                <a:ea typeface="+mn-ea"/>
                <a:cs typeface="+mn-cs"/>
              </a:defRPr>
            </a:lvl1pPr>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6324600" y="1219200"/>
            <a:ext cx="2514600" cy="4843463"/>
          </a:xfrm>
        </p:spPr>
        <p:txBody>
          <a:bodyPr/>
          <a:lstStyle>
            <a:lvl1pPr marL="0" indent="0">
              <a:lnSpc>
                <a:spcPts val="22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15.11.2017</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8" name="7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9 Düz Bağlayıcı"/>
          <p:cNvSpPr>
            <a:spLocks noChangeShapeType="1"/>
          </p:cNvSpPr>
          <p:nvPr/>
        </p:nvSpPr>
        <p:spPr bwMode="auto">
          <a:xfrm rot="5400000">
            <a:off x="3160645" y="3324225"/>
            <a:ext cx="603504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dirty="0"/>
          </a:p>
        </p:txBody>
      </p:sp>
      <p:sp>
        <p:nvSpPr>
          <p:cNvPr id="9" name="8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İçerik Yer Tutucusu"/>
          <p:cNvSpPr>
            <a:spLocks noGrp="1"/>
          </p:cNvSpPr>
          <p:nvPr>
            <p:ph sz="quarter" idx="1"/>
          </p:nvPr>
        </p:nvSpPr>
        <p:spPr>
          <a:xfrm>
            <a:off x="304800" y="304800"/>
            <a:ext cx="5715000" cy="5715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bg>
      <p:bgRef idx="1001">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457200" y="500856"/>
            <a:ext cx="8229600" cy="674688"/>
          </a:xfrm>
          <a:ln>
            <a:solidFill>
              <a:schemeClr val="accent1"/>
            </a:solidFill>
          </a:ln>
        </p:spPr>
        <p:txBody>
          <a:bodyPr lIns="274320" anchor="ctr"/>
          <a:lstStyle>
            <a:lvl1pPr algn="r">
              <a:buNone/>
              <a:defRPr sz="2000" b="0">
                <a:solidFill>
                  <a:schemeClr val="tx1"/>
                </a:solidFill>
              </a:defRPr>
            </a:lvl1pPr>
          </a:lstStyle>
          <a:p>
            <a:r>
              <a:rPr kumimoji="0" lang="tr-TR" smtClean="0"/>
              <a:t>Asıl başlık stili için tıklatın</a:t>
            </a:r>
            <a:endParaRPr kumimoji="0" lang="en-US"/>
          </a:p>
        </p:txBody>
      </p:sp>
      <p:sp>
        <p:nvSpPr>
          <p:cNvPr id="3" name="2 Resim Yer Tutucusu"/>
          <p:cNvSpPr>
            <a:spLocks noGrp="1"/>
          </p:cNvSpPr>
          <p:nvPr>
            <p:ph type="pic" idx="1"/>
          </p:nvPr>
        </p:nvSpPr>
        <p:spPr>
          <a:xfrm>
            <a:off x="457200" y="1905000"/>
            <a:ext cx="8229600" cy="4270248"/>
          </a:xfrm>
          <a:solidFill>
            <a:schemeClr val="tx1">
              <a:shade val="50000"/>
            </a:schemeClr>
          </a:solidFill>
          <a:ln>
            <a:noFill/>
          </a:ln>
          <a:effectLst/>
        </p:spPr>
        <p:txBody>
          <a:bodyPr/>
          <a:lstStyle>
            <a:lvl1pPr marL="0" indent="0">
              <a:spcBef>
                <a:spcPts val="600"/>
              </a:spcBef>
              <a:buNone/>
              <a:defRPr sz="3200"/>
            </a:lvl1pPr>
          </a:lstStyle>
          <a:p>
            <a:r>
              <a:rPr kumimoji="0" lang="tr-TR" smtClean="0"/>
              <a:t>Resim eklemek için simgeyi tıklatın</a:t>
            </a:r>
            <a:endParaRPr kumimoji="0" lang="en-US" dirty="0"/>
          </a:p>
        </p:txBody>
      </p:sp>
      <p:sp>
        <p:nvSpPr>
          <p:cNvPr id="4" name="3 Metin Yer Tutucusu"/>
          <p:cNvSpPr>
            <a:spLocks noGrp="1"/>
          </p:cNvSpPr>
          <p:nvPr>
            <p:ph type="body" sz="half" idx="2"/>
          </p:nvPr>
        </p:nvSpPr>
        <p:spPr>
          <a:xfrm>
            <a:off x="457200" y="1219200"/>
            <a:ext cx="8229600" cy="533400"/>
          </a:xfrm>
        </p:spPr>
        <p:txBody>
          <a:bodyPr anchor="ctr" anchorCtr="0"/>
          <a:lstStyle>
            <a:lvl1pPr marL="0" indent="0" algn="l">
              <a:buFontTx/>
              <a:buNone/>
              <a:defRPr sz="14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15.11.2017</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8" name="7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9" name="8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Dikdörtgen"/>
          <p:cNvSpPr/>
          <p:nvPr/>
        </p:nvSpPr>
        <p:spPr>
          <a:xfrm>
            <a:off x="457200" y="500856"/>
            <a:ext cx="182880" cy="68580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21 Başlık Yer Tutucusu"/>
          <p:cNvSpPr>
            <a:spLocks noGrp="1"/>
          </p:cNvSpPr>
          <p:nvPr>
            <p:ph type="title"/>
          </p:nvPr>
        </p:nvSpPr>
        <p:spPr>
          <a:xfrm>
            <a:off x="457200" y="152400"/>
            <a:ext cx="8229600" cy="990600"/>
          </a:xfrm>
          <a:prstGeom prst="rect">
            <a:avLst/>
          </a:prstGeom>
        </p:spPr>
        <p:txBody>
          <a:bodyPr vert="horz" anchor="b" anchorCtr="0">
            <a:normAutofit/>
          </a:bodyPr>
          <a:lstStyle/>
          <a:p>
            <a:r>
              <a:rPr kumimoji="0" lang="tr-TR" smtClean="0"/>
              <a:t>Asıl başlık stili için tıklatın</a:t>
            </a:r>
            <a:endParaRPr kumimoji="0" lang="en-US"/>
          </a:p>
        </p:txBody>
      </p:sp>
      <p:sp>
        <p:nvSpPr>
          <p:cNvPr id="13" name="12 Metin Yer Tutucusu"/>
          <p:cNvSpPr>
            <a:spLocks noGrp="1"/>
          </p:cNvSpPr>
          <p:nvPr>
            <p:ph type="body" idx="1"/>
          </p:nvPr>
        </p:nvSpPr>
        <p:spPr>
          <a:xfrm>
            <a:off x="457200" y="1219200"/>
            <a:ext cx="8229600" cy="4910328"/>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4" name="13 Veri Yer Tutucusu"/>
          <p:cNvSpPr>
            <a:spLocks noGrp="1"/>
          </p:cNvSpPr>
          <p:nvPr>
            <p:ph type="dt" sz="half" idx="2"/>
          </p:nvPr>
        </p:nvSpPr>
        <p:spPr>
          <a:xfrm>
            <a:off x="6400800" y="6356350"/>
            <a:ext cx="2289048" cy="365760"/>
          </a:xfrm>
          <a:prstGeom prst="rect">
            <a:avLst/>
          </a:prstGeom>
        </p:spPr>
        <p:txBody>
          <a:bodyPr vert="horz"/>
          <a:lstStyle>
            <a:lvl1pPr algn="l" eaLnBrk="1" latinLnBrk="0" hangingPunct="1">
              <a:defRPr kumimoji="0" sz="1400">
                <a:solidFill>
                  <a:schemeClr val="tx2"/>
                </a:solidFill>
              </a:defRPr>
            </a:lvl1pPr>
          </a:lstStyle>
          <a:p>
            <a:fld id="{D9F75050-0E15-4C5B-92B0-66D068882F1F}" type="datetimeFigureOut">
              <a:rPr lang="tr-TR" smtClean="0"/>
              <a:pPr/>
              <a:t>15.11.2017</a:t>
            </a:fld>
            <a:endParaRPr lang="tr-TR"/>
          </a:p>
        </p:txBody>
      </p:sp>
      <p:sp>
        <p:nvSpPr>
          <p:cNvPr id="3" name="2 Altbilgi Yer Tutucusu"/>
          <p:cNvSpPr>
            <a:spLocks noGrp="1"/>
          </p:cNvSpPr>
          <p:nvPr>
            <p:ph type="ftr" sz="quarter" idx="3"/>
          </p:nvPr>
        </p:nvSpPr>
        <p:spPr>
          <a:xfrm>
            <a:off x="2898648" y="6356350"/>
            <a:ext cx="3505200" cy="365760"/>
          </a:xfrm>
          <a:prstGeom prst="rect">
            <a:avLst/>
          </a:prstGeom>
        </p:spPr>
        <p:txBody>
          <a:bodyPr vert="horz"/>
          <a:lstStyle>
            <a:lvl1pPr algn="r" eaLnBrk="1" latinLnBrk="0" hangingPunct="1">
              <a:defRPr kumimoji="0" sz="1400">
                <a:solidFill>
                  <a:schemeClr val="tx2"/>
                </a:solidFill>
              </a:defRPr>
            </a:lvl1pPr>
          </a:lstStyle>
          <a:p>
            <a:endParaRPr lang="tr-TR"/>
          </a:p>
        </p:txBody>
      </p:sp>
      <p:sp>
        <p:nvSpPr>
          <p:cNvPr id="23" name="22 Slayt Numarası Yer Tutucusu"/>
          <p:cNvSpPr>
            <a:spLocks noGrp="1"/>
          </p:cNvSpPr>
          <p:nvPr>
            <p:ph type="sldNum" sz="quarter" idx="4"/>
          </p:nvPr>
        </p:nvSpPr>
        <p:spPr>
          <a:xfrm>
            <a:off x="612648" y="6356350"/>
            <a:ext cx="1981200" cy="365760"/>
          </a:xfrm>
          <a:prstGeom prst="rect">
            <a:avLst/>
          </a:prstGeom>
        </p:spPr>
        <p:txBody>
          <a:bodyPr vert="horz"/>
          <a:lstStyle>
            <a:lvl1pPr algn="l" eaLnBrk="1" latinLnBrk="0" hangingPunct="1">
              <a:defRPr kumimoji="0" sz="1400">
                <a:solidFill>
                  <a:schemeClr val="tx2"/>
                </a:solidFill>
              </a:defRPr>
            </a:lvl1pPr>
          </a:lstStyle>
          <a:p>
            <a:fld id="{B1DEFA8C-F947-479F-BE07-76B6B3F80BF1}" type="slidenum">
              <a:rPr lang="tr-TR" smtClean="0"/>
              <a:pPr/>
              <a:t>‹#›</a:t>
            </a:fld>
            <a:endParaRPr lang="tr-TR"/>
          </a:p>
        </p:txBody>
      </p:sp>
      <p:sp>
        <p:nvSpPr>
          <p:cNvPr id="28" name="27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29" name="28 Düz Bağlayıcı"/>
          <p:cNvSpPr>
            <a:spLocks noChangeShapeType="1"/>
          </p:cNvSpPr>
          <p:nvPr/>
        </p:nvSpPr>
        <p:spPr bwMode="auto">
          <a:xfrm>
            <a:off x="457200" y="1143000"/>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9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200" kern="120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6000"/>
        <a:buFont typeface="Wingdings 3"/>
        <a:buChar char=""/>
        <a:defRPr kumimoji="0" sz="2600" kern="1200">
          <a:solidFill>
            <a:schemeClr val="tx1"/>
          </a:solidFill>
          <a:latin typeface="+mn-lt"/>
          <a:ea typeface="+mn-ea"/>
          <a:cs typeface="+mn-cs"/>
        </a:defRPr>
      </a:lvl1pPr>
      <a:lvl2pPr marL="548640" indent="-274320" algn="l" rtl="0" eaLnBrk="1" latinLnBrk="0" hangingPunct="1">
        <a:spcBef>
          <a:spcPts val="500"/>
        </a:spcBef>
        <a:buClr>
          <a:schemeClr val="accent2"/>
        </a:buClr>
        <a:buSzPct val="76000"/>
        <a:buFont typeface="Wingdings 3"/>
        <a:buChar char=""/>
        <a:defRPr kumimoji="0" sz="2300" kern="1200">
          <a:solidFill>
            <a:schemeClr val="tx2"/>
          </a:solidFill>
          <a:latin typeface="+mn-lt"/>
          <a:ea typeface="+mn-ea"/>
          <a:cs typeface="+mn-cs"/>
        </a:defRPr>
      </a:lvl2pPr>
      <a:lvl3pPr marL="822960" indent="-228600" algn="l" rtl="0" eaLnBrk="1" latinLnBrk="0" hangingPunct="1">
        <a:spcBef>
          <a:spcPts val="500"/>
        </a:spcBef>
        <a:buClr>
          <a:schemeClr val="bg1">
            <a:shade val="50000"/>
          </a:schemeClr>
        </a:buClr>
        <a:buSzPct val="76000"/>
        <a:buFont typeface="Wingdings 3"/>
        <a:buChar char=""/>
        <a:defRPr kumimoji="0" sz="2000" kern="1200">
          <a:solidFill>
            <a:schemeClr val="tx1"/>
          </a:solidFill>
          <a:latin typeface="+mn-lt"/>
          <a:ea typeface="+mn-ea"/>
          <a:cs typeface="+mn-cs"/>
        </a:defRPr>
      </a:lvl3pPr>
      <a:lvl4pPr marL="1097280" indent="-228600" algn="l" rtl="0" eaLnBrk="1" latinLnBrk="0" hangingPunct="1">
        <a:spcBef>
          <a:spcPts val="400"/>
        </a:spcBef>
        <a:buClr>
          <a:schemeClr val="accent2">
            <a:shade val="75000"/>
          </a:schemeClr>
        </a:buClr>
        <a:buSzPct val="70000"/>
        <a:buFont typeface="Wingdings"/>
        <a:buChar char=""/>
        <a:defRPr kumimoji="0" sz="1800" kern="1200">
          <a:solidFill>
            <a:schemeClr val="tx1"/>
          </a:solidFill>
          <a:latin typeface="+mn-lt"/>
          <a:ea typeface="+mn-ea"/>
          <a:cs typeface="+mn-cs"/>
        </a:defRPr>
      </a:lvl4pPr>
      <a:lvl5pPr marL="1371600" indent="-228600" algn="l" rtl="0" eaLnBrk="1" latinLnBrk="0" hangingPunct="1">
        <a:spcBef>
          <a:spcPts val="300"/>
        </a:spcBef>
        <a:buClr>
          <a:schemeClr val="accent2"/>
        </a:buClr>
        <a:buSzPct val="70000"/>
        <a:buFont typeface="Wingdings"/>
        <a:buChar char=""/>
        <a:defRPr kumimoji="0" sz="1600" kern="1200">
          <a:solidFill>
            <a:schemeClr val="tx1"/>
          </a:solidFill>
          <a:latin typeface="+mn-lt"/>
          <a:ea typeface="+mn-ea"/>
          <a:cs typeface="+mn-cs"/>
        </a:defRPr>
      </a:lvl5pPr>
      <a:lvl6pPr marL="1645920" indent="-182880" algn="l" rtl="0" eaLnBrk="1" latinLnBrk="0" hangingPunct="1">
        <a:spcBef>
          <a:spcPts val="300"/>
        </a:spcBef>
        <a:buClr>
          <a:srgbClr val="9FB8CD">
            <a:shade val="75000"/>
          </a:srgbClr>
        </a:buClr>
        <a:buSzPct val="75000"/>
        <a:buFont typeface="Wingdings 3"/>
        <a:buChar char=""/>
        <a:defRPr kumimoji="0" lang="en-US" sz="1600" kern="1200" smtClean="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a:buChar char=""/>
        <a:defRPr kumimoji="0" lang="en-US" sz="1400" kern="1200" smtClean="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a:buChar char=""/>
        <a:defRPr kumimoji="0" lang="en-US" sz="1400" kern="1200" smtClean="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a:buChar char=""/>
        <a:defRPr kumimoji="0" lang="en-US" sz="1200" kern="1200" smtClean="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908721"/>
            <a:ext cx="7772400" cy="2691730"/>
          </a:xfrm>
        </p:spPr>
        <p:txBody>
          <a:bodyPr>
            <a:normAutofit/>
          </a:bodyPr>
          <a:lstStyle/>
          <a:p>
            <a:pPr algn="ctr"/>
            <a:r>
              <a:rPr lang="tr-TR" sz="4000" dirty="0" smtClean="0"/>
              <a:t>Ankara Üniversitesi </a:t>
            </a:r>
            <a:br>
              <a:rPr lang="tr-TR" sz="4000" dirty="0" smtClean="0"/>
            </a:br>
            <a:r>
              <a:rPr lang="tr-TR" sz="4000" dirty="0" smtClean="0"/>
              <a:t>Sağlık Bilimleri Fakültesi</a:t>
            </a:r>
            <a:br>
              <a:rPr lang="tr-TR" sz="4000" dirty="0" smtClean="0"/>
            </a:br>
            <a:r>
              <a:rPr lang="tr-TR" sz="4000" dirty="0" smtClean="0"/>
              <a:t>Sosyal Hizmet Bölümü</a:t>
            </a:r>
            <a:endParaRPr lang="tr-TR" sz="4000" dirty="0"/>
          </a:p>
        </p:txBody>
      </p:sp>
      <p:sp>
        <p:nvSpPr>
          <p:cNvPr id="3" name="2 Alt Başlık"/>
          <p:cNvSpPr>
            <a:spLocks noGrp="1"/>
          </p:cNvSpPr>
          <p:nvPr>
            <p:ph type="subTitle" idx="1"/>
          </p:nvPr>
        </p:nvSpPr>
        <p:spPr>
          <a:xfrm>
            <a:off x="1043608" y="3645024"/>
            <a:ext cx="8100392" cy="2088232"/>
          </a:xfrm>
        </p:spPr>
        <p:txBody>
          <a:bodyPr>
            <a:noAutofit/>
          </a:bodyPr>
          <a:lstStyle/>
          <a:p>
            <a:pPr algn="just"/>
            <a:r>
              <a:rPr lang="tr-TR" sz="3000" dirty="0" smtClean="0">
                <a:solidFill>
                  <a:schemeClr val="tx1"/>
                </a:solidFill>
                <a:latin typeface="Calibri" pitchFamily="34" charset="0"/>
                <a:cs typeface="Calibri" pitchFamily="34" charset="0"/>
              </a:rPr>
              <a:t>Dersin Adı: Sosyal Hizmet Kuram ve Yaklaşımları</a:t>
            </a:r>
          </a:p>
          <a:p>
            <a:pPr algn="just"/>
            <a:r>
              <a:rPr lang="tr-TR" sz="3000" dirty="0" smtClean="0">
                <a:solidFill>
                  <a:schemeClr val="tx1"/>
                </a:solidFill>
                <a:latin typeface="Calibri" pitchFamily="34" charset="0"/>
                <a:cs typeface="Calibri" pitchFamily="34" charset="0"/>
              </a:rPr>
              <a:t>Sorumlu Öğretim Üyesi: Prof. Dr. Veli DUYAN</a:t>
            </a:r>
          </a:p>
          <a:p>
            <a:pPr algn="just"/>
            <a:endParaRPr lang="tr-TR" sz="3000" dirty="0" smtClean="0">
              <a:solidFill>
                <a:schemeClr val="tx1"/>
              </a:solidFill>
              <a:latin typeface="Calibri" pitchFamily="34" charset="0"/>
              <a:cs typeface="Calibri" pitchFamily="34" charset="0"/>
            </a:endParaRPr>
          </a:p>
          <a:p>
            <a:pPr algn="just"/>
            <a:r>
              <a:rPr lang="tr-TR" sz="3000" dirty="0" smtClean="0">
                <a:solidFill>
                  <a:schemeClr val="tx1"/>
                </a:solidFill>
                <a:latin typeface="Calibri" pitchFamily="34" charset="0"/>
                <a:cs typeface="Calibri" pitchFamily="34" charset="0"/>
              </a:rPr>
              <a:t>Konu: Geştalt Yaklaşımı</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Geştalt Bakış Açısı</a:t>
            </a:r>
            <a:endParaRPr lang="tr-TR" dirty="0"/>
          </a:p>
        </p:txBody>
      </p:sp>
      <p:sp>
        <p:nvSpPr>
          <p:cNvPr id="3" name="İçerik Yer Tutucusu 2"/>
          <p:cNvSpPr>
            <a:spLocks noGrp="1"/>
          </p:cNvSpPr>
          <p:nvPr>
            <p:ph sz="quarter" idx="1"/>
          </p:nvPr>
        </p:nvSpPr>
        <p:spPr/>
        <p:txBody>
          <a:bodyPr/>
          <a:lstStyle/>
          <a:p>
            <a:pPr marL="0" indent="0">
              <a:buNone/>
            </a:pPr>
            <a:r>
              <a:rPr lang="tr-TR" dirty="0"/>
              <a:t>Geştalt yaklaşımın hem gelişim süreci incelendiğinde hem de kuramsal bütünlüğü incelendiğin üç temel bakış açısına sahip olduğu görülecektir. Bunlar;</a:t>
            </a:r>
          </a:p>
          <a:p>
            <a:pPr lvl="0"/>
            <a:r>
              <a:rPr lang="tr-TR" dirty="0"/>
              <a:t>Varoluşçu bakış açısı</a:t>
            </a:r>
          </a:p>
          <a:p>
            <a:pPr lvl="0"/>
            <a:r>
              <a:rPr lang="tr-TR" dirty="0" err="1"/>
              <a:t>Fenomenolojik</a:t>
            </a:r>
            <a:r>
              <a:rPr lang="tr-TR" dirty="0"/>
              <a:t> bakış açısı</a:t>
            </a:r>
          </a:p>
          <a:p>
            <a:pPr lvl="0"/>
            <a:r>
              <a:rPr lang="tr-TR" dirty="0"/>
              <a:t>Bütüncül bakış açısı</a:t>
            </a:r>
          </a:p>
          <a:p>
            <a:pPr marL="0" indent="0">
              <a:buNone/>
            </a:pPr>
            <a:endParaRPr lang="tr-TR" dirty="0"/>
          </a:p>
          <a:p>
            <a:pPr marL="0" indent="0">
              <a:buNone/>
            </a:pPr>
            <a:r>
              <a:rPr lang="tr-TR" dirty="0"/>
              <a:t>Bu üç temel bakış açısı, aslında geştalt yaklaşımının temel direkleri olarak algılamakta yarar vardır</a:t>
            </a:r>
            <a:r>
              <a:rPr lang="tr-TR" dirty="0" smtClean="0"/>
              <a:t>.</a:t>
            </a:r>
            <a:endParaRPr lang="tr-TR" dirty="0"/>
          </a:p>
        </p:txBody>
      </p:sp>
    </p:spTree>
    <p:extLst>
      <p:ext uri="{BB962C8B-B14F-4D97-AF65-F5344CB8AC3E}">
        <p14:creationId xmlns:p14="http://schemas.microsoft.com/office/powerpoint/2010/main" val="288071626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pPr algn="just"/>
            <a:r>
              <a:rPr lang="tr-TR" dirty="0"/>
              <a:t>Varoluşçu Bakış </a:t>
            </a:r>
            <a:r>
              <a:rPr lang="tr-TR" dirty="0" smtClean="0"/>
              <a:t>Açısı</a:t>
            </a:r>
            <a:endParaRPr lang="tr-TR" dirty="0"/>
          </a:p>
        </p:txBody>
      </p:sp>
      <p:sp>
        <p:nvSpPr>
          <p:cNvPr id="3" name="İçerik Yer Tutucusu 2"/>
          <p:cNvSpPr>
            <a:spLocks noGrp="1"/>
          </p:cNvSpPr>
          <p:nvPr>
            <p:ph sz="quarter" idx="1"/>
          </p:nvPr>
        </p:nvSpPr>
        <p:spPr/>
        <p:txBody>
          <a:bodyPr/>
          <a:lstStyle/>
          <a:p>
            <a:pPr algn="just"/>
            <a:r>
              <a:rPr lang="tr-TR" dirty="0" smtClean="0"/>
              <a:t>Varoluşçu </a:t>
            </a:r>
            <a:r>
              <a:rPr lang="tr-TR" dirty="0"/>
              <a:t>bakış açısı; yaşam- ölüm ikilemi, yaşamın anlamı, sorumluluk ve kaygı gibi kavramlarla </a:t>
            </a:r>
            <a:r>
              <a:rPr lang="tr-TR" dirty="0" smtClean="0"/>
              <a:t>özetlenmektedir</a:t>
            </a:r>
            <a:r>
              <a:rPr lang="tr-TR" dirty="0"/>
              <a:t>. Tüm canlıların doğuştan getirdikleri iki ana amaçları vardır, yaşamda kalabilmek ve yaşamada kaldığı süreçte büyüyüp-gelişmek. Ancak insanoğlunun yaşamda kalabilmek ve </a:t>
            </a:r>
            <a:r>
              <a:rPr lang="tr-TR" dirty="0" smtClean="0"/>
              <a:t>büyüyüp </a:t>
            </a:r>
            <a:r>
              <a:rPr lang="tr-TR" dirty="0"/>
              <a:t>gelişmekle ilgili diğer canlılardan ayıran özellikleri vardır. Diğer tüm canlılarda bu iki temel yaşam refleksi onların </a:t>
            </a:r>
            <a:r>
              <a:rPr lang="tr-TR" dirty="0" err="1"/>
              <a:t>biyochıplerinde</a:t>
            </a:r>
            <a:r>
              <a:rPr lang="tr-TR" dirty="0"/>
              <a:t> işlenmiş gibi görülmekle birlikte, insanoğlu bu iki yaşamsal refleksi kendi irade ve zihinsel süreciyle seçecektir, karar verecektir</a:t>
            </a:r>
            <a:r>
              <a:rPr lang="tr-TR" dirty="0" smtClean="0"/>
              <a:t>.</a:t>
            </a:r>
            <a:endParaRPr lang="tr-TR" dirty="0"/>
          </a:p>
        </p:txBody>
      </p:sp>
    </p:spTree>
    <p:extLst>
      <p:ext uri="{BB962C8B-B14F-4D97-AF65-F5344CB8AC3E}">
        <p14:creationId xmlns:p14="http://schemas.microsoft.com/office/powerpoint/2010/main" val="56220425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dirty="0" err="1"/>
              <a:t>Fenomenolojik</a:t>
            </a:r>
            <a:r>
              <a:rPr lang="tr-TR" dirty="0"/>
              <a:t> Bakış </a:t>
            </a:r>
            <a:r>
              <a:rPr lang="tr-TR" dirty="0" smtClean="0"/>
              <a:t>Açısı</a:t>
            </a:r>
            <a:endParaRPr lang="tr-TR" dirty="0"/>
          </a:p>
        </p:txBody>
      </p:sp>
      <p:sp>
        <p:nvSpPr>
          <p:cNvPr id="3" name="İçerik Yer Tutucusu 2"/>
          <p:cNvSpPr>
            <a:spLocks noGrp="1"/>
          </p:cNvSpPr>
          <p:nvPr>
            <p:ph sz="quarter" idx="1"/>
          </p:nvPr>
        </p:nvSpPr>
        <p:spPr/>
        <p:txBody>
          <a:bodyPr/>
          <a:lstStyle/>
          <a:p>
            <a:pPr algn="just"/>
            <a:r>
              <a:rPr lang="tr-TR" dirty="0" smtClean="0"/>
              <a:t>Fenomenoloji </a:t>
            </a:r>
            <a:r>
              <a:rPr lang="tr-TR" dirty="0"/>
              <a:t>en genel anlamda; kişinin, kendisini ve çevresini kendine özgü bir şekilde algılama ve anlama biçimidir. </a:t>
            </a:r>
            <a:r>
              <a:rPr lang="tr-TR" dirty="0" err="1"/>
              <a:t>Fenomenolojik</a:t>
            </a:r>
            <a:r>
              <a:rPr lang="tr-TR" dirty="0"/>
              <a:t> bakış açısına göre, bir olayın, olgunun ya da her hangi bir şeyin genel olarak taşıdığı anlamdan öte bir kişi için o olayın, olgunun ya da her hangi bir şeyin taşıdığı kendisine yönelik anlam ya da anlamlandırmadır belirleyici olan. Bunu daha iyi anlayabilmek için aşağıdaki ödevi yapmanızda yarar vardır.</a:t>
            </a:r>
          </a:p>
          <a:p>
            <a:endParaRPr lang="tr-TR" dirty="0"/>
          </a:p>
        </p:txBody>
      </p:sp>
    </p:spTree>
    <p:extLst>
      <p:ext uri="{BB962C8B-B14F-4D97-AF65-F5344CB8AC3E}">
        <p14:creationId xmlns:p14="http://schemas.microsoft.com/office/powerpoint/2010/main" val="303382133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b="1" dirty="0"/>
              <a:t>Bütüncül Bakış </a:t>
            </a:r>
            <a:r>
              <a:rPr lang="tr-TR" b="1" dirty="0" smtClean="0"/>
              <a:t>Açısı</a:t>
            </a:r>
            <a:endParaRPr lang="tr-TR" dirty="0"/>
          </a:p>
        </p:txBody>
      </p:sp>
      <p:sp>
        <p:nvSpPr>
          <p:cNvPr id="3" name="İçerik Yer Tutucusu 2"/>
          <p:cNvSpPr>
            <a:spLocks noGrp="1"/>
          </p:cNvSpPr>
          <p:nvPr>
            <p:ph sz="quarter" idx="1"/>
          </p:nvPr>
        </p:nvSpPr>
        <p:spPr/>
        <p:txBody>
          <a:bodyPr>
            <a:normAutofit/>
          </a:bodyPr>
          <a:lstStyle/>
          <a:p>
            <a:pPr algn="just"/>
            <a:r>
              <a:rPr lang="tr-TR" dirty="0" smtClean="0"/>
              <a:t>Bütüncül </a:t>
            </a:r>
            <a:r>
              <a:rPr lang="tr-TR" dirty="0"/>
              <a:t>bakış açısına göre bütün, kendisini oluşturan parçaların birlikte ve bir birleriyle işbirliği içinde çalışmasıyla oluşur. Bu bölümün başlarında verilen fil örneği tam bu süreci açıklamak için uygundur. Nasıl ki filin her uzvuna dokunan o dokunduğu uzvu tanımlarken filin bir bölümüne ilişkin açıklama getirmekte ancak, dokunduğu şeyle bütün arasındaki ilişkiyi kurmada yetersiz kalıyor ya da dokunduğu şeyin bütün içindeki anlamlılığı dokunduğunu anlatırken kuramıyorsa benzer bir biçimde bir insanı da sadece belli özelliklerine göre açıklamaya çalışmak mümkün değildir. İnsanı anlayabilmek için ancak onu bir bütün olarak görmek gereklidir. </a:t>
            </a:r>
          </a:p>
          <a:p>
            <a:endParaRPr lang="tr-TR" dirty="0"/>
          </a:p>
        </p:txBody>
      </p:sp>
    </p:spTree>
    <p:extLst>
      <p:ext uri="{BB962C8B-B14F-4D97-AF65-F5344CB8AC3E}">
        <p14:creationId xmlns:p14="http://schemas.microsoft.com/office/powerpoint/2010/main" val="58718763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pPr algn="ctr"/>
            <a:r>
              <a:rPr lang="tr-TR" b="1" dirty="0"/>
              <a:t>GEŞTALT YAKLAŞIMINDA TEMEL KAVRAMLAR </a:t>
            </a:r>
            <a:endParaRPr lang="tr-TR" dirty="0"/>
          </a:p>
        </p:txBody>
      </p:sp>
      <p:sp>
        <p:nvSpPr>
          <p:cNvPr id="3" name="İçerik Yer Tutucusu 2"/>
          <p:cNvSpPr>
            <a:spLocks noGrp="1"/>
          </p:cNvSpPr>
          <p:nvPr>
            <p:ph sz="quarter" idx="1"/>
          </p:nvPr>
        </p:nvSpPr>
        <p:spPr/>
        <p:txBody>
          <a:bodyPr>
            <a:normAutofit/>
          </a:bodyPr>
          <a:lstStyle/>
          <a:p>
            <a:pPr algn="just"/>
            <a:r>
              <a:rPr lang="tr-TR" sz="2800" dirty="0"/>
              <a:t>Farkında Olmak</a:t>
            </a:r>
          </a:p>
          <a:p>
            <a:pPr algn="just"/>
            <a:r>
              <a:rPr lang="tr-TR" sz="2800" dirty="0" smtClean="0"/>
              <a:t>İhtiyaçlar</a:t>
            </a:r>
          </a:p>
          <a:p>
            <a:pPr algn="just"/>
            <a:r>
              <a:rPr lang="tr-TR" sz="2800" dirty="0"/>
              <a:t>Tamamlanmamış </a:t>
            </a:r>
            <a:r>
              <a:rPr lang="tr-TR" sz="2800" dirty="0" smtClean="0"/>
              <a:t>İşler</a:t>
            </a:r>
          </a:p>
          <a:p>
            <a:pPr algn="just"/>
            <a:r>
              <a:rPr lang="tr-TR" sz="2800" dirty="0" smtClean="0"/>
              <a:t>Temas</a:t>
            </a:r>
          </a:p>
          <a:p>
            <a:pPr algn="just"/>
            <a:r>
              <a:rPr lang="tr-TR" sz="2800" dirty="0"/>
              <a:t>İçe </a:t>
            </a:r>
            <a:r>
              <a:rPr lang="tr-TR" sz="2800" dirty="0" smtClean="0"/>
              <a:t>alma</a:t>
            </a:r>
            <a:endParaRPr lang="tr-TR" sz="2800" dirty="0"/>
          </a:p>
        </p:txBody>
      </p:sp>
    </p:spTree>
    <p:extLst>
      <p:ext uri="{BB962C8B-B14F-4D97-AF65-F5344CB8AC3E}">
        <p14:creationId xmlns:p14="http://schemas.microsoft.com/office/powerpoint/2010/main" val="322679772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sz="quarter" idx="1"/>
          </p:nvPr>
        </p:nvSpPr>
        <p:spPr/>
        <p:txBody>
          <a:bodyPr>
            <a:normAutofit/>
          </a:bodyPr>
          <a:lstStyle/>
          <a:p>
            <a:r>
              <a:rPr lang="tr-TR" sz="3200" dirty="0"/>
              <a:t>Duyarsızlaşma</a:t>
            </a:r>
          </a:p>
          <a:p>
            <a:r>
              <a:rPr lang="tr-TR" sz="3200" dirty="0"/>
              <a:t>Saptırma</a:t>
            </a:r>
          </a:p>
          <a:p>
            <a:r>
              <a:rPr lang="tr-TR" sz="3200" dirty="0"/>
              <a:t>Yansıtma</a:t>
            </a:r>
          </a:p>
          <a:p>
            <a:r>
              <a:rPr lang="tr-TR" sz="3200" dirty="0"/>
              <a:t>Kendine döndürme</a:t>
            </a:r>
          </a:p>
          <a:p>
            <a:r>
              <a:rPr lang="tr-TR" sz="3200" dirty="0" smtClean="0"/>
              <a:t>Kendini </a:t>
            </a:r>
            <a:r>
              <a:rPr lang="tr-TR" sz="3200" dirty="0"/>
              <a:t>seyretme</a:t>
            </a:r>
          </a:p>
          <a:p>
            <a:r>
              <a:rPr lang="tr-TR" sz="3200" dirty="0"/>
              <a:t>İç İçe </a:t>
            </a:r>
            <a:r>
              <a:rPr lang="tr-TR" sz="3200" dirty="0" smtClean="0"/>
              <a:t>Geçme</a:t>
            </a:r>
            <a:endParaRPr lang="tr-TR" sz="3200" dirty="0"/>
          </a:p>
        </p:txBody>
      </p:sp>
    </p:spTree>
    <p:extLst>
      <p:ext uri="{BB962C8B-B14F-4D97-AF65-F5344CB8AC3E}">
        <p14:creationId xmlns:p14="http://schemas.microsoft.com/office/powerpoint/2010/main" val="128278260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Kaynak">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ynak">
      <a:majorFont>
        <a:latin typeface="Bookman Old Style"/>
        <a:ea typeface=""/>
        <a:cs typeface=""/>
        <a:font script="Grek" typeface="Cambria"/>
        <a:font script="Cyrl" typeface="Cambria"/>
        <a:font script="Jpan" typeface="HG明朝E"/>
        <a:font script="Hang" typeface="돋움"/>
        <a:font script="Hans" typeface="宋体"/>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Gill Sans MT"/>
        <a:ea typeface=""/>
        <a:cs typeface=""/>
        <a:font script="Grek" typeface="Calibri"/>
        <a:font script="Cyrl" typeface="Calibri"/>
        <a:font script="Jpan" typeface="ＭＳ Ｐゴシック"/>
        <a:font script="Hang" typeface="맑은 고딕"/>
        <a:font script="Hans" typeface="华文新魏"/>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ynak">
      <a:fillStyleLst>
        <a:solidFill>
          <a:schemeClr val="phClr"/>
        </a:solidFill>
        <a:gradFill rotWithShape="1">
          <a:gsLst>
            <a:gs pos="0">
              <a:schemeClr val="phClr">
                <a:tint val="45000"/>
                <a:satMod val="200000"/>
              </a:schemeClr>
            </a:gs>
            <a:gs pos="30000">
              <a:schemeClr val="phClr">
                <a:tint val="61000"/>
                <a:satMod val="200000"/>
              </a:schemeClr>
            </a:gs>
            <a:gs pos="45000">
              <a:schemeClr val="phClr">
                <a:tint val="66000"/>
                <a:satMod val="200000"/>
              </a:schemeClr>
            </a:gs>
            <a:gs pos="55000">
              <a:schemeClr val="phClr">
                <a:tint val="66000"/>
                <a:satMod val="200000"/>
              </a:schemeClr>
            </a:gs>
            <a:gs pos="73000">
              <a:schemeClr val="phClr">
                <a:tint val="61000"/>
                <a:satMod val="200000"/>
              </a:schemeClr>
            </a:gs>
            <a:gs pos="100000">
              <a:schemeClr val="phClr">
                <a:tint val="45000"/>
                <a:satMod val="200000"/>
              </a:schemeClr>
            </a:gs>
          </a:gsLst>
          <a:lin ang="950000" scaled="1"/>
        </a:gradFill>
        <a:gradFill rotWithShape="1">
          <a:gsLst>
            <a:gs pos="0">
              <a:schemeClr val="phClr">
                <a:shade val="63000"/>
              </a:schemeClr>
            </a:gs>
            <a:gs pos="30000">
              <a:schemeClr val="phClr">
                <a:shade val="90000"/>
                <a:satMod val="110000"/>
              </a:schemeClr>
            </a:gs>
            <a:gs pos="45000">
              <a:schemeClr val="phClr">
                <a:shade val="100000"/>
                <a:satMod val="118000"/>
              </a:schemeClr>
            </a:gs>
            <a:gs pos="55000">
              <a:schemeClr val="phClr">
                <a:shade val="100000"/>
                <a:satMod val="118000"/>
              </a:schemeClr>
            </a:gs>
            <a:gs pos="73000">
              <a:schemeClr val="phClr">
                <a:shade val="90000"/>
                <a:satMod val="110000"/>
              </a:schemeClr>
            </a:gs>
            <a:gs pos="100000">
              <a:schemeClr val="phClr">
                <a:shade val="63000"/>
              </a:schemeClr>
            </a:gs>
          </a:gsLst>
          <a:lin ang="950000" scaled="1"/>
        </a:gradFill>
      </a:fillStyleLst>
      <a:lnStyleLst>
        <a:ln w="9525"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3000" dir="5400000" rotWithShape="0">
              <a:srgbClr val="000000">
                <a:alpha val="40000"/>
              </a:srgbClr>
            </a:outerShdw>
          </a:effectLst>
          <a:scene3d>
            <a:camera prst="orthographicFront" fov="0">
              <a:rot lat="0" lon="0" rev="0"/>
            </a:camera>
            <a:lightRig rig="balanced" dir="t">
              <a:rot lat="0" lon="0" rev="0"/>
            </a:lightRig>
          </a:scene3d>
          <a:sp3d prstMaterial="matte">
            <a:bevelT w="0" h="0"/>
            <a:contourClr>
              <a:schemeClr val="phClr">
                <a:tint val="100000"/>
                <a:shade val="100000"/>
                <a:hueMod val="100000"/>
                <a:satMod val="100000"/>
              </a:schemeClr>
            </a:contourClr>
          </a:sp3d>
        </a:effectStyle>
        <a:effectStyle>
          <a:effectLst>
            <a:outerShdw blurRad="50800" dist="25400" dir="5400000" rotWithShape="0">
              <a:srgbClr val="000000">
                <a:alpha val="50000"/>
              </a:srgbClr>
            </a:outerShdw>
          </a:effectLst>
          <a:scene3d>
            <a:camera prst="orthographicFront" fov="0">
              <a:rot lat="0" lon="0" rev="0"/>
            </a:camera>
            <a:lightRig rig="soft" dir="t">
              <a:rot lat="0" lon="0" rev="2700000"/>
            </a:lightRig>
          </a:scene3d>
          <a:sp3d prstMaterial="matte">
            <a:bevelT w="50800" h="50800"/>
            <a:contourClr>
              <a:schemeClr val="phClr"/>
            </a:contourClr>
          </a:sp3d>
        </a:effectStyle>
      </a:effectStyleLst>
      <a:bgFillStyleLst>
        <a:solidFill>
          <a:schemeClr val="phClr"/>
        </a:solidFill>
        <a:gradFill rotWithShape="1">
          <a:gsLst>
            <a:gs pos="0">
              <a:schemeClr val="phClr">
                <a:shade val="60000"/>
                <a:satMod val="300000"/>
              </a:schemeClr>
            </a:gs>
            <a:gs pos="30000">
              <a:schemeClr val="phClr">
                <a:shade val="80000"/>
                <a:satMod val="230000"/>
              </a:schemeClr>
            </a:gs>
            <a:gs pos="100000">
              <a:schemeClr val="phClr">
                <a:tint val="97000"/>
                <a:satMod val="220000"/>
              </a:schemeClr>
            </a:gs>
          </a:gsLst>
          <a:lin ang="16200000" scaled="1"/>
        </a:gradFill>
        <a:blipFill>
          <a:blip xmlns:r="http://schemas.openxmlformats.org/officeDocument/2006/relationships" r:embed="rId1">
            <a:duotone>
              <a:schemeClr val="phClr">
                <a:shade val="6000"/>
                <a:satMod val="120000"/>
              </a:schemeClr>
              <a:schemeClr val="phClr">
                <a:tint val="90000"/>
              </a:schemeClr>
            </a:duotone>
          </a:blip>
          <a:tile tx="0" ty="0" sx="35000" sy="40000" flip="x"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Origin</Template>
  <TotalTime>13</TotalTime>
  <Words>349</Words>
  <Application>Microsoft Office PowerPoint</Application>
  <PresentationFormat>Ekran Gösterisi (4:3)</PresentationFormat>
  <Paragraphs>30</Paragraphs>
  <Slides>7</Slides>
  <Notes>0</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7</vt:i4>
      </vt:variant>
    </vt:vector>
  </HeadingPairs>
  <TitlesOfParts>
    <vt:vector size="13" baseType="lpstr">
      <vt:lpstr>Bookman Old Style</vt:lpstr>
      <vt:lpstr>Calibri</vt:lpstr>
      <vt:lpstr>Gill Sans MT</vt:lpstr>
      <vt:lpstr>Wingdings</vt:lpstr>
      <vt:lpstr>Wingdings 3</vt:lpstr>
      <vt:lpstr>Kaynak</vt:lpstr>
      <vt:lpstr>Ankara Üniversitesi  Sağlık Bilimleri Fakültesi Sosyal Hizmet Bölümü</vt:lpstr>
      <vt:lpstr>Geştalt Bakış Açısı</vt:lpstr>
      <vt:lpstr>Varoluşçu Bakış Açısı</vt:lpstr>
      <vt:lpstr>Fenomenolojik Bakış Açısı</vt:lpstr>
      <vt:lpstr>Bütüncül Bakış Açısı</vt:lpstr>
      <vt:lpstr>GEŞTALT YAKLAŞIMINDA TEMEL KAVRAMLAR </vt:lpstr>
      <vt:lpstr>PowerPoint Sunusu</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Ankara Üniversitesi  Sağlık Bilimleri Fakültesi Sosyal Hizmet Bölümü</dc:title>
  <dc:creator>DURU</dc:creator>
  <cp:lastModifiedBy>serdarhan</cp:lastModifiedBy>
  <cp:revision>7</cp:revision>
  <dcterms:created xsi:type="dcterms:W3CDTF">2017-04-26T08:36:58Z</dcterms:created>
  <dcterms:modified xsi:type="dcterms:W3CDTF">2017-11-15T08:04:56Z</dcterms:modified>
</cp:coreProperties>
</file>