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15.11.2017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15.11.2017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Geştalt Yaklaşımı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Geştalt Bakış Açısı</a:t>
            </a:r>
            <a:endParaRPr lang="tr-TR" dirty="0"/>
          </a:p>
        </p:txBody>
      </p:sp>
      <p:sp>
        <p:nvSpPr>
          <p:cNvPr id="3" name="İçerik Yer Tutucusu 2"/>
          <p:cNvSpPr>
            <a:spLocks noGrp="1"/>
          </p:cNvSpPr>
          <p:nvPr>
            <p:ph sz="quarter" idx="1"/>
          </p:nvPr>
        </p:nvSpPr>
        <p:spPr/>
        <p:txBody>
          <a:bodyPr/>
          <a:lstStyle/>
          <a:p>
            <a:pPr marL="0" indent="0">
              <a:buNone/>
            </a:pPr>
            <a:r>
              <a:rPr lang="tr-TR" dirty="0"/>
              <a:t>Geştalt yaklaşımın hem gelişim süreci incelendiğinde hem de kuramsal bütünlüğü incelendiğin üç temel bakış açısına sahip olduğu görülecektir. Bunlar;</a:t>
            </a:r>
          </a:p>
          <a:p>
            <a:pPr lvl="0"/>
            <a:r>
              <a:rPr lang="tr-TR" dirty="0"/>
              <a:t>Varoluşçu bakış açısı</a:t>
            </a:r>
          </a:p>
          <a:p>
            <a:pPr lvl="0"/>
            <a:r>
              <a:rPr lang="tr-TR" dirty="0" err="1"/>
              <a:t>Fenomenolojik</a:t>
            </a:r>
            <a:r>
              <a:rPr lang="tr-TR" dirty="0"/>
              <a:t> bakış açısı</a:t>
            </a:r>
          </a:p>
          <a:p>
            <a:pPr lvl="0"/>
            <a:r>
              <a:rPr lang="tr-TR" dirty="0"/>
              <a:t>Bütüncül bakış açısı</a:t>
            </a:r>
          </a:p>
          <a:p>
            <a:pPr marL="0" indent="0">
              <a:buNone/>
            </a:pPr>
            <a:endParaRPr lang="tr-TR" dirty="0"/>
          </a:p>
          <a:p>
            <a:pPr marL="0" indent="0">
              <a:buNone/>
            </a:pPr>
            <a:r>
              <a:rPr lang="tr-TR" dirty="0"/>
              <a:t>Bu üç temel bakış açısı, aslında geştalt yaklaşımının temel direkleri olarak algılamakta yarar vardır</a:t>
            </a:r>
            <a:r>
              <a:rPr lang="tr-TR" dirty="0" smtClean="0"/>
              <a:t>.</a:t>
            </a:r>
            <a:endParaRPr lang="tr-TR" dirty="0"/>
          </a:p>
        </p:txBody>
      </p:sp>
    </p:spTree>
    <p:extLst>
      <p:ext uri="{BB962C8B-B14F-4D97-AF65-F5344CB8AC3E}">
        <p14:creationId xmlns:p14="http://schemas.microsoft.com/office/powerpoint/2010/main" val="288071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just"/>
            <a:r>
              <a:rPr lang="tr-TR" dirty="0"/>
              <a:t>Varoluşçu Bakış </a:t>
            </a:r>
            <a:r>
              <a:rPr lang="tr-TR" dirty="0" smtClean="0"/>
              <a:t>Açısı</a:t>
            </a:r>
            <a:endParaRPr lang="tr-TR" dirty="0"/>
          </a:p>
        </p:txBody>
      </p:sp>
      <p:sp>
        <p:nvSpPr>
          <p:cNvPr id="3" name="İçerik Yer Tutucusu 2"/>
          <p:cNvSpPr>
            <a:spLocks noGrp="1"/>
          </p:cNvSpPr>
          <p:nvPr>
            <p:ph sz="quarter" idx="1"/>
          </p:nvPr>
        </p:nvSpPr>
        <p:spPr/>
        <p:txBody>
          <a:bodyPr/>
          <a:lstStyle/>
          <a:p>
            <a:pPr algn="just"/>
            <a:r>
              <a:rPr lang="tr-TR" dirty="0" smtClean="0"/>
              <a:t>Varoluşçu </a:t>
            </a:r>
            <a:r>
              <a:rPr lang="tr-TR" dirty="0"/>
              <a:t>bakış açısı; yaşam- ölüm ikilemi, yaşamın anlamı, sorumluluk ve kaygı gibi kavramlarla </a:t>
            </a:r>
            <a:r>
              <a:rPr lang="tr-TR" dirty="0" smtClean="0"/>
              <a:t>özetlenmektedir</a:t>
            </a:r>
            <a:r>
              <a:rPr lang="tr-TR" dirty="0"/>
              <a:t>. Tüm canlıların doğuştan getirdikleri iki ana amaçları vardır, yaşamda kalabilmek ve yaşamada kaldığı süreçte büyüyüp-gelişmek. Ancak insanoğlunun yaşamda kalabilmek ve </a:t>
            </a:r>
            <a:r>
              <a:rPr lang="tr-TR" dirty="0" smtClean="0"/>
              <a:t>büyüyüp </a:t>
            </a:r>
            <a:r>
              <a:rPr lang="tr-TR" dirty="0"/>
              <a:t>gelişmekle ilgili diğer canlılardan ayıran özellikleri vardır. Diğer tüm canlılarda bu iki temel yaşam refleksi onların </a:t>
            </a:r>
            <a:r>
              <a:rPr lang="tr-TR" dirty="0" err="1"/>
              <a:t>biyochıplerinde</a:t>
            </a:r>
            <a:r>
              <a:rPr lang="tr-TR" dirty="0"/>
              <a:t> işlenmiş gibi görülmekle birlikte, insanoğlu bu iki yaşamsal refleksi kendi irade ve zihinsel süreciyle seçecektir, karar verecektir</a:t>
            </a:r>
            <a:r>
              <a:rPr lang="tr-TR" dirty="0" smtClean="0"/>
              <a:t>.</a:t>
            </a:r>
            <a:endParaRPr lang="tr-TR" dirty="0"/>
          </a:p>
        </p:txBody>
      </p:sp>
    </p:spTree>
    <p:extLst>
      <p:ext uri="{BB962C8B-B14F-4D97-AF65-F5344CB8AC3E}">
        <p14:creationId xmlns:p14="http://schemas.microsoft.com/office/powerpoint/2010/main" val="562204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err="1"/>
              <a:t>Fenomenolojik</a:t>
            </a:r>
            <a:r>
              <a:rPr lang="tr-TR" dirty="0"/>
              <a:t> Bakış </a:t>
            </a:r>
            <a:r>
              <a:rPr lang="tr-TR" dirty="0" smtClean="0"/>
              <a:t>Açısı</a:t>
            </a:r>
            <a:endParaRPr lang="tr-TR" dirty="0"/>
          </a:p>
        </p:txBody>
      </p:sp>
      <p:sp>
        <p:nvSpPr>
          <p:cNvPr id="3" name="İçerik Yer Tutucusu 2"/>
          <p:cNvSpPr>
            <a:spLocks noGrp="1"/>
          </p:cNvSpPr>
          <p:nvPr>
            <p:ph sz="quarter" idx="1"/>
          </p:nvPr>
        </p:nvSpPr>
        <p:spPr/>
        <p:txBody>
          <a:bodyPr/>
          <a:lstStyle/>
          <a:p>
            <a:pPr algn="just"/>
            <a:r>
              <a:rPr lang="tr-TR" dirty="0" smtClean="0"/>
              <a:t>Fenomenoloji </a:t>
            </a:r>
            <a:r>
              <a:rPr lang="tr-TR" dirty="0"/>
              <a:t>en genel anlamda; kişinin, kendisini ve çevresini kendine özgü bir şekilde algılama ve anlama biçimidir. </a:t>
            </a:r>
            <a:r>
              <a:rPr lang="tr-TR" dirty="0" err="1"/>
              <a:t>Fenomenolojik</a:t>
            </a:r>
            <a:r>
              <a:rPr lang="tr-TR" dirty="0"/>
              <a:t> bakış açısına göre, bir olayın, olgunun ya da her hangi bir şeyin genel olarak taşıdığı anlamdan öte bir kişi için o olayın, olgunun ya da her hangi bir şeyin taşıdığı kendisine yönelik anlam ya da anlamlandırmadır belirleyici olan. Bunu daha iyi anlayabilmek için aşağıdaki ödevi yapmanızda yarar vardır.</a:t>
            </a:r>
          </a:p>
          <a:p>
            <a:endParaRPr lang="tr-TR" dirty="0"/>
          </a:p>
        </p:txBody>
      </p:sp>
    </p:spTree>
    <p:extLst>
      <p:ext uri="{BB962C8B-B14F-4D97-AF65-F5344CB8AC3E}">
        <p14:creationId xmlns:p14="http://schemas.microsoft.com/office/powerpoint/2010/main" val="3033821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Bütüncül Bakış </a:t>
            </a:r>
            <a:r>
              <a:rPr lang="tr-TR" b="1" dirty="0" smtClean="0"/>
              <a:t>Açısı</a:t>
            </a:r>
            <a:endParaRPr lang="tr-TR" dirty="0"/>
          </a:p>
        </p:txBody>
      </p:sp>
      <p:sp>
        <p:nvSpPr>
          <p:cNvPr id="3" name="İçerik Yer Tutucusu 2"/>
          <p:cNvSpPr>
            <a:spLocks noGrp="1"/>
          </p:cNvSpPr>
          <p:nvPr>
            <p:ph sz="quarter" idx="1"/>
          </p:nvPr>
        </p:nvSpPr>
        <p:spPr/>
        <p:txBody>
          <a:bodyPr>
            <a:normAutofit/>
          </a:bodyPr>
          <a:lstStyle/>
          <a:p>
            <a:pPr algn="just"/>
            <a:r>
              <a:rPr lang="tr-TR" dirty="0" smtClean="0"/>
              <a:t>Bütüncül </a:t>
            </a:r>
            <a:r>
              <a:rPr lang="tr-TR" dirty="0"/>
              <a:t>bakış açısına göre bütün, kendisini oluşturan parçaların birlikte ve bir birleriyle işbirliği içinde çalışmasıyla oluşur. Bu bölümün başlarında verilen fil örneği tam bu süreci açıklamak için uygundur. Nasıl ki filin her uzvuna dokunan o dokunduğu uzvu tanımlarken filin bir bölümüne ilişkin açıklama getirmekte ancak, dokunduğu şeyle bütün arasındaki ilişkiyi kurmada yetersiz kalıyor ya da dokunduğu şeyin bütün içindeki anlamlılığı dokunduğunu anlatırken kuramıyorsa benzer bir biçimde bir insanı da sadece belli özelliklerine göre açıklamaya çalışmak mümkün değildir. İnsanı anlayabilmek için ancak onu bir bütün olarak görmek gereklidir. </a:t>
            </a:r>
          </a:p>
          <a:p>
            <a:endParaRPr lang="tr-TR" dirty="0"/>
          </a:p>
        </p:txBody>
      </p:sp>
    </p:spTree>
    <p:extLst>
      <p:ext uri="{BB962C8B-B14F-4D97-AF65-F5344CB8AC3E}">
        <p14:creationId xmlns:p14="http://schemas.microsoft.com/office/powerpoint/2010/main" val="587187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GEŞTALT YAKLAŞIMINDA TEMEL KAVRAMLAR </a:t>
            </a:r>
            <a:endParaRPr lang="tr-TR" dirty="0"/>
          </a:p>
        </p:txBody>
      </p:sp>
      <p:sp>
        <p:nvSpPr>
          <p:cNvPr id="3" name="İçerik Yer Tutucusu 2"/>
          <p:cNvSpPr>
            <a:spLocks noGrp="1"/>
          </p:cNvSpPr>
          <p:nvPr>
            <p:ph sz="quarter" idx="1"/>
          </p:nvPr>
        </p:nvSpPr>
        <p:spPr/>
        <p:txBody>
          <a:bodyPr>
            <a:normAutofit/>
          </a:bodyPr>
          <a:lstStyle/>
          <a:p>
            <a:pPr algn="just"/>
            <a:r>
              <a:rPr lang="tr-TR" sz="2800" dirty="0"/>
              <a:t>Farkında Olmak</a:t>
            </a:r>
          </a:p>
          <a:p>
            <a:pPr algn="just"/>
            <a:r>
              <a:rPr lang="tr-TR" sz="2800" dirty="0" smtClean="0"/>
              <a:t>İhtiyaçlar</a:t>
            </a:r>
          </a:p>
          <a:p>
            <a:pPr algn="just"/>
            <a:r>
              <a:rPr lang="tr-TR" sz="2800" dirty="0"/>
              <a:t>Tamamlanmamış </a:t>
            </a:r>
            <a:r>
              <a:rPr lang="tr-TR" sz="2800" dirty="0" smtClean="0"/>
              <a:t>İşler</a:t>
            </a:r>
          </a:p>
          <a:p>
            <a:pPr algn="just"/>
            <a:r>
              <a:rPr lang="tr-TR" sz="2800" dirty="0" smtClean="0"/>
              <a:t>Temas</a:t>
            </a:r>
          </a:p>
          <a:p>
            <a:pPr algn="just"/>
            <a:r>
              <a:rPr lang="tr-TR" sz="2800" dirty="0"/>
              <a:t>İçe </a:t>
            </a:r>
            <a:r>
              <a:rPr lang="tr-TR" sz="2800" dirty="0" smtClean="0"/>
              <a:t>alma</a:t>
            </a:r>
            <a:endParaRPr lang="tr-TR" sz="2800" dirty="0"/>
          </a:p>
        </p:txBody>
      </p:sp>
    </p:spTree>
    <p:extLst>
      <p:ext uri="{BB962C8B-B14F-4D97-AF65-F5344CB8AC3E}">
        <p14:creationId xmlns:p14="http://schemas.microsoft.com/office/powerpoint/2010/main" val="322679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r>
              <a:rPr lang="tr-TR" sz="3200" dirty="0"/>
              <a:t>Duyarsızlaşma</a:t>
            </a:r>
          </a:p>
          <a:p>
            <a:r>
              <a:rPr lang="tr-TR" sz="3200" dirty="0"/>
              <a:t>Saptırma</a:t>
            </a:r>
          </a:p>
          <a:p>
            <a:r>
              <a:rPr lang="tr-TR" sz="3200" dirty="0"/>
              <a:t>Yansıtma</a:t>
            </a:r>
          </a:p>
          <a:p>
            <a:r>
              <a:rPr lang="tr-TR" sz="3200" dirty="0"/>
              <a:t>Kendine döndürme</a:t>
            </a:r>
          </a:p>
          <a:p>
            <a:r>
              <a:rPr lang="tr-TR" sz="3200" dirty="0" smtClean="0"/>
              <a:t>Kendini </a:t>
            </a:r>
            <a:r>
              <a:rPr lang="tr-TR" sz="3200" dirty="0"/>
              <a:t>seyretme</a:t>
            </a:r>
          </a:p>
          <a:p>
            <a:r>
              <a:rPr lang="tr-TR" sz="3200" dirty="0"/>
              <a:t>İç İçe </a:t>
            </a:r>
            <a:r>
              <a:rPr lang="tr-TR" sz="3200" dirty="0" smtClean="0"/>
              <a:t>Geçme</a:t>
            </a:r>
            <a:endParaRPr lang="tr-TR" sz="3200" dirty="0"/>
          </a:p>
        </p:txBody>
      </p:sp>
    </p:spTree>
    <p:extLst>
      <p:ext uri="{BB962C8B-B14F-4D97-AF65-F5344CB8AC3E}">
        <p14:creationId xmlns:p14="http://schemas.microsoft.com/office/powerpoint/2010/main" val="12827826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TotalTime>
  <Words>349</Words>
  <Application>Microsoft Office PowerPoint</Application>
  <PresentationFormat>Ekran Gösterisi (4:3)</PresentationFormat>
  <Paragraphs>30</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Bookman Old Style</vt:lpstr>
      <vt:lpstr>Calibri</vt:lpstr>
      <vt:lpstr>Gill Sans MT</vt:lpstr>
      <vt:lpstr>Wingdings</vt:lpstr>
      <vt:lpstr>Wingdings 3</vt:lpstr>
      <vt:lpstr>Kaynak</vt:lpstr>
      <vt:lpstr>Ankara Üniversitesi  Sağlık Bilimleri Fakültesi Sosyal Hizmet Bölümü</vt:lpstr>
      <vt:lpstr>Geştalt Bakış Açısı</vt:lpstr>
      <vt:lpstr>Varoluşçu Bakış Açısı</vt:lpstr>
      <vt:lpstr>Fenomenolojik Bakış Açısı</vt:lpstr>
      <vt:lpstr>Bütüncül Bakış Açısı</vt:lpstr>
      <vt:lpstr>GEŞTALT YAKLAŞIMINDA TEMEL KAVRAMLAR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7</cp:revision>
  <dcterms:created xsi:type="dcterms:W3CDTF">2017-04-26T08:36:58Z</dcterms:created>
  <dcterms:modified xsi:type="dcterms:W3CDTF">2017-11-15T08:04:56Z</dcterms:modified>
</cp:coreProperties>
</file>