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F6B3EC-A44D-4967-81E2-BDDFE8D82B0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C439A3F-A098-4EAF-B01A-F0A7C058B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E4CB8E7-7C44-46C9-9F71-AF56C72AF19B}"/>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5" name="Alt Bilgi Yer Tutucusu 4">
            <a:extLst>
              <a:ext uri="{FF2B5EF4-FFF2-40B4-BE49-F238E27FC236}">
                <a16:creationId xmlns:a16="http://schemas.microsoft.com/office/drawing/2014/main" id="{D0507D32-2DB2-4FFC-8638-6E6BDDA0EA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7BC574-D278-4DED-B3E5-6DAA8855675C}"/>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199928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62EDED-1B24-4304-8FF8-146DCC9BE50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5C18B8C-A2AB-4A0A-AC14-A466FE689F75}"/>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153B55-0C3E-4A74-8B82-648CBB9E6941}"/>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5" name="Alt Bilgi Yer Tutucusu 4">
            <a:extLst>
              <a:ext uri="{FF2B5EF4-FFF2-40B4-BE49-F238E27FC236}">
                <a16:creationId xmlns:a16="http://schemas.microsoft.com/office/drawing/2014/main" id="{DDDC2D99-EB0D-4ECB-A608-D6ADCCB846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2778AA1-410C-4C43-8314-5D8B4ACC3C3F}"/>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261660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3BD61E8-9E2D-419E-89CB-795ABB7EA87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64BDF2C-8190-41C3-93C6-9ABCA193CF6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859BC5-CA61-4D86-99DD-45A571F984B0}"/>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5" name="Alt Bilgi Yer Tutucusu 4">
            <a:extLst>
              <a:ext uri="{FF2B5EF4-FFF2-40B4-BE49-F238E27FC236}">
                <a16:creationId xmlns:a16="http://schemas.microsoft.com/office/drawing/2014/main" id="{10306C71-24E2-4267-8AE8-E2C31F1D34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742EA8-A09B-429A-8C7C-B86F3DF8A88B}"/>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387756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9DC4C1-6F28-4191-AF78-A943EB10A72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2E0A6A3-CE8E-4CF2-89A0-EECCC82F04D6}"/>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C0C95-9F0D-47EF-A836-276D986B41E1}"/>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5" name="Alt Bilgi Yer Tutucusu 4">
            <a:extLst>
              <a:ext uri="{FF2B5EF4-FFF2-40B4-BE49-F238E27FC236}">
                <a16:creationId xmlns:a16="http://schemas.microsoft.com/office/drawing/2014/main" id="{4426DF72-0FB8-4D7E-B4FB-E3CFB91ACA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61394CE-948C-497C-997D-EC34DA526A75}"/>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155716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1B30F5-99B4-4807-B715-92551137F4A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083661-B675-4E4A-BFC9-222652566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98BD640E-8F1C-494E-B8FE-D99F6E7B4C4C}"/>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5" name="Alt Bilgi Yer Tutucusu 4">
            <a:extLst>
              <a:ext uri="{FF2B5EF4-FFF2-40B4-BE49-F238E27FC236}">
                <a16:creationId xmlns:a16="http://schemas.microsoft.com/office/drawing/2014/main" id="{5AC1F307-B074-4674-A572-26E1B1CF2AE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CFF002-E7B1-4E1D-B545-BAB54CE873C7}"/>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173971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C95BC89-B2C5-4E2B-9F58-1F397764DA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DD8DAF9-1ACA-4CD9-A5FE-CB1257D82EF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25B9240-2D27-433F-BAD7-0510DBA81E74}"/>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C49C3C2-3FF3-40FB-A7FF-EEE6A6BC4343}"/>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6" name="Alt Bilgi Yer Tutucusu 5">
            <a:extLst>
              <a:ext uri="{FF2B5EF4-FFF2-40B4-BE49-F238E27FC236}">
                <a16:creationId xmlns:a16="http://schemas.microsoft.com/office/drawing/2014/main" id="{98793ED4-D216-4DEF-AD06-DFD35E8ACE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B464BD3-A4A5-47E1-8953-E36427D29D0F}"/>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191244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0BAFCF-9965-4CF1-AD27-23013973F4F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6900D1-A28B-49DC-B965-B32D0BEB9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500E411-5708-41B8-B896-9D24D9271E31}"/>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F0DDA4E-2437-4B05-960D-89178305C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BAA9533C-1724-40B1-B4CC-566C8EB06AF0}"/>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67DBB03-ACF3-43CA-9F25-372CBDA1F086}"/>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8" name="Alt Bilgi Yer Tutucusu 7">
            <a:extLst>
              <a:ext uri="{FF2B5EF4-FFF2-40B4-BE49-F238E27FC236}">
                <a16:creationId xmlns:a16="http://schemas.microsoft.com/office/drawing/2014/main" id="{9B9FCCE7-5908-4693-BD8A-967FBCA80EC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7187F35-F0C5-4B29-B161-730350A3EC69}"/>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316468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11A6A9-F516-4ED6-9E1B-CF02D07732E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A8B6888-1B44-4160-AB59-E2039E30E1C8}"/>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4" name="Alt Bilgi Yer Tutucusu 3">
            <a:extLst>
              <a:ext uri="{FF2B5EF4-FFF2-40B4-BE49-F238E27FC236}">
                <a16:creationId xmlns:a16="http://schemas.microsoft.com/office/drawing/2014/main" id="{CBCFF8D1-3639-4129-95E0-623F660FC0A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76937EC-E4D6-4DE2-9869-E56149BE2680}"/>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251347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EDCDE92-695C-456D-880D-CFE2F12A56C0}"/>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3" name="Alt Bilgi Yer Tutucusu 2">
            <a:extLst>
              <a:ext uri="{FF2B5EF4-FFF2-40B4-BE49-F238E27FC236}">
                <a16:creationId xmlns:a16="http://schemas.microsoft.com/office/drawing/2014/main" id="{D86E814B-D2D5-44AE-973C-69C5DE9944C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801EC78-05DA-4B96-BCEC-F3364000EA81}"/>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186767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A8752B-8024-43F2-907B-BB0305E9C80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4E423FA-F3AC-454A-B4EB-C65741349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2525CEB-E47A-460B-8C2D-4467B3A5E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7B6CF4E-3D43-4AC9-9761-A3575458F0F0}"/>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6" name="Alt Bilgi Yer Tutucusu 5">
            <a:extLst>
              <a:ext uri="{FF2B5EF4-FFF2-40B4-BE49-F238E27FC236}">
                <a16:creationId xmlns:a16="http://schemas.microsoft.com/office/drawing/2014/main" id="{EAF32312-E30C-497C-8495-E18DB1E2FFB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DE086B1-D012-4F44-ADE0-AB85D54C67C1}"/>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220447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2EC0FD-3F86-44FB-879D-7F36106F9E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481478C-403C-43D7-ABE1-08D24D0E0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78BE49F-5CF2-4CC7-9516-A86D3970F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D7B44A0-77FB-4DD5-B611-18348BB5AEBE}"/>
              </a:ext>
            </a:extLst>
          </p:cNvPr>
          <p:cNvSpPr>
            <a:spLocks noGrp="1"/>
          </p:cNvSpPr>
          <p:nvPr>
            <p:ph type="dt" sz="half" idx="10"/>
          </p:nvPr>
        </p:nvSpPr>
        <p:spPr/>
        <p:txBody>
          <a:bodyPr/>
          <a:lstStyle/>
          <a:p>
            <a:fld id="{4009CB20-E645-46DF-8352-296A03BCB1D6}" type="datetimeFigureOut">
              <a:rPr lang="tr-TR" smtClean="0"/>
              <a:t>3.05.2020</a:t>
            </a:fld>
            <a:endParaRPr lang="tr-TR"/>
          </a:p>
        </p:txBody>
      </p:sp>
      <p:sp>
        <p:nvSpPr>
          <p:cNvPr id="6" name="Alt Bilgi Yer Tutucusu 5">
            <a:extLst>
              <a:ext uri="{FF2B5EF4-FFF2-40B4-BE49-F238E27FC236}">
                <a16:creationId xmlns:a16="http://schemas.microsoft.com/office/drawing/2014/main" id="{F34BB7A8-1097-4FC6-ABF6-107B35649D4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17B50FE-5B98-480C-929B-070D9D32CC28}"/>
              </a:ext>
            </a:extLst>
          </p:cNvPr>
          <p:cNvSpPr>
            <a:spLocks noGrp="1"/>
          </p:cNvSpPr>
          <p:nvPr>
            <p:ph type="sldNum" sz="quarter" idx="12"/>
          </p:nvPr>
        </p:nvSpPr>
        <p:spPr/>
        <p:txBody>
          <a:bodyPr/>
          <a:lstStyle/>
          <a:p>
            <a:fld id="{2A7BF742-6F6A-4D69-BD08-6F9CC22F0C5A}" type="slidenum">
              <a:rPr lang="tr-TR" smtClean="0"/>
              <a:t>‹#›</a:t>
            </a:fld>
            <a:endParaRPr lang="tr-TR"/>
          </a:p>
        </p:txBody>
      </p:sp>
    </p:spTree>
    <p:extLst>
      <p:ext uri="{BB962C8B-B14F-4D97-AF65-F5344CB8AC3E}">
        <p14:creationId xmlns:p14="http://schemas.microsoft.com/office/powerpoint/2010/main" val="306319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57302">
              <a:srgbClr val="FFE9A3"/>
            </a:gs>
            <a:gs pos="62900">
              <a:srgbClr val="FFE79B"/>
            </a:gs>
            <a:gs pos="74000">
              <a:schemeClr val="accent4">
                <a:lumMod val="45000"/>
                <a:lumOff val="55000"/>
              </a:schemeClr>
            </a:gs>
            <a:gs pos="87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24C051A-5CB6-4582-B3E3-669DBE961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4A2E99E-AEC9-41CA-AB90-AA796DB85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F40556-1357-46CA-B7FD-202715249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CB20-E645-46DF-8352-296A03BCB1D6}" type="datetimeFigureOut">
              <a:rPr lang="tr-TR" smtClean="0"/>
              <a:t>3.05.2020</a:t>
            </a:fld>
            <a:endParaRPr lang="tr-TR"/>
          </a:p>
        </p:txBody>
      </p:sp>
      <p:sp>
        <p:nvSpPr>
          <p:cNvPr id="5" name="Alt Bilgi Yer Tutucusu 4">
            <a:extLst>
              <a:ext uri="{FF2B5EF4-FFF2-40B4-BE49-F238E27FC236}">
                <a16:creationId xmlns:a16="http://schemas.microsoft.com/office/drawing/2014/main" id="{F30994B9-89AC-442B-9F58-38B3CB43E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AFAB771-B908-4E44-96AA-91BAA41CE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BF742-6F6A-4D69-BD08-6F9CC22F0C5A}" type="slidenum">
              <a:rPr lang="tr-TR" smtClean="0"/>
              <a:t>‹#›</a:t>
            </a:fld>
            <a:endParaRPr lang="tr-TR"/>
          </a:p>
        </p:txBody>
      </p:sp>
    </p:spTree>
    <p:extLst>
      <p:ext uri="{BB962C8B-B14F-4D97-AF65-F5344CB8AC3E}">
        <p14:creationId xmlns:p14="http://schemas.microsoft.com/office/powerpoint/2010/main" val="2278619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5740431E-027C-4145-9035-E78BCCE3073C}"/>
              </a:ext>
            </a:extLst>
          </p:cNvPr>
          <p:cNvSpPr>
            <a:spLocks noGrp="1"/>
          </p:cNvSpPr>
          <p:nvPr>
            <p:ph type="ctrTitle"/>
          </p:nvPr>
        </p:nvSpPr>
        <p:spPr>
          <a:xfrm>
            <a:off x="4383461" y="4592325"/>
            <a:ext cx="7008418" cy="1514185"/>
          </a:xfrm>
        </p:spPr>
        <p:txBody>
          <a:bodyPr anchor="t">
            <a:normAutofit/>
          </a:bodyPr>
          <a:lstStyle/>
          <a:p>
            <a:pPr algn="r"/>
            <a:r>
              <a:rPr lang="tr-TR" sz="4000" dirty="0">
                <a:solidFill>
                  <a:srgbClr val="000000"/>
                </a:solidFill>
                <a:latin typeface="Calibri" panose="020F0502020204030204" pitchFamily="34" charset="0"/>
                <a:cs typeface="Calibri" panose="020F0502020204030204" pitchFamily="34" charset="0"/>
              </a:rPr>
              <a:t>Su Sporlarının Karşılaştığı Zorluklar</a:t>
            </a:r>
          </a:p>
        </p:txBody>
      </p:sp>
      <p:sp>
        <p:nvSpPr>
          <p:cNvPr id="1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nkara Ã¼niversitesi ile ilgili gÃ¶rsel sonucu">
            <a:extLst>
              <a:ext uri="{FF2B5EF4-FFF2-40B4-BE49-F238E27FC236}">
                <a16:creationId xmlns:a16="http://schemas.microsoft.com/office/drawing/2014/main" id="{0791FB33-A20C-40E8-80EF-B765875FB0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2839031"/>
            <a:ext cx="3163437" cy="3163437"/>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Ä°lgili resim">
            <a:extLst>
              <a:ext uri="{FF2B5EF4-FFF2-40B4-BE49-F238E27FC236}">
                <a16:creationId xmlns:a16="http://schemas.microsoft.com/office/drawing/2014/main" id="{CD33D2E0-1F87-45C3-B527-A91B5EC271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8595" y="573467"/>
            <a:ext cx="2754249" cy="137712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B857EAC4-431C-43FA-B09F-D9AAB91D96C9}"/>
              </a:ext>
            </a:extLst>
          </p:cNvPr>
          <p:cNvSpPr/>
          <p:nvPr/>
        </p:nvSpPr>
        <p:spPr>
          <a:xfrm>
            <a:off x="5418595" y="4186989"/>
            <a:ext cx="6450224" cy="2237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6482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07A42FBF-D7E4-4FD2-8C13-2A28F2A8609C}"/>
              </a:ext>
            </a:extLst>
          </p:cNvPr>
          <p:cNvSpPr>
            <a:spLocks noGrp="1"/>
          </p:cNvSpPr>
          <p:nvPr>
            <p:ph type="title"/>
          </p:nvPr>
        </p:nvSpPr>
        <p:spPr>
          <a:xfrm>
            <a:off x="807365" y="802955"/>
            <a:ext cx="6318649" cy="1454051"/>
          </a:xfrm>
        </p:spPr>
        <p:txBody>
          <a:bodyPr>
            <a:normAutofit/>
          </a:bodyPr>
          <a:lstStyle/>
          <a:p>
            <a:r>
              <a:rPr lang="tr-TR" sz="3600" dirty="0">
                <a:solidFill>
                  <a:srgbClr val="000000"/>
                </a:solidFill>
                <a:latin typeface="Calibri" panose="020F0502020204030204" pitchFamily="34" charset="0"/>
                <a:cs typeface="Calibri" panose="020F0502020204030204" pitchFamily="34" charset="0"/>
              </a:rPr>
              <a:t>Ders İçeriği</a:t>
            </a:r>
          </a:p>
        </p:txBody>
      </p:sp>
      <p:sp>
        <p:nvSpPr>
          <p:cNvPr id="3" name="İçerik Yer Tutucusu 2">
            <a:extLst>
              <a:ext uri="{FF2B5EF4-FFF2-40B4-BE49-F238E27FC236}">
                <a16:creationId xmlns:a16="http://schemas.microsoft.com/office/drawing/2014/main" id="{A636E302-D02A-4EBD-960A-A5033665FEA0}"/>
              </a:ext>
            </a:extLst>
          </p:cNvPr>
          <p:cNvSpPr>
            <a:spLocks noGrp="1"/>
          </p:cNvSpPr>
          <p:nvPr>
            <p:ph idx="1"/>
          </p:nvPr>
        </p:nvSpPr>
        <p:spPr>
          <a:xfrm>
            <a:off x="803807" y="2421682"/>
            <a:ext cx="4650524" cy="3639289"/>
          </a:xfrm>
        </p:spPr>
        <p:txBody>
          <a:bodyPr anchor="ctr">
            <a:normAutofit/>
          </a:bodyPr>
          <a:lstStyle/>
          <a:p>
            <a:r>
              <a:rPr lang="tr-TR" sz="2400" dirty="0">
                <a:solidFill>
                  <a:srgbClr val="000000"/>
                </a:solidFill>
                <a:latin typeface="Calibri" panose="020F0502020204030204" pitchFamily="34" charset="0"/>
                <a:cs typeface="Calibri" panose="020F0502020204030204" pitchFamily="34" charset="0"/>
              </a:rPr>
              <a:t>Genel olarak Su Sporlarının Karşılaştığı Zorlukların Açıklanması</a:t>
            </a:r>
          </a:p>
        </p:txBody>
      </p:sp>
      <p:sp>
        <p:nvSpPr>
          <p:cNvPr id="15" name="Oval 14">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Ä°lgili resim">
            <a:extLst>
              <a:ext uri="{FF2B5EF4-FFF2-40B4-BE49-F238E27FC236}">
                <a16:creationId xmlns:a16="http://schemas.microsoft.com/office/drawing/2014/main" id="{BD4F7F50-56CC-4560-B590-09914BE3B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5" r="1" b="1"/>
          <a:stretch/>
        </p:blipFill>
        <p:spPr bwMode="auto">
          <a:xfrm>
            <a:off x="8759844" y="506567"/>
            <a:ext cx="3205839" cy="1838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Ä°lgili resim">
            <a:extLst>
              <a:ext uri="{FF2B5EF4-FFF2-40B4-BE49-F238E27FC236}">
                <a16:creationId xmlns:a16="http://schemas.microsoft.com/office/drawing/2014/main" id="{10890131-A650-4037-9378-0FED33818E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332" r="3" b="7774"/>
          <a:stretch/>
        </p:blipFill>
        <p:spPr bwMode="auto">
          <a:xfrm>
            <a:off x="6513813" y="3569332"/>
            <a:ext cx="1807158" cy="142578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finansal zorluk ile ilgili gÃ¶rsel sonucu">
            <a:extLst>
              <a:ext uri="{FF2B5EF4-FFF2-40B4-BE49-F238E27FC236}">
                <a16:creationId xmlns:a16="http://schemas.microsoft.com/office/drawing/2014/main" id="{248E7384-8788-47B4-90A2-132798F006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35" r="27577" b="1"/>
          <a:stretch/>
        </p:blipFill>
        <p:spPr bwMode="auto">
          <a:xfrm>
            <a:off x="9772168" y="5010263"/>
            <a:ext cx="1954915" cy="166146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96FA7ACF-FFE4-45B7-B605-C48ADC55199D}"/>
              </a:ext>
            </a:extLst>
          </p:cNvPr>
          <p:cNvSpPr/>
          <p:nvPr/>
        </p:nvSpPr>
        <p:spPr>
          <a:xfrm>
            <a:off x="605111" y="1070811"/>
            <a:ext cx="2683042" cy="95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969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53359DF3-D0C1-4D0D-A021-745E6753DBA4}"/>
              </a:ext>
            </a:extLst>
          </p:cNvPr>
          <p:cNvSpPr>
            <a:spLocks noGrp="1"/>
          </p:cNvSpPr>
          <p:nvPr>
            <p:ph type="title"/>
          </p:nvPr>
        </p:nvSpPr>
        <p:spPr>
          <a:xfrm>
            <a:off x="807365" y="802955"/>
            <a:ext cx="6318649" cy="1454051"/>
          </a:xfrm>
        </p:spPr>
        <p:txBody>
          <a:bodyPr>
            <a:normAutofit/>
          </a:bodyPr>
          <a:lstStyle/>
          <a:p>
            <a:r>
              <a:rPr lang="tr-TR" sz="3600" dirty="0">
                <a:solidFill>
                  <a:srgbClr val="000000"/>
                </a:solidFill>
                <a:latin typeface="Calibri" panose="020F0502020204030204" pitchFamily="34" charset="0"/>
                <a:cs typeface="Calibri" panose="020F0502020204030204" pitchFamily="34" charset="0"/>
              </a:rPr>
              <a:t>Su Sporlarının Karşılaştığı Zorluklar</a:t>
            </a:r>
            <a:endParaRPr lang="tr-TR" sz="3600" dirty="0">
              <a:solidFill>
                <a:srgbClr val="000000"/>
              </a:solidFill>
            </a:endParaRPr>
          </a:p>
        </p:txBody>
      </p:sp>
      <p:sp>
        <p:nvSpPr>
          <p:cNvPr id="3" name="İçerik Yer Tutucusu 2">
            <a:extLst>
              <a:ext uri="{FF2B5EF4-FFF2-40B4-BE49-F238E27FC236}">
                <a16:creationId xmlns:a16="http://schemas.microsoft.com/office/drawing/2014/main" id="{AC01DD11-B206-4A66-8A02-247FC889D220}"/>
              </a:ext>
            </a:extLst>
          </p:cNvPr>
          <p:cNvSpPr>
            <a:spLocks noGrp="1"/>
          </p:cNvSpPr>
          <p:nvPr>
            <p:ph idx="1"/>
          </p:nvPr>
        </p:nvSpPr>
        <p:spPr>
          <a:xfrm>
            <a:off x="803807" y="2421682"/>
            <a:ext cx="4650524" cy="3639289"/>
          </a:xfrm>
        </p:spPr>
        <p:txBody>
          <a:bodyPr anchor="ctr">
            <a:normAutofit/>
          </a:bodyPr>
          <a:lstStyle/>
          <a:p>
            <a:r>
              <a:rPr lang="tr-TR" sz="2400" dirty="0">
                <a:solidFill>
                  <a:srgbClr val="000000"/>
                </a:solidFill>
                <a:latin typeface="Calibri" panose="020F0502020204030204" pitchFamily="34" charset="0"/>
                <a:cs typeface="Calibri" panose="020F0502020204030204" pitchFamily="34" charset="0"/>
              </a:rPr>
              <a:t>Bürokratik zorluklar</a:t>
            </a:r>
          </a:p>
          <a:p>
            <a:r>
              <a:rPr lang="tr-TR" sz="2400" dirty="0">
                <a:solidFill>
                  <a:srgbClr val="000000"/>
                </a:solidFill>
                <a:latin typeface="Calibri" panose="020F0502020204030204" pitchFamily="34" charset="0"/>
                <a:cs typeface="Calibri" panose="020F0502020204030204" pitchFamily="34" charset="0"/>
              </a:rPr>
              <a:t>Denetim yapılmaması</a:t>
            </a:r>
          </a:p>
          <a:p>
            <a:r>
              <a:rPr lang="tr-TR" sz="2400" dirty="0">
                <a:solidFill>
                  <a:srgbClr val="000000"/>
                </a:solidFill>
                <a:latin typeface="Calibri" panose="020F0502020204030204" pitchFamily="34" charset="0"/>
                <a:cs typeface="Calibri" panose="020F0502020204030204" pitchFamily="34" charset="0"/>
              </a:rPr>
              <a:t>Tesis Yetersizliği</a:t>
            </a:r>
          </a:p>
        </p:txBody>
      </p:sp>
      <p:sp>
        <p:nvSpPr>
          <p:cNvPr id="143" name="Oval 142">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bÃ¼rokrasi ile ilgili gÃ¶rsel sonucu">
            <a:extLst>
              <a:ext uri="{FF2B5EF4-FFF2-40B4-BE49-F238E27FC236}">
                <a16:creationId xmlns:a16="http://schemas.microsoft.com/office/drawing/2014/main" id="{85D94A5E-5265-4807-A867-3E2AF631EE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9844" y="211396"/>
            <a:ext cx="3205839" cy="2428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Ã¼rokratik ile ilgili gÃ¶rsel sonucu">
            <a:extLst>
              <a:ext uri="{FF2B5EF4-FFF2-40B4-BE49-F238E27FC236}">
                <a16:creationId xmlns:a16="http://schemas.microsoft.com/office/drawing/2014/main" id="{C05861F8-FD82-4CA1-B4F4-D975695FB7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116" b="7496"/>
          <a:stretch/>
        </p:blipFill>
        <p:spPr bwMode="auto">
          <a:xfrm>
            <a:off x="6513813" y="3569326"/>
            <a:ext cx="1807158" cy="1425793"/>
          </a:xfrm>
          <a:prstGeom prst="rect">
            <a:avLst/>
          </a:prstGeom>
          <a:noFill/>
          <a:extLst>
            <a:ext uri="{909E8E84-426E-40DD-AFC4-6F175D3DCCD1}">
              <a14:hiddenFill xmlns:a14="http://schemas.microsoft.com/office/drawing/2010/main">
                <a:solidFill>
                  <a:srgbClr val="FFFFFF"/>
                </a:solidFill>
              </a14:hiddenFill>
            </a:ext>
          </a:extLst>
        </p:spPr>
      </p:pic>
      <p:sp>
        <p:nvSpPr>
          <p:cNvPr id="147"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Ä°lgili resim">
            <a:extLst>
              <a:ext uri="{FF2B5EF4-FFF2-40B4-BE49-F238E27FC236}">
                <a16:creationId xmlns:a16="http://schemas.microsoft.com/office/drawing/2014/main" id="{7D3E9656-E2FF-4EDB-B935-52253778BF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5" r="1" b="1"/>
          <a:stretch/>
        </p:blipFill>
        <p:spPr bwMode="auto">
          <a:xfrm>
            <a:off x="9533568" y="5143764"/>
            <a:ext cx="2432116" cy="1394463"/>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3438F6D7-D1DE-446B-967F-F1F5DAE5787A}"/>
              </a:ext>
            </a:extLst>
          </p:cNvPr>
          <p:cNvSpPr/>
          <p:nvPr/>
        </p:nvSpPr>
        <p:spPr>
          <a:xfrm>
            <a:off x="553453" y="802955"/>
            <a:ext cx="5155451" cy="1454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097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ansal zorluk ile ilgili gÃ¶rsel sonucu">
            <a:extLst>
              <a:ext uri="{FF2B5EF4-FFF2-40B4-BE49-F238E27FC236}">
                <a16:creationId xmlns:a16="http://schemas.microsoft.com/office/drawing/2014/main" id="{0CAE0078-DECF-4295-B502-D430CD48180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1750" b="1"/>
          <a:stretch/>
        </p:blipFill>
        <p:spPr bwMode="auto">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finansal zorluk ile ilgili gÃ¶rsel sonucu">
            <a:extLst>
              <a:ext uri="{FF2B5EF4-FFF2-40B4-BE49-F238E27FC236}">
                <a16:creationId xmlns:a16="http://schemas.microsoft.com/office/drawing/2014/main" id="{5B25B57D-0721-458F-ABFC-E3A4F575A1E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435" r="27577" b="1"/>
          <a:stretch/>
        </p:blipFill>
        <p:spPr bwMode="auto">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4" name="Picture 6" descr="tatil sezonun kÄ±sa olmasÄ± ile ilgili gÃ¶rsel sonucu">
            <a:extLst>
              <a:ext uri="{FF2B5EF4-FFF2-40B4-BE49-F238E27FC236}">
                <a16:creationId xmlns:a16="http://schemas.microsoft.com/office/drawing/2014/main" id="{83A39F5B-BA90-4380-B429-32097999F51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1191" r="3298" b="2"/>
          <a:stretch/>
        </p:blipFill>
        <p:spPr bwMode="auto">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CE44980C-E324-42DB-8689-7F3FFCDFD8E0}"/>
              </a:ext>
            </a:extLst>
          </p:cNvPr>
          <p:cNvSpPr>
            <a:spLocks noGrp="1"/>
          </p:cNvSpPr>
          <p:nvPr>
            <p:ph type="title"/>
          </p:nvPr>
        </p:nvSpPr>
        <p:spPr>
          <a:xfrm>
            <a:off x="6738267" y="802955"/>
            <a:ext cx="4333814" cy="1454051"/>
          </a:xfrm>
        </p:spPr>
        <p:txBody>
          <a:bodyPr>
            <a:normAutofit/>
          </a:bodyPr>
          <a:lstStyle/>
          <a:p>
            <a:r>
              <a:rPr lang="tr-TR" sz="3600" dirty="0">
                <a:solidFill>
                  <a:srgbClr val="000000"/>
                </a:solidFill>
                <a:latin typeface="Calibri" panose="020F0502020204030204" pitchFamily="34" charset="0"/>
                <a:cs typeface="Calibri" panose="020F0502020204030204" pitchFamily="34" charset="0"/>
              </a:rPr>
              <a:t>Su Sporlarının Karşılaştığı Zorluklar</a:t>
            </a:r>
            <a:endParaRPr lang="tr-TR" sz="3600" dirty="0">
              <a:solidFill>
                <a:srgbClr val="000000"/>
              </a:solidFill>
            </a:endParaRPr>
          </a:p>
        </p:txBody>
      </p:sp>
      <p:sp>
        <p:nvSpPr>
          <p:cNvPr id="3" name="İçerik Yer Tutucusu 2">
            <a:extLst>
              <a:ext uri="{FF2B5EF4-FFF2-40B4-BE49-F238E27FC236}">
                <a16:creationId xmlns:a16="http://schemas.microsoft.com/office/drawing/2014/main" id="{9D22593D-2FA0-417C-8BA4-6D1D67F6CFB9}"/>
              </a:ext>
            </a:extLst>
          </p:cNvPr>
          <p:cNvSpPr>
            <a:spLocks noGrp="1"/>
          </p:cNvSpPr>
          <p:nvPr>
            <p:ph idx="1"/>
          </p:nvPr>
        </p:nvSpPr>
        <p:spPr>
          <a:xfrm>
            <a:off x="6734684" y="2421682"/>
            <a:ext cx="4333468" cy="3639289"/>
          </a:xfrm>
        </p:spPr>
        <p:txBody>
          <a:bodyPr anchor="ctr">
            <a:normAutofit/>
          </a:bodyPr>
          <a:lstStyle/>
          <a:p>
            <a:r>
              <a:rPr lang="tr-TR" dirty="0">
                <a:solidFill>
                  <a:srgbClr val="000000"/>
                </a:solidFill>
                <a:latin typeface="Calibri" panose="020F0502020204030204" pitchFamily="34" charset="0"/>
                <a:cs typeface="Calibri" panose="020F0502020204030204" pitchFamily="34" charset="0"/>
              </a:rPr>
              <a:t>Finansal zorluklar</a:t>
            </a:r>
          </a:p>
          <a:p>
            <a:r>
              <a:rPr lang="tr-TR" dirty="0">
                <a:solidFill>
                  <a:srgbClr val="000000"/>
                </a:solidFill>
                <a:latin typeface="Calibri" panose="020F0502020204030204" pitchFamily="34" charset="0"/>
                <a:cs typeface="Calibri" panose="020F0502020204030204" pitchFamily="34" charset="0"/>
              </a:rPr>
              <a:t>Sezonun kısa olması</a:t>
            </a:r>
          </a:p>
          <a:p>
            <a:r>
              <a:rPr lang="tr-TR" dirty="0">
                <a:solidFill>
                  <a:srgbClr val="000000"/>
                </a:solidFill>
                <a:latin typeface="Calibri" panose="020F0502020204030204" pitchFamily="34" charset="0"/>
                <a:cs typeface="Calibri" panose="020F0502020204030204" pitchFamily="34" charset="0"/>
              </a:rPr>
              <a:t>Sponsor firma azlığı</a:t>
            </a:r>
          </a:p>
        </p:txBody>
      </p:sp>
      <p:sp>
        <p:nvSpPr>
          <p:cNvPr id="4" name="Dikdörtgen 3">
            <a:extLst>
              <a:ext uri="{FF2B5EF4-FFF2-40B4-BE49-F238E27FC236}">
                <a16:creationId xmlns:a16="http://schemas.microsoft.com/office/drawing/2014/main" id="{207D7AA3-94E0-4908-AAAE-EA658090409C}"/>
              </a:ext>
            </a:extLst>
          </p:cNvPr>
          <p:cNvSpPr/>
          <p:nvPr/>
        </p:nvSpPr>
        <p:spPr>
          <a:xfrm>
            <a:off x="6442356" y="802955"/>
            <a:ext cx="4625796" cy="1454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257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74">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413EDBC1-D0C0-4A7D-9923-8298F24B1297}"/>
              </a:ext>
            </a:extLst>
          </p:cNvPr>
          <p:cNvSpPr>
            <a:spLocks noGrp="1"/>
          </p:cNvSpPr>
          <p:nvPr>
            <p:ph type="title"/>
          </p:nvPr>
        </p:nvSpPr>
        <p:spPr>
          <a:xfrm>
            <a:off x="804672" y="802955"/>
            <a:ext cx="4977976" cy="1454051"/>
          </a:xfrm>
        </p:spPr>
        <p:txBody>
          <a:bodyPr>
            <a:normAutofit/>
          </a:bodyPr>
          <a:lstStyle/>
          <a:p>
            <a:r>
              <a:rPr lang="tr-TR">
                <a:solidFill>
                  <a:srgbClr val="000000"/>
                </a:solidFill>
                <a:latin typeface="Calibri" panose="020F0502020204030204" pitchFamily="34" charset="0"/>
                <a:cs typeface="Calibri" panose="020F0502020204030204" pitchFamily="34" charset="0"/>
              </a:rPr>
              <a:t>Su Sporlarının Karşılaştığı Zorluklar</a:t>
            </a:r>
            <a:endParaRPr lang="tr-TR">
              <a:solidFill>
                <a:srgbClr val="000000"/>
              </a:solidFill>
            </a:endParaRPr>
          </a:p>
        </p:txBody>
      </p:sp>
      <p:sp>
        <p:nvSpPr>
          <p:cNvPr id="308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erÅey dahil sistemi ile ilgili gÃ¶rsel sonucu">
            <a:extLst>
              <a:ext uri="{FF2B5EF4-FFF2-40B4-BE49-F238E27FC236}">
                <a16:creationId xmlns:a16="http://schemas.microsoft.com/office/drawing/2014/main" id="{438BD963-9933-43DC-9D0A-2E26090D2EF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423" r="933" b="-2"/>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09EFCFBA-3708-4048-9EEE-4CE31849F7AE}"/>
              </a:ext>
            </a:extLst>
          </p:cNvPr>
          <p:cNvSpPr>
            <a:spLocks noGrp="1"/>
          </p:cNvSpPr>
          <p:nvPr>
            <p:ph idx="1"/>
          </p:nvPr>
        </p:nvSpPr>
        <p:spPr>
          <a:xfrm>
            <a:off x="804672" y="2421682"/>
            <a:ext cx="4977578" cy="3639289"/>
          </a:xfrm>
        </p:spPr>
        <p:txBody>
          <a:bodyPr anchor="ctr">
            <a:normAutofit/>
          </a:bodyPr>
          <a:lstStyle/>
          <a:p>
            <a:r>
              <a:rPr lang="tr-TR" sz="2400" dirty="0">
                <a:solidFill>
                  <a:srgbClr val="000000"/>
                </a:solidFill>
                <a:latin typeface="Calibri" panose="020F0502020204030204" pitchFamily="34" charset="0"/>
                <a:cs typeface="Calibri" panose="020F0502020204030204" pitchFamily="34" charset="0"/>
              </a:rPr>
              <a:t>Her şey dâhil sistemi</a:t>
            </a:r>
          </a:p>
          <a:p>
            <a:r>
              <a:rPr lang="tr-TR" sz="2400" dirty="0">
                <a:solidFill>
                  <a:srgbClr val="000000"/>
                </a:solidFill>
                <a:latin typeface="Calibri" panose="020F0502020204030204" pitchFamily="34" charset="0"/>
                <a:cs typeface="Calibri" panose="020F0502020204030204" pitchFamily="34" charset="0"/>
              </a:rPr>
              <a:t>Kalifiye eleman sıkıntısı</a:t>
            </a:r>
          </a:p>
          <a:p>
            <a:r>
              <a:rPr lang="tr-TR" sz="2400" dirty="0">
                <a:solidFill>
                  <a:srgbClr val="000000"/>
                </a:solidFill>
                <a:latin typeface="Calibri" panose="020F0502020204030204" pitchFamily="34" charset="0"/>
                <a:cs typeface="Calibri" panose="020F0502020204030204" pitchFamily="34" charset="0"/>
              </a:rPr>
              <a:t>Su sporlarının tam yaygınlaşmaması</a:t>
            </a:r>
          </a:p>
        </p:txBody>
      </p:sp>
      <p:sp>
        <p:nvSpPr>
          <p:cNvPr id="3082"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Ä°lgili resim">
            <a:extLst>
              <a:ext uri="{FF2B5EF4-FFF2-40B4-BE49-F238E27FC236}">
                <a16:creationId xmlns:a16="http://schemas.microsoft.com/office/drawing/2014/main" id="{A9D4AF4C-AD57-4489-BCD6-B276B491CCE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13332" r="3" b="7774"/>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CC0239F2-BE9B-417B-89FF-ADAC3D8F9892}"/>
              </a:ext>
            </a:extLst>
          </p:cNvPr>
          <p:cNvSpPr/>
          <p:nvPr/>
        </p:nvSpPr>
        <p:spPr>
          <a:xfrm>
            <a:off x="601579" y="637674"/>
            <a:ext cx="4977578" cy="1780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3559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 name="Rectangle 206">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413EDBC1-D0C0-4A7D-9923-8298F24B1297}"/>
              </a:ext>
            </a:extLst>
          </p:cNvPr>
          <p:cNvSpPr>
            <a:spLocks noGrp="1"/>
          </p:cNvSpPr>
          <p:nvPr>
            <p:ph type="title"/>
          </p:nvPr>
        </p:nvSpPr>
        <p:spPr>
          <a:xfrm>
            <a:off x="804998" y="798445"/>
            <a:ext cx="4803636" cy="1311664"/>
          </a:xfrm>
        </p:spPr>
        <p:txBody>
          <a:bodyPr>
            <a:normAutofit/>
          </a:bodyPr>
          <a:lstStyle/>
          <a:p>
            <a:r>
              <a:rPr lang="tr-TR">
                <a:solidFill>
                  <a:srgbClr val="000000"/>
                </a:solidFill>
                <a:latin typeface="Calibri" panose="020F0502020204030204" pitchFamily="34" charset="0"/>
                <a:cs typeface="Calibri" panose="020F0502020204030204" pitchFamily="34" charset="0"/>
              </a:rPr>
              <a:t>Su Sporlarının Karşılaştığı Zorluklar</a:t>
            </a:r>
            <a:endParaRPr lang="tr-TR">
              <a:solidFill>
                <a:srgbClr val="000000"/>
              </a:solidFill>
            </a:endParaRPr>
          </a:p>
        </p:txBody>
      </p:sp>
      <p:sp>
        <p:nvSpPr>
          <p:cNvPr id="3" name="İçerik Yer Tutucusu 2">
            <a:extLst>
              <a:ext uri="{FF2B5EF4-FFF2-40B4-BE49-F238E27FC236}">
                <a16:creationId xmlns:a16="http://schemas.microsoft.com/office/drawing/2014/main" id="{09EFCFBA-3708-4048-9EEE-4CE31849F7AE}"/>
              </a:ext>
            </a:extLst>
          </p:cNvPr>
          <p:cNvSpPr>
            <a:spLocks noGrp="1"/>
          </p:cNvSpPr>
          <p:nvPr>
            <p:ph idx="1"/>
          </p:nvPr>
        </p:nvSpPr>
        <p:spPr>
          <a:xfrm>
            <a:off x="804997" y="2272143"/>
            <a:ext cx="4706803" cy="3788830"/>
          </a:xfrm>
        </p:spPr>
        <p:txBody>
          <a:bodyPr anchor="ctr">
            <a:normAutofit/>
          </a:bodyPr>
          <a:lstStyle/>
          <a:p>
            <a:pPr algn="just"/>
            <a:r>
              <a:rPr lang="tr-TR" sz="2000" b="1" dirty="0">
                <a:solidFill>
                  <a:srgbClr val="000000"/>
                </a:solidFill>
                <a:latin typeface="Calibri" panose="020F0502020204030204" pitchFamily="34" charset="0"/>
                <a:cs typeface="Calibri" panose="020F0502020204030204" pitchFamily="34" charset="0"/>
              </a:rPr>
              <a:t> Türkiye ise üç tarafı denizlerle çevrili neredeyse bir yarımada ülke olmasına rağmen, su sporlarına yeterli ilgi gösterilmemektedir. Ancak son zamanlarda bunun değiştiğini söyleyebiliriz.</a:t>
            </a:r>
          </a:p>
          <a:p>
            <a:pPr algn="just"/>
            <a:r>
              <a:rPr lang="tr-TR" sz="2000" b="1" dirty="0">
                <a:solidFill>
                  <a:srgbClr val="000000"/>
                </a:solidFill>
                <a:latin typeface="Calibri" panose="020F0502020204030204" pitchFamily="34" charset="0"/>
                <a:cs typeface="Calibri" panose="020F0502020204030204" pitchFamily="34" charset="0"/>
              </a:rPr>
              <a:t>Artık kıyı şehirlerinde dört mevsim sulu bir hayat olmasa da, yaz aylarında işin rengi değişiyor. En rüzgarlı ve en durgun koylar, tehlikeli akarsular ve göller, su sporları yapmak isteyen gençlerin istilasına uğruyor.</a:t>
            </a:r>
          </a:p>
        </p:txBody>
      </p:sp>
      <p:sp>
        <p:nvSpPr>
          <p:cNvPr id="211"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quot;İzmir’de Su Sporlarının Sorunları ve Geleceği&quot; masaya yatırıldı">
            <a:extLst>
              <a:ext uri="{FF2B5EF4-FFF2-40B4-BE49-F238E27FC236}">
                <a16:creationId xmlns:a16="http://schemas.microsoft.com/office/drawing/2014/main" id="{E39358C9-A784-49B5-A64F-FD51B0C1CB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330"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CC0239F2-BE9B-417B-89FF-ADAC3D8F9892}"/>
              </a:ext>
            </a:extLst>
          </p:cNvPr>
          <p:cNvSpPr/>
          <p:nvPr/>
        </p:nvSpPr>
        <p:spPr>
          <a:xfrm>
            <a:off x="601579" y="637674"/>
            <a:ext cx="4977578" cy="1780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0533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kara Ã¼niversitesi ile ilgili gÃ¶rsel sonucu">
            <a:extLst>
              <a:ext uri="{FF2B5EF4-FFF2-40B4-BE49-F238E27FC236}">
                <a16:creationId xmlns:a16="http://schemas.microsoft.com/office/drawing/2014/main" id="{A522DC66-4A06-47C5-B6ED-7F1386DD7C1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818" r="-2" b="20378"/>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2" descr="Ä°lgili resim">
            <a:extLst>
              <a:ext uri="{FF2B5EF4-FFF2-40B4-BE49-F238E27FC236}">
                <a16:creationId xmlns:a16="http://schemas.microsoft.com/office/drawing/2014/main" id="{613A0EC9-339A-4E0A-9148-A33179726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96" r="12809"/>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24A48DF5-8C05-4E85-99C2-78BC2348F46D}"/>
              </a:ext>
            </a:extLst>
          </p:cNvPr>
          <p:cNvSpPr>
            <a:spLocks noGrp="1"/>
          </p:cNvSpPr>
          <p:nvPr>
            <p:ph idx="1"/>
          </p:nvPr>
        </p:nvSpPr>
        <p:spPr>
          <a:xfrm>
            <a:off x="804997" y="2272143"/>
            <a:ext cx="4803637" cy="3788830"/>
          </a:xfrm>
        </p:spPr>
        <p:txBody>
          <a:bodyPr anchor="ctr">
            <a:normAutofit/>
          </a:bodyPr>
          <a:lstStyle/>
          <a:p>
            <a:r>
              <a:rPr lang="tr-TR" dirty="0">
                <a:solidFill>
                  <a:srgbClr val="000000"/>
                </a:solidFill>
                <a:latin typeface="Calibri" panose="020F0502020204030204" pitchFamily="34" charset="0"/>
                <a:cs typeface="Calibri" panose="020F0502020204030204" pitchFamily="34" charset="0"/>
              </a:rPr>
              <a:t>Teşekkürler</a:t>
            </a:r>
          </a:p>
        </p:txBody>
      </p:sp>
    </p:spTree>
    <p:extLst>
      <p:ext uri="{BB962C8B-B14F-4D97-AF65-F5344CB8AC3E}">
        <p14:creationId xmlns:p14="http://schemas.microsoft.com/office/powerpoint/2010/main" val="31691739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119</Words>
  <Application>Microsoft Office PowerPoint</Application>
  <PresentationFormat>Geniş ekran</PresentationFormat>
  <Paragraphs>19</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Calibri Light</vt:lpstr>
      <vt:lpstr>Office Teması</vt:lpstr>
      <vt:lpstr>Su Sporlarının Karşılaştığı Zorluklar</vt:lpstr>
      <vt:lpstr>Ders İçeriği</vt:lpstr>
      <vt:lpstr>Su Sporlarının Karşılaştığı Zorluklar</vt:lpstr>
      <vt:lpstr>Su Sporlarının Karşılaştığı Zorluklar</vt:lpstr>
      <vt:lpstr>Su Sporlarının Karşılaştığı Zorluklar</vt:lpstr>
      <vt:lpstr>Su Sporlarının Karşılaştığı Zorluklar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Sporlarının Karşılaştığı Zorluklar</dc:title>
  <dc:creator>Cemal Yalçın</dc:creator>
  <cp:lastModifiedBy>Nurettin Göksu Çini-Akademik</cp:lastModifiedBy>
  <cp:revision>6</cp:revision>
  <dcterms:created xsi:type="dcterms:W3CDTF">2019-04-05T00:51:44Z</dcterms:created>
  <dcterms:modified xsi:type="dcterms:W3CDTF">2020-05-03T18:41:15Z</dcterms:modified>
</cp:coreProperties>
</file>