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4F6B3EC-A44D-4967-81E2-BDDFE8D82B0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C439A3F-A098-4EAF-B01A-F0A7C058B2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E4CB8E7-7C44-46C9-9F71-AF56C72AF19B}"/>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5" name="Alt Bilgi Yer Tutucusu 4">
            <a:extLst>
              <a:ext uri="{FF2B5EF4-FFF2-40B4-BE49-F238E27FC236}">
                <a16:creationId xmlns:a16="http://schemas.microsoft.com/office/drawing/2014/main" id="{D0507D32-2DB2-4FFC-8638-6E6BDDA0EAF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B7BC574-D278-4DED-B3E5-6DAA8855675C}"/>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1999289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62EDED-1B24-4304-8FF8-146DCC9BE50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5C18B8C-A2AB-4A0A-AC14-A466FE689F75}"/>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1153B55-0C3E-4A74-8B82-648CBB9E6941}"/>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5" name="Alt Bilgi Yer Tutucusu 4">
            <a:extLst>
              <a:ext uri="{FF2B5EF4-FFF2-40B4-BE49-F238E27FC236}">
                <a16:creationId xmlns:a16="http://schemas.microsoft.com/office/drawing/2014/main" id="{DDDC2D99-EB0D-4ECB-A608-D6ADCCB8460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2778AA1-410C-4C43-8314-5D8B4ACC3C3F}"/>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2616606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3BD61E8-9E2D-419E-89CB-795ABB7EA87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64BDF2C-8190-41C3-93C6-9ABCA193CF66}"/>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F859BC5-CA61-4D86-99DD-45A571F984B0}"/>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5" name="Alt Bilgi Yer Tutucusu 4">
            <a:extLst>
              <a:ext uri="{FF2B5EF4-FFF2-40B4-BE49-F238E27FC236}">
                <a16:creationId xmlns:a16="http://schemas.microsoft.com/office/drawing/2014/main" id="{10306C71-24E2-4267-8AE8-E2C31F1D346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3742EA8-A09B-429A-8C7C-B86F3DF8A88B}"/>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3877565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69DC4C1-6F28-4191-AF78-A943EB10A72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2E0A6A3-CE8E-4CF2-89A0-EECCC82F04D6}"/>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1DC0C95-9F0D-47EF-A836-276D986B41E1}"/>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5" name="Alt Bilgi Yer Tutucusu 4">
            <a:extLst>
              <a:ext uri="{FF2B5EF4-FFF2-40B4-BE49-F238E27FC236}">
                <a16:creationId xmlns:a16="http://schemas.microsoft.com/office/drawing/2014/main" id="{4426DF72-0FB8-4D7E-B4FB-E3CFB91ACA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61394CE-948C-497C-997D-EC34DA526A75}"/>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1557160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1B30F5-99B4-4807-B715-92551137F4A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C083661-B675-4E4A-BFC9-2226525667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98BD640E-8F1C-494E-B8FE-D99F6E7B4C4C}"/>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5" name="Alt Bilgi Yer Tutucusu 4">
            <a:extLst>
              <a:ext uri="{FF2B5EF4-FFF2-40B4-BE49-F238E27FC236}">
                <a16:creationId xmlns:a16="http://schemas.microsoft.com/office/drawing/2014/main" id="{5AC1F307-B074-4674-A572-26E1B1CF2AE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8CFF002-E7B1-4E1D-B545-BAB54CE873C7}"/>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1739719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C95BC89-B2C5-4E2B-9F58-1F397764DAB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DD8DAF9-1ACA-4CD9-A5FE-CB1257D82EF3}"/>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25B9240-2D27-433F-BAD7-0510DBA81E74}"/>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C49C3C2-3FF3-40FB-A7FF-EEE6A6BC4343}"/>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6" name="Alt Bilgi Yer Tutucusu 5">
            <a:extLst>
              <a:ext uri="{FF2B5EF4-FFF2-40B4-BE49-F238E27FC236}">
                <a16:creationId xmlns:a16="http://schemas.microsoft.com/office/drawing/2014/main" id="{98793ED4-D216-4DEF-AD06-DFD35E8ACE5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B464BD3-A4A5-47E1-8953-E36427D29D0F}"/>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1912444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0BAFCF-9965-4CF1-AD27-23013973F4F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B6900D1-A28B-49DC-B965-B32D0BEB94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8500E411-5708-41B8-B896-9D24D9271E31}"/>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F0DDA4E-2437-4B05-960D-89178305C0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BAA9533C-1724-40B1-B4CC-566C8EB06AF0}"/>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67DBB03-ACF3-43CA-9F25-372CBDA1F086}"/>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8" name="Alt Bilgi Yer Tutucusu 7">
            <a:extLst>
              <a:ext uri="{FF2B5EF4-FFF2-40B4-BE49-F238E27FC236}">
                <a16:creationId xmlns:a16="http://schemas.microsoft.com/office/drawing/2014/main" id="{9B9FCCE7-5908-4693-BD8A-967FBCA80EC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7187F35-F0C5-4B29-B161-730350A3EC69}"/>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3164684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11A6A9-F516-4ED6-9E1B-CF02D07732E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A8B6888-1B44-4160-AB59-E2039E30E1C8}"/>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4" name="Alt Bilgi Yer Tutucusu 3">
            <a:extLst>
              <a:ext uri="{FF2B5EF4-FFF2-40B4-BE49-F238E27FC236}">
                <a16:creationId xmlns:a16="http://schemas.microsoft.com/office/drawing/2014/main" id="{CBCFF8D1-3639-4129-95E0-623F660FC0A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76937EC-E4D6-4DE2-9869-E56149BE2680}"/>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2513471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EDCDE92-695C-456D-880D-CFE2F12A56C0}"/>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3" name="Alt Bilgi Yer Tutucusu 2">
            <a:extLst>
              <a:ext uri="{FF2B5EF4-FFF2-40B4-BE49-F238E27FC236}">
                <a16:creationId xmlns:a16="http://schemas.microsoft.com/office/drawing/2014/main" id="{D86E814B-D2D5-44AE-973C-69C5DE9944C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801EC78-05DA-4B96-BCEC-F3364000EA81}"/>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1867676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A8752B-8024-43F2-907B-BB0305E9C80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4E423FA-F3AC-454A-B4EB-C657413494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2525CEB-E47A-460B-8C2D-4467B3A5E9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D7B6CF4E-3D43-4AC9-9761-A3575458F0F0}"/>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6" name="Alt Bilgi Yer Tutucusu 5">
            <a:extLst>
              <a:ext uri="{FF2B5EF4-FFF2-40B4-BE49-F238E27FC236}">
                <a16:creationId xmlns:a16="http://schemas.microsoft.com/office/drawing/2014/main" id="{EAF32312-E30C-497C-8495-E18DB1E2FFB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DE086B1-D012-4F44-ADE0-AB85D54C67C1}"/>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2204478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2EC0FD-3F86-44FB-879D-7F36106F9E6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481478C-403C-43D7-ABE1-08D24D0E02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78BE49F-5CF2-4CC7-9516-A86D3970F1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BD7B44A0-77FB-4DD5-B611-18348BB5AEBE}"/>
              </a:ext>
            </a:extLst>
          </p:cNvPr>
          <p:cNvSpPr>
            <a:spLocks noGrp="1"/>
          </p:cNvSpPr>
          <p:nvPr>
            <p:ph type="dt" sz="half" idx="10"/>
          </p:nvPr>
        </p:nvSpPr>
        <p:spPr/>
        <p:txBody>
          <a:bodyPr/>
          <a:lstStyle/>
          <a:p>
            <a:fld id="{4009CB20-E645-46DF-8352-296A03BCB1D6}" type="datetimeFigureOut">
              <a:rPr lang="tr-TR" smtClean="0"/>
              <a:t>3.05.2020</a:t>
            </a:fld>
            <a:endParaRPr lang="tr-TR"/>
          </a:p>
        </p:txBody>
      </p:sp>
      <p:sp>
        <p:nvSpPr>
          <p:cNvPr id="6" name="Alt Bilgi Yer Tutucusu 5">
            <a:extLst>
              <a:ext uri="{FF2B5EF4-FFF2-40B4-BE49-F238E27FC236}">
                <a16:creationId xmlns:a16="http://schemas.microsoft.com/office/drawing/2014/main" id="{F34BB7A8-1097-4FC6-ABF6-107B35649D4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17B50FE-5B98-480C-929B-070D9D32CC28}"/>
              </a:ext>
            </a:extLst>
          </p:cNvPr>
          <p:cNvSpPr>
            <a:spLocks noGrp="1"/>
          </p:cNvSpPr>
          <p:nvPr>
            <p:ph type="sldNum" sz="quarter" idx="12"/>
          </p:nvPr>
        </p:nvSpPr>
        <p:spPr/>
        <p:txBody>
          <a:bodyPr/>
          <a:lstStyle/>
          <a:p>
            <a:fld id="{2A7BF742-6F6A-4D69-BD08-6F9CC22F0C5A}" type="slidenum">
              <a:rPr lang="tr-TR" smtClean="0"/>
              <a:t>‹#›</a:t>
            </a:fld>
            <a:endParaRPr lang="tr-TR"/>
          </a:p>
        </p:txBody>
      </p:sp>
    </p:spTree>
    <p:extLst>
      <p:ext uri="{BB962C8B-B14F-4D97-AF65-F5344CB8AC3E}">
        <p14:creationId xmlns:p14="http://schemas.microsoft.com/office/powerpoint/2010/main" val="3063191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57302">
              <a:srgbClr val="FFE9A3"/>
            </a:gs>
            <a:gs pos="62900">
              <a:srgbClr val="FFE79B"/>
            </a:gs>
            <a:gs pos="74000">
              <a:schemeClr val="accent4">
                <a:lumMod val="45000"/>
                <a:lumOff val="55000"/>
              </a:schemeClr>
            </a:gs>
            <a:gs pos="87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24C051A-5CB6-4582-B3E3-669DBE961E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4A2E99E-AEC9-41CA-AB90-AA796DB852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8F40556-1357-46CA-B7FD-2027152493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9CB20-E645-46DF-8352-296A03BCB1D6}" type="datetimeFigureOut">
              <a:rPr lang="tr-TR" smtClean="0"/>
              <a:t>3.05.2020</a:t>
            </a:fld>
            <a:endParaRPr lang="tr-TR"/>
          </a:p>
        </p:txBody>
      </p:sp>
      <p:sp>
        <p:nvSpPr>
          <p:cNvPr id="5" name="Alt Bilgi Yer Tutucusu 4">
            <a:extLst>
              <a:ext uri="{FF2B5EF4-FFF2-40B4-BE49-F238E27FC236}">
                <a16:creationId xmlns:a16="http://schemas.microsoft.com/office/drawing/2014/main" id="{F30994B9-89AC-442B-9F58-38B3CB43E8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AFAB771-B908-4E44-96AA-91BAA41CE6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7BF742-6F6A-4D69-BD08-6F9CC22F0C5A}" type="slidenum">
              <a:rPr lang="tr-TR" smtClean="0"/>
              <a:t>‹#›</a:t>
            </a:fld>
            <a:endParaRPr lang="tr-TR"/>
          </a:p>
        </p:txBody>
      </p:sp>
    </p:spTree>
    <p:extLst>
      <p:ext uri="{BB962C8B-B14F-4D97-AF65-F5344CB8AC3E}">
        <p14:creationId xmlns:p14="http://schemas.microsoft.com/office/powerpoint/2010/main" val="2278619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434194B-EB56-4062-98C6-CB72F287E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022124"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3746DB1-35A8-422F-9955-4F8E75DBB0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5740431E-027C-4145-9035-E78BCCE3073C}"/>
              </a:ext>
            </a:extLst>
          </p:cNvPr>
          <p:cNvSpPr>
            <a:spLocks noGrp="1"/>
          </p:cNvSpPr>
          <p:nvPr>
            <p:ph type="ctrTitle"/>
          </p:nvPr>
        </p:nvSpPr>
        <p:spPr>
          <a:xfrm>
            <a:off x="4383461" y="4592325"/>
            <a:ext cx="7008418" cy="1514185"/>
          </a:xfrm>
        </p:spPr>
        <p:txBody>
          <a:bodyPr anchor="t">
            <a:normAutofit/>
          </a:bodyPr>
          <a:lstStyle/>
          <a:p>
            <a:pPr algn="r"/>
            <a:r>
              <a:rPr lang="tr-TR" sz="4000" dirty="0">
                <a:solidFill>
                  <a:srgbClr val="000000"/>
                </a:solidFill>
                <a:latin typeface="Calibri" panose="020F0502020204030204" pitchFamily="34" charset="0"/>
                <a:cs typeface="Calibri" panose="020F0502020204030204" pitchFamily="34" charset="0"/>
              </a:rPr>
              <a:t>Su Sporlarının Karşılaştığı Zorluklar</a:t>
            </a:r>
          </a:p>
        </p:txBody>
      </p:sp>
      <p:sp>
        <p:nvSpPr>
          <p:cNvPr id="16" name="Freeform 57">
            <a:extLst>
              <a:ext uri="{FF2B5EF4-FFF2-40B4-BE49-F238E27FC236}">
                <a16:creationId xmlns:a16="http://schemas.microsoft.com/office/drawing/2014/main" id="{B817D9AD-5E85-4E85-AC3E-43E24FA91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0219"/>
            <a:ext cx="4383459" cy="5287256"/>
          </a:xfrm>
          <a:custGeom>
            <a:avLst/>
            <a:gdLst>
              <a:gd name="connsiteX0" fmla="*/ 1504462 w 4383459"/>
              <a:gd name="connsiteY0" fmla="*/ 0 h 5287256"/>
              <a:gd name="connsiteX1" fmla="*/ 4383459 w 4383459"/>
              <a:gd name="connsiteY1" fmla="*/ 2878997 h 5287256"/>
              <a:gd name="connsiteX2" fmla="*/ 3114137 w 4383459"/>
              <a:gd name="connsiteY2" fmla="*/ 5266307 h 5287256"/>
              <a:gd name="connsiteX3" fmla="*/ 3079653 w 4383459"/>
              <a:gd name="connsiteY3" fmla="*/ 5287256 h 5287256"/>
              <a:gd name="connsiteX4" fmla="*/ 0 w 4383459"/>
              <a:gd name="connsiteY4" fmla="*/ 5287256 h 5287256"/>
              <a:gd name="connsiteX5" fmla="*/ 0 w 4383459"/>
              <a:gd name="connsiteY5" fmla="*/ 427769 h 5287256"/>
              <a:gd name="connsiteX6" fmla="*/ 132161 w 4383459"/>
              <a:gd name="connsiteY6" fmla="*/ 347480 h 5287256"/>
              <a:gd name="connsiteX7" fmla="*/ 1504462 w 4383459"/>
              <a:gd name="connsiteY7" fmla="*/ 0 h 52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3459" h="5287256">
                <a:moveTo>
                  <a:pt x="1504462" y="0"/>
                </a:moveTo>
                <a:cubicBezTo>
                  <a:pt x="3094488" y="0"/>
                  <a:pt x="4383459" y="1288971"/>
                  <a:pt x="4383459" y="2878997"/>
                </a:cubicBezTo>
                <a:cubicBezTo>
                  <a:pt x="4383459" y="3872763"/>
                  <a:pt x="3879955" y="4748930"/>
                  <a:pt x="3114137" y="5266307"/>
                </a:cubicBezTo>
                <a:lnTo>
                  <a:pt x="3079653" y="5287256"/>
                </a:lnTo>
                <a:lnTo>
                  <a:pt x="0" y="5287256"/>
                </a:lnTo>
                <a:lnTo>
                  <a:pt x="0" y="427769"/>
                </a:lnTo>
                <a:lnTo>
                  <a:pt x="132161" y="347480"/>
                </a:lnTo>
                <a:cubicBezTo>
                  <a:pt x="540096" y="125876"/>
                  <a:pt x="1007579" y="0"/>
                  <a:pt x="1504462"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2" descr="ankara Ã¼niversitesi ile ilgili gÃ¶rsel sonucu">
            <a:extLst>
              <a:ext uri="{FF2B5EF4-FFF2-40B4-BE49-F238E27FC236}">
                <a16:creationId xmlns:a16="http://schemas.microsoft.com/office/drawing/2014/main" id="{0791FB33-A20C-40E8-80EF-B765875FB0A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3181" y="2839031"/>
            <a:ext cx="3163437" cy="3163437"/>
          </a:xfrm>
          <a:prstGeom prst="rect">
            <a:avLst/>
          </a:prstGeom>
          <a:noFill/>
          <a:extLst>
            <a:ext uri="{909E8E84-426E-40DD-AFC4-6F175D3DCCD1}">
              <a14:hiddenFill xmlns:a14="http://schemas.microsoft.com/office/drawing/2010/main">
                <a:solidFill>
                  <a:srgbClr val="FFFFFF"/>
                </a:solidFill>
              </a14:hiddenFill>
            </a:ext>
          </a:extLst>
        </p:spPr>
      </p:pic>
      <p:sp>
        <p:nvSpPr>
          <p:cNvPr id="18" name="Freeform: Shape 17">
            <a:extLst>
              <a:ext uri="{FF2B5EF4-FFF2-40B4-BE49-F238E27FC236}">
                <a16:creationId xmlns:a16="http://schemas.microsoft.com/office/drawing/2014/main" id="{F0810290-E788-4DE3-B716-DBE58CC6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2946" y="0"/>
            <a:ext cx="4185112" cy="3170097"/>
          </a:xfrm>
          <a:custGeom>
            <a:avLst/>
            <a:gdLst>
              <a:gd name="connsiteX0" fmla="*/ 301225 w 4185112"/>
              <a:gd name="connsiteY0" fmla="*/ 0 h 3170097"/>
              <a:gd name="connsiteX1" fmla="*/ 3883887 w 4185112"/>
              <a:gd name="connsiteY1" fmla="*/ 0 h 3170097"/>
              <a:gd name="connsiteX2" fmla="*/ 3932552 w 4185112"/>
              <a:gd name="connsiteY2" fmla="*/ 80105 h 3170097"/>
              <a:gd name="connsiteX3" fmla="*/ 4185112 w 4185112"/>
              <a:gd name="connsiteY3" fmla="*/ 1077541 h 3170097"/>
              <a:gd name="connsiteX4" fmla="*/ 2092556 w 4185112"/>
              <a:gd name="connsiteY4" fmla="*/ 3170097 h 3170097"/>
              <a:gd name="connsiteX5" fmla="*/ 0 w 4185112"/>
              <a:gd name="connsiteY5" fmla="*/ 1077541 h 3170097"/>
              <a:gd name="connsiteX6" fmla="*/ 252561 w 4185112"/>
              <a:gd name="connsiteY6" fmla="*/ 80105 h 317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112" h="3170097">
                <a:moveTo>
                  <a:pt x="301225" y="0"/>
                </a:moveTo>
                <a:lnTo>
                  <a:pt x="3883887" y="0"/>
                </a:lnTo>
                <a:lnTo>
                  <a:pt x="3932552" y="80105"/>
                </a:lnTo>
                <a:cubicBezTo>
                  <a:pt x="4093621" y="376606"/>
                  <a:pt x="4185112" y="716389"/>
                  <a:pt x="4185112" y="1077541"/>
                </a:cubicBezTo>
                <a:cubicBezTo>
                  <a:pt x="4185112" y="2233228"/>
                  <a:pt x="3248243" y="3170097"/>
                  <a:pt x="2092556" y="3170097"/>
                </a:cubicBezTo>
                <a:cubicBezTo>
                  <a:pt x="936869" y="3170097"/>
                  <a:pt x="0" y="2233228"/>
                  <a:pt x="0" y="1077541"/>
                </a:cubicBezTo>
                <a:cubicBezTo>
                  <a:pt x="0" y="716389"/>
                  <a:pt x="91491" y="376606"/>
                  <a:pt x="252561" y="80105"/>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2" descr="Ä°lgili resim">
            <a:extLst>
              <a:ext uri="{FF2B5EF4-FFF2-40B4-BE49-F238E27FC236}">
                <a16:creationId xmlns:a16="http://schemas.microsoft.com/office/drawing/2014/main" id="{CD33D2E0-1F87-45C3-B527-A91B5EC271C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18595" y="573467"/>
            <a:ext cx="2754249" cy="137712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B857EAC4-431C-43FA-B09F-D9AAB91D96C9}"/>
              </a:ext>
            </a:extLst>
          </p:cNvPr>
          <p:cNvSpPr/>
          <p:nvPr/>
        </p:nvSpPr>
        <p:spPr>
          <a:xfrm>
            <a:off x="5418595" y="4186989"/>
            <a:ext cx="6450224" cy="22378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64828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99A8B4F-0FED-46C0-9186-5A8E116D8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0"/>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A6861EE-7660-46C9-80BD-173B8F7454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07A42FBF-D7E4-4FD2-8C13-2A28F2A8609C}"/>
              </a:ext>
            </a:extLst>
          </p:cNvPr>
          <p:cNvSpPr>
            <a:spLocks noGrp="1"/>
          </p:cNvSpPr>
          <p:nvPr>
            <p:ph type="title"/>
          </p:nvPr>
        </p:nvSpPr>
        <p:spPr>
          <a:xfrm>
            <a:off x="807365" y="802955"/>
            <a:ext cx="6318649" cy="1454051"/>
          </a:xfrm>
        </p:spPr>
        <p:txBody>
          <a:bodyPr>
            <a:normAutofit/>
          </a:bodyPr>
          <a:lstStyle/>
          <a:p>
            <a:r>
              <a:rPr lang="tr-TR" sz="3600" dirty="0">
                <a:solidFill>
                  <a:srgbClr val="000000"/>
                </a:solidFill>
                <a:latin typeface="Calibri" panose="020F0502020204030204" pitchFamily="34" charset="0"/>
                <a:cs typeface="Calibri" panose="020F0502020204030204" pitchFamily="34" charset="0"/>
              </a:rPr>
              <a:t>Ders İçeriği</a:t>
            </a:r>
          </a:p>
        </p:txBody>
      </p:sp>
      <p:sp>
        <p:nvSpPr>
          <p:cNvPr id="3" name="İçerik Yer Tutucusu 2">
            <a:extLst>
              <a:ext uri="{FF2B5EF4-FFF2-40B4-BE49-F238E27FC236}">
                <a16:creationId xmlns:a16="http://schemas.microsoft.com/office/drawing/2014/main" id="{A636E302-D02A-4EBD-960A-A5033665FEA0}"/>
              </a:ext>
            </a:extLst>
          </p:cNvPr>
          <p:cNvSpPr>
            <a:spLocks noGrp="1"/>
          </p:cNvSpPr>
          <p:nvPr>
            <p:ph idx="1"/>
          </p:nvPr>
        </p:nvSpPr>
        <p:spPr>
          <a:xfrm>
            <a:off x="803807" y="2421682"/>
            <a:ext cx="4650524" cy="3639289"/>
          </a:xfrm>
        </p:spPr>
        <p:txBody>
          <a:bodyPr anchor="ctr">
            <a:normAutofit/>
          </a:bodyPr>
          <a:lstStyle/>
          <a:p>
            <a:r>
              <a:rPr lang="tr-TR" sz="2400" dirty="0">
                <a:solidFill>
                  <a:srgbClr val="000000"/>
                </a:solidFill>
                <a:latin typeface="Calibri" panose="020F0502020204030204" pitchFamily="34" charset="0"/>
                <a:cs typeface="Calibri" panose="020F0502020204030204" pitchFamily="34" charset="0"/>
              </a:rPr>
              <a:t>Genel olarak Su Sporlarının Karşılaştığı Zorlukların Açıklanması</a:t>
            </a:r>
          </a:p>
        </p:txBody>
      </p:sp>
      <p:sp>
        <p:nvSpPr>
          <p:cNvPr id="15" name="Oval 14">
            <a:extLst>
              <a:ext uri="{FF2B5EF4-FFF2-40B4-BE49-F238E27FC236}">
                <a16:creationId xmlns:a16="http://schemas.microsoft.com/office/drawing/2014/main" id="{38A69B74-22E3-47CC-823F-18BE7930C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636" y="2960687"/>
            <a:ext cx="2668748" cy="2668748"/>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71">
            <a:extLst>
              <a:ext uri="{FF2B5EF4-FFF2-40B4-BE49-F238E27FC236}">
                <a16:creationId xmlns:a16="http://schemas.microsoft.com/office/drawing/2014/main" id="{1778637B-5DB8-4A75-B2E6-FC2B1BB9A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014" y="2"/>
            <a:ext cx="4034987" cy="3428147"/>
          </a:xfrm>
          <a:custGeom>
            <a:avLst/>
            <a:gdLst>
              <a:gd name="connsiteX0" fmla="*/ 350825 w 4034987"/>
              <a:gd name="connsiteY0" fmla="*/ 0 h 3428147"/>
              <a:gd name="connsiteX1" fmla="*/ 4034987 w 4034987"/>
              <a:gd name="connsiteY1" fmla="*/ 0 h 3428147"/>
              <a:gd name="connsiteX2" fmla="*/ 4034987 w 4034987"/>
              <a:gd name="connsiteY2" fmla="*/ 2505205 h 3428147"/>
              <a:gd name="connsiteX3" fmla="*/ 3951822 w 4034987"/>
              <a:gd name="connsiteY3" fmla="*/ 2616420 h 3428147"/>
              <a:gd name="connsiteX4" fmla="*/ 2230590 w 4034987"/>
              <a:gd name="connsiteY4" fmla="*/ 3428147 h 3428147"/>
              <a:gd name="connsiteX5" fmla="*/ 0 w 4034987"/>
              <a:gd name="connsiteY5" fmla="*/ 1197557 h 3428147"/>
              <a:gd name="connsiteX6" fmla="*/ 269220 w 4034987"/>
              <a:gd name="connsiteY6" fmla="*/ 134326 h 342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987" h="3428147">
                <a:moveTo>
                  <a:pt x="350825" y="0"/>
                </a:moveTo>
                <a:lnTo>
                  <a:pt x="4034987" y="0"/>
                </a:lnTo>
                <a:lnTo>
                  <a:pt x="4034987" y="2505205"/>
                </a:lnTo>
                <a:lnTo>
                  <a:pt x="3951822" y="2616420"/>
                </a:lnTo>
                <a:cubicBezTo>
                  <a:pt x="3542699" y="3112162"/>
                  <a:pt x="2923546" y="3428147"/>
                  <a:pt x="2230590" y="3428147"/>
                </a:cubicBezTo>
                <a:cubicBezTo>
                  <a:pt x="998669" y="3428147"/>
                  <a:pt x="0" y="2429478"/>
                  <a:pt x="0" y="1197557"/>
                </a:cubicBezTo>
                <a:cubicBezTo>
                  <a:pt x="0" y="812582"/>
                  <a:pt x="97526" y="450385"/>
                  <a:pt x="269220" y="134326"/>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2" descr="Ä°lgili resim">
            <a:extLst>
              <a:ext uri="{FF2B5EF4-FFF2-40B4-BE49-F238E27FC236}">
                <a16:creationId xmlns:a16="http://schemas.microsoft.com/office/drawing/2014/main" id="{BD4F7F50-56CC-4560-B590-09914BE3B7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5" r="1" b="1"/>
          <a:stretch/>
        </p:blipFill>
        <p:spPr bwMode="auto">
          <a:xfrm>
            <a:off x="8759844" y="506567"/>
            <a:ext cx="3205839" cy="18380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Ä°lgili resim">
            <a:extLst>
              <a:ext uri="{FF2B5EF4-FFF2-40B4-BE49-F238E27FC236}">
                <a16:creationId xmlns:a16="http://schemas.microsoft.com/office/drawing/2014/main" id="{10890131-A650-4037-9378-0FED33818E7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332" r="3" b="7774"/>
          <a:stretch/>
        </p:blipFill>
        <p:spPr bwMode="auto">
          <a:xfrm>
            <a:off x="6513813" y="3569332"/>
            <a:ext cx="1807158" cy="1425782"/>
          </a:xfrm>
          <a:prstGeom prst="rect">
            <a:avLst/>
          </a:prstGeom>
          <a:noFill/>
          <a:extLst>
            <a:ext uri="{909E8E84-426E-40DD-AFC4-6F175D3DCCD1}">
              <a14:hiddenFill xmlns:a14="http://schemas.microsoft.com/office/drawing/2010/main">
                <a:solidFill>
                  <a:srgbClr val="FFFFFF"/>
                </a:solidFill>
              </a14:hiddenFill>
            </a:ext>
          </a:extLst>
        </p:spPr>
      </p:pic>
      <p:sp>
        <p:nvSpPr>
          <p:cNvPr id="19" name="Freeform 75">
            <a:extLst>
              <a:ext uri="{FF2B5EF4-FFF2-40B4-BE49-F238E27FC236}">
                <a16:creationId xmlns:a16="http://schemas.microsoft.com/office/drawing/2014/main" id="{0035A30C-45F3-4EFB-B2E8-6E2A11843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59131" y="4258570"/>
            <a:ext cx="3132869" cy="2599430"/>
          </a:xfrm>
          <a:custGeom>
            <a:avLst/>
            <a:gdLst>
              <a:gd name="connsiteX0" fmla="*/ 1612418 w 3061881"/>
              <a:gd name="connsiteY0" fmla="*/ 0 h 2540529"/>
              <a:gd name="connsiteX1" fmla="*/ 3030226 w 3061881"/>
              <a:gd name="connsiteY1" fmla="*/ 843844 h 2540529"/>
              <a:gd name="connsiteX2" fmla="*/ 3061881 w 3061881"/>
              <a:gd name="connsiteY2" fmla="*/ 909556 h 2540529"/>
              <a:gd name="connsiteX3" fmla="*/ 3061881 w 3061881"/>
              <a:gd name="connsiteY3" fmla="*/ 2315281 h 2540529"/>
              <a:gd name="connsiteX4" fmla="*/ 3030226 w 3061881"/>
              <a:gd name="connsiteY4" fmla="*/ 2380992 h 2540529"/>
              <a:gd name="connsiteX5" fmla="*/ 2949460 w 3061881"/>
              <a:gd name="connsiteY5" fmla="*/ 2513937 h 2540529"/>
              <a:gd name="connsiteX6" fmla="*/ 2929575 w 3061881"/>
              <a:gd name="connsiteY6" fmla="*/ 2540529 h 2540529"/>
              <a:gd name="connsiteX7" fmla="*/ 295261 w 3061881"/>
              <a:gd name="connsiteY7" fmla="*/ 2540529 h 2540529"/>
              <a:gd name="connsiteX8" fmla="*/ 275376 w 3061881"/>
              <a:gd name="connsiteY8" fmla="*/ 2513937 h 2540529"/>
              <a:gd name="connsiteX9" fmla="*/ 0 w 3061881"/>
              <a:gd name="connsiteY9" fmla="*/ 1612418 h 2540529"/>
              <a:gd name="connsiteX10" fmla="*/ 1612418 w 3061881"/>
              <a:gd name="connsiteY10" fmla="*/ 0 h 254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61881" h="2540529">
                <a:moveTo>
                  <a:pt x="1612418" y="0"/>
                </a:moveTo>
                <a:cubicBezTo>
                  <a:pt x="2224646" y="0"/>
                  <a:pt x="2757180" y="341213"/>
                  <a:pt x="3030226" y="843844"/>
                </a:cubicBezTo>
                <a:lnTo>
                  <a:pt x="3061881" y="909556"/>
                </a:lnTo>
                <a:lnTo>
                  <a:pt x="3061881" y="2315281"/>
                </a:lnTo>
                <a:lnTo>
                  <a:pt x="3030226" y="2380992"/>
                </a:lnTo>
                <a:cubicBezTo>
                  <a:pt x="3005404" y="2426686"/>
                  <a:pt x="2978437" y="2471046"/>
                  <a:pt x="2949460" y="2513937"/>
                </a:cubicBezTo>
                <a:lnTo>
                  <a:pt x="2929575" y="2540529"/>
                </a:lnTo>
                <a:lnTo>
                  <a:pt x="295261" y="2540529"/>
                </a:lnTo>
                <a:lnTo>
                  <a:pt x="275376" y="2513937"/>
                </a:lnTo>
                <a:cubicBezTo>
                  <a:pt x="101518" y="2256593"/>
                  <a:pt x="0" y="1946361"/>
                  <a:pt x="0" y="1612418"/>
                </a:cubicBezTo>
                <a:cubicBezTo>
                  <a:pt x="0" y="721904"/>
                  <a:pt x="721904" y="0"/>
                  <a:pt x="1612418"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finansal zorluk ile ilgili gÃ¶rsel sonucu">
            <a:extLst>
              <a:ext uri="{FF2B5EF4-FFF2-40B4-BE49-F238E27FC236}">
                <a16:creationId xmlns:a16="http://schemas.microsoft.com/office/drawing/2014/main" id="{248E7384-8788-47B4-90A2-132798F0062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435" r="27577" b="1"/>
          <a:stretch/>
        </p:blipFill>
        <p:spPr bwMode="auto">
          <a:xfrm>
            <a:off x="9772168" y="5010263"/>
            <a:ext cx="1954915" cy="1661466"/>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96FA7ACF-FFE4-45B7-B605-C48ADC55199D}"/>
              </a:ext>
            </a:extLst>
          </p:cNvPr>
          <p:cNvSpPr/>
          <p:nvPr/>
        </p:nvSpPr>
        <p:spPr>
          <a:xfrm>
            <a:off x="605111" y="1070811"/>
            <a:ext cx="2683042" cy="9504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29696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Rectangle 138">
            <a:extLst>
              <a:ext uri="{FF2B5EF4-FFF2-40B4-BE49-F238E27FC236}">
                <a16:creationId xmlns:a16="http://schemas.microsoft.com/office/drawing/2014/main" id="{799A8B4F-0FED-46C0-9186-5A8E116D8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0"/>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Picture 140">
            <a:extLst>
              <a:ext uri="{FF2B5EF4-FFF2-40B4-BE49-F238E27FC236}">
                <a16:creationId xmlns:a16="http://schemas.microsoft.com/office/drawing/2014/main" id="{DA6861EE-7660-46C9-80BD-173B8F7454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53359DF3-D0C1-4D0D-A021-745E6753DBA4}"/>
              </a:ext>
            </a:extLst>
          </p:cNvPr>
          <p:cNvSpPr>
            <a:spLocks noGrp="1"/>
          </p:cNvSpPr>
          <p:nvPr>
            <p:ph type="title"/>
          </p:nvPr>
        </p:nvSpPr>
        <p:spPr>
          <a:xfrm>
            <a:off x="807365" y="802955"/>
            <a:ext cx="6318649" cy="1454051"/>
          </a:xfrm>
        </p:spPr>
        <p:txBody>
          <a:bodyPr>
            <a:normAutofit/>
          </a:bodyPr>
          <a:lstStyle/>
          <a:p>
            <a:r>
              <a:rPr lang="tr-TR" sz="3600" dirty="0">
                <a:solidFill>
                  <a:srgbClr val="000000"/>
                </a:solidFill>
                <a:latin typeface="Calibri" panose="020F0502020204030204" pitchFamily="34" charset="0"/>
                <a:cs typeface="Calibri" panose="020F0502020204030204" pitchFamily="34" charset="0"/>
              </a:rPr>
              <a:t>Su Sporlarının Karşılaştığı Zorluklar</a:t>
            </a:r>
            <a:endParaRPr lang="tr-TR" sz="3600" dirty="0">
              <a:solidFill>
                <a:srgbClr val="000000"/>
              </a:solidFill>
            </a:endParaRPr>
          </a:p>
        </p:txBody>
      </p:sp>
      <p:sp>
        <p:nvSpPr>
          <p:cNvPr id="3" name="İçerik Yer Tutucusu 2">
            <a:extLst>
              <a:ext uri="{FF2B5EF4-FFF2-40B4-BE49-F238E27FC236}">
                <a16:creationId xmlns:a16="http://schemas.microsoft.com/office/drawing/2014/main" id="{AC01DD11-B206-4A66-8A02-247FC889D220}"/>
              </a:ext>
            </a:extLst>
          </p:cNvPr>
          <p:cNvSpPr>
            <a:spLocks noGrp="1"/>
          </p:cNvSpPr>
          <p:nvPr>
            <p:ph idx="1"/>
          </p:nvPr>
        </p:nvSpPr>
        <p:spPr>
          <a:xfrm>
            <a:off x="803807" y="2421682"/>
            <a:ext cx="4650524" cy="3639289"/>
          </a:xfrm>
        </p:spPr>
        <p:txBody>
          <a:bodyPr anchor="ctr">
            <a:normAutofit/>
          </a:bodyPr>
          <a:lstStyle/>
          <a:p>
            <a:r>
              <a:rPr lang="tr-TR" sz="2400" dirty="0">
                <a:solidFill>
                  <a:srgbClr val="000000"/>
                </a:solidFill>
                <a:latin typeface="Calibri" panose="020F0502020204030204" pitchFamily="34" charset="0"/>
                <a:cs typeface="Calibri" panose="020F0502020204030204" pitchFamily="34" charset="0"/>
              </a:rPr>
              <a:t>Bürokratik zorluklar</a:t>
            </a:r>
          </a:p>
          <a:p>
            <a:r>
              <a:rPr lang="tr-TR" sz="2400" dirty="0">
                <a:solidFill>
                  <a:srgbClr val="000000"/>
                </a:solidFill>
                <a:latin typeface="Calibri" panose="020F0502020204030204" pitchFamily="34" charset="0"/>
                <a:cs typeface="Calibri" panose="020F0502020204030204" pitchFamily="34" charset="0"/>
              </a:rPr>
              <a:t>Denetim yapılmaması</a:t>
            </a:r>
          </a:p>
          <a:p>
            <a:r>
              <a:rPr lang="tr-TR" sz="2400" dirty="0">
                <a:solidFill>
                  <a:srgbClr val="000000"/>
                </a:solidFill>
                <a:latin typeface="Calibri" panose="020F0502020204030204" pitchFamily="34" charset="0"/>
                <a:cs typeface="Calibri" panose="020F0502020204030204" pitchFamily="34" charset="0"/>
              </a:rPr>
              <a:t>Tesis Yetersizliği</a:t>
            </a:r>
          </a:p>
        </p:txBody>
      </p:sp>
      <p:sp>
        <p:nvSpPr>
          <p:cNvPr id="143" name="Oval 142">
            <a:extLst>
              <a:ext uri="{FF2B5EF4-FFF2-40B4-BE49-F238E27FC236}">
                <a16:creationId xmlns:a16="http://schemas.microsoft.com/office/drawing/2014/main" id="{38A69B74-22E3-47CC-823F-18BE7930C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9636" y="2960687"/>
            <a:ext cx="2668748" cy="2668748"/>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Freeform 71">
            <a:extLst>
              <a:ext uri="{FF2B5EF4-FFF2-40B4-BE49-F238E27FC236}">
                <a16:creationId xmlns:a16="http://schemas.microsoft.com/office/drawing/2014/main" id="{1778637B-5DB8-4A75-B2E6-FC2B1BB9A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014" y="2"/>
            <a:ext cx="4034987" cy="3428147"/>
          </a:xfrm>
          <a:custGeom>
            <a:avLst/>
            <a:gdLst>
              <a:gd name="connsiteX0" fmla="*/ 350825 w 4034987"/>
              <a:gd name="connsiteY0" fmla="*/ 0 h 3428147"/>
              <a:gd name="connsiteX1" fmla="*/ 4034987 w 4034987"/>
              <a:gd name="connsiteY1" fmla="*/ 0 h 3428147"/>
              <a:gd name="connsiteX2" fmla="*/ 4034987 w 4034987"/>
              <a:gd name="connsiteY2" fmla="*/ 2505205 h 3428147"/>
              <a:gd name="connsiteX3" fmla="*/ 3951822 w 4034987"/>
              <a:gd name="connsiteY3" fmla="*/ 2616420 h 3428147"/>
              <a:gd name="connsiteX4" fmla="*/ 2230590 w 4034987"/>
              <a:gd name="connsiteY4" fmla="*/ 3428147 h 3428147"/>
              <a:gd name="connsiteX5" fmla="*/ 0 w 4034987"/>
              <a:gd name="connsiteY5" fmla="*/ 1197557 h 3428147"/>
              <a:gd name="connsiteX6" fmla="*/ 269220 w 4034987"/>
              <a:gd name="connsiteY6" fmla="*/ 134326 h 342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987" h="3428147">
                <a:moveTo>
                  <a:pt x="350825" y="0"/>
                </a:moveTo>
                <a:lnTo>
                  <a:pt x="4034987" y="0"/>
                </a:lnTo>
                <a:lnTo>
                  <a:pt x="4034987" y="2505205"/>
                </a:lnTo>
                <a:lnTo>
                  <a:pt x="3951822" y="2616420"/>
                </a:lnTo>
                <a:cubicBezTo>
                  <a:pt x="3542699" y="3112162"/>
                  <a:pt x="2923546" y="3428147"/>
                  <a:pt x="2230590" y="3428147"/>
                </a:cubicBezTo>
                <a:cubicBezTo>
                  <a:pt x="998669" y="3428147"/>
                  <a:pt x="0" y="2429478"/>
                  <a:pt x="0" y="1197557"/>
                </a:cubicBezTo>
                <a:cubicBezTo>
                  <a:pt x="0" y="812582"/>
                  <a:pt x="97526" y="450385"/>
                  <a:pt x="269220" y="134326"/>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6" descr="bÃ¼rokrasi ile ilgili gÃ¶rsel sonucu">
            <a:extLst>
              <a:ext uri="{FF2B5EF4-FFF2-40B4-BE49-F238E27FC236}">
                <a16:creationId xmlns:a16="http://schemas.microsoft.com/office/drawing/2014/main" id="{85D94A5E-5265-4807-A867-3E2AF631EE8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59844" y="211396"/>
            <a:ext cx="3205839" cy="24284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Ã¼rokratik ile ilgili gÃ¶rsel sonucu">
            <a:extLst>
              <a:ext uri="{FF2B5EF4-FFF2-40B4-BE49-F238E27FC236}">
                <a16:creationId xmlns:a16="http://schemas.microsoft.com/office/drawing/2014/main" id="{C05861F8-FD82-4CA1-B4F4-D975695FB75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116" b="7496"/>
          <a:stretch/>
        </p:blipFill>
        <p:spPr bwMode="auto">
          <a:xfrm>
            <a:off x="6513813" y="3569326"/>
            <a:ext cx="1807158" cy="1425793"/>
          </a:xfrm>
          <a:prstGeom prst="rect">
            <a:avLst/>
          </a:prstGeom>
          <a:noFill/>
          <a:extLst>
            <a:ext uri="{909E8E84-426E-40DD-AFC4-6F175D3DCCD1}">
              <a14:hiddenFill xmlns:a14="http://schemas.microsoft.com/office/drawing/2010/main">
                <a:solidFill>
                  <a:srgbClr val="FFFFFF"/>
                </a:solidFill>
              </a14:hiddenFill>
            </a:ext>
          </a:extLst>
        </p:spPr>
      </p:pic>
      <p:sp>
        <p:nvSpPr>
          <p:cNvPr id="147" name="Freeform 75">
            <a:extLst>
              <a:ext uri="{FF2B5EF4-FFF2-40B4-BE49-F238E27FC236}">
                <a16:creationId xmlns:a16="http://schemas.microsoft.com/office/drawing/2014/main" id="{0035A30C-45F3-4EFB-B2E8-6E2A11843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59131" y="4258570"/>
            <a:ext cx="3132869" cy="2599430"/>
          </a:xfrm>
          <a:custGeom>
            <a:avLst/>
            <a:gdLst>
              <a:gd name="connsiteX0" fmla="*/ 1612418 w 3061881"/>
              <a:gd name="connsiteY0" fmla="*/ 0 h 2540529"/>
              <a:gd name="connsiteX1" fmla="*/ 3030226 w 3061881"/>
              <a:gd name="connsiteY1" fmla="*/ 843844 h 2540529"/>
              <a:gd name="connsiteX2" fmla="*/ 3061881 w 3061881"/>
              <a:gd name="connsiteY2" fmla="*/ 909556 h 2540529"/>
              <a:gd name="connsiteX3" fmla="*/ 3061881 w 3061881"/>
              <a:gd name="connsiteY3" fmla="*/ 2315281 h 2540529"/>
              <a:gd name="connsiteX4" fmla="*/ 3030226 w 3061881"/>
              <a:gd name="connsiteY4" fmla="*/ 2380992 h 2540529"/>
              <a:gd name="connsiteX5" fmla="*/ 2949460 w 3061881"/>
              <a:gd name="connsiteY5" fmla="*/ 2513937 h 2540529"/>
              <a:gd name="connsiteX6" fmla="*/ 2929575 w 3061881"/>
              <a:gd name="connsiteY6" fmla="*/ 2540529 h 2540529"/>
              <a:gd name="connsiteX7" fmla="*/ 295261 w 3061881"/>
              <a:gd name="connsiteY7" fmla="*/ 2540529 h 2540529"/>
              <a:gd name="connsiteX8" fmla="*/ 275376 w 3061881"/>
              <a:gd name="connsiteY8" fmla="*/ 2513937 h 2540529"/>
              <a:gd name="connsiteX9" fmla="*/ 0 w 3061881"/>
              <a:gd name="connsiteY9" fmla="*/ 1612418 h 2540529"/>
              <a:gd name="connsiteX10" fmla="*/ 1612418 w 3061881"/>
              <a:gd name="connsiteY10" fmla="*/ 0 h 254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61881" h="2540529">
                <a:moveTo>
                  <a:pt x="1612418" y="0"/>
                </a:moveTo>
                <a:cubicBezTo>
                  <a:pt x="2224646" y="0"/>
                  <a:pt x="2757180" y="341213"/>
                  <a:pt x="3030226" y="843844"/>
                </a:cubicBezTo>
                <a:lnTo>
                  <a:pt x="3061881" y="909556"/>
                </a:lnTo>
                <a:lnTo>
                  <a:pt x="3061881" y="2315281"/>
                </a:lnTo>
                <a:lnTo>
                  <a:pt x="3030226" y="2380992"/>
                </a:lnTo>
                <a:cubicBezTo>
                  <a:pt x="3005404" y="2426686"/>
                  <a:pt x="2978437" y="2471046"/>
                  <a:pt x="2949460" y="2513937"/>
                </a:cubicBezTo>
                <a:lnTo>
                  <a:pt x="2929575" y="2540529"/>
                </a:lnTo>
                <a:lnTo>
                  <a:pt x="295261" y="2540529"/>
                </a:lnTo>
                <a:lnTo>
                  <a:pt x="275376" y="2513937"/>
                </a:lnTo>
                <a:cubicBezTo>
                  <a:pt x="101518" y="2256593"/>
                  <a:pt x="0" y="1946361"/>
                  <a:pt x="0" y="1612418"/>
                </a:cubicBezTo>
                <a:cubicBezTo>
                  <a:pt x="0" y="721904"/>
                  <a:pt x="721904" y="0"/>
                  <a:pt x="1612418"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Ä°lgili resim">
            <a:extLst>
              <a:ext uri="{FF2B5EF4-FFF2-40B4-BE49-F238E27FC236}">
                <a16:creationId xmlns:a16="http://schemas.microsoft.com/office/drawing/2014/main" id="{7D3E9656-E2FF-4EDB-B935-52253778BF6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85" r="1" b="1"/>
          <a:stretch/>
        </p:blipFill>
        <p:spPr bwMode="auto">
          <a:xfrm>
            <a:off x="9533568" y="5143764"/>
            <a:ext cx="2432116" cy="1394463"/>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3438F6D7-D1DE-446B-967F-F1F5DAE5787A}"/>
              </a:ext>
            </a:extLst>
          </p:cNvPr>
          <p:cNvSpPr/>
          <p:nvPr/>
        </p:nvSpPr>
        <p:spPr>
          <a:xfrm>
            <a:off x="553453" y="802955"/>
            <a:ext cx="5155451" cy="14540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60977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nansal zorluk ile ilgili gÃ¶rsel sonucu">
            <a:extLst>
              <a:ext uri="{FF2B5EF4-FFF2-40B4-BE49-F238E27FC236}">
                <a16:creationId xmlns:a16="http://schemas.microsoft.com/office/drawing/2014/main" id="{0CAE0078-DECF-4295-B502-D430CD481807}"/>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r="31750" b="1"/>
          <a:stretch/>
        </p:blipFill>
        <p:spPr bwMode="auto">
          <a:xfrm>
            <a:off x="3125968" y="2527222"/>
            <a:ext cx="3316388" cy="3316386"/>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2052" name="Picture 4" descr="finansal zorluk ile ilgili gÃ¶rsel sonucu">
            <a:extLst>
              <a:ext uri="{FF2B5EF4-FFF2-40B4-BE49-F238E27FC236}">
                <a16:creationId xmlns:a16="http://schemas.microsoft.com/office/drawing/2014/main" id="{5B25B57D-0721-458F-ABFC-E3A4F575A1E5}"/>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27435" r="27577" b="1"/>
          <a:stretch/>
        </p:blipFill>
        <p:spPr bwMode="auto">
          <a:xfrm>
            <a:off x="1" y="1"/>
            <a:ext cx="4443799" cy="3776782"/>
          </a:xfrm>
          <a:custGeom>
            <a:avLst/>
            <a:gdLst>
              <a:gd name="connsiteX0" fmla="*/ 0 w 4443799"/>
              <a:gd name="connsiteY0" fmla="*/ 0 h 3776782"/>
              <a:gd name="connsiteX1" fmla="*/ 4164578 w 4443799"/>
              <a:gd name="connsiteY1" fmla="*/ 0 h 3776782"/>
              <a:gd name="connsiteX2" fmla="*/ 4238884 w 4443799"/>
              <a:gd name="connsiteY2" fmla="*/ 154250 h 3776782"/>
              <a:gd name="connsiteX3" fmla="*/ 4443799 w 4443799"/>
              <a:gd name="connsiteY3" fmla="*/ 1169228 h 3776782"/>
              <a:gd name="connsiteX4" fmla="*/ 1836244 w 4443799"/>
              <a:gd name="connsiteY4" fmla="*/ 3776782 h 3776782"/>
              <a:gd name="connsiteX5" fmla="*/ 177598 w 4443799"/>
              <a:gd name="connsiteY5" fmla="*/ 3181344 h 3776782"/>
              <a:gd name="connsiteX6" fmla="*/ 0 w 4443799"/>
              <a:gd name="connsiteY6" fmla="*/ 3019932 h 37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3799" h="3776782">
                <a:moveTo>
                  <a:pt x="0" y="0"/>
                </a:moveTo>
                <a:lnTo>
                  <a:pt x="4164578" y="0"/>
                </a:lnTo>
                <a:lnTo>
                  <a:pt x="4238884" y="154250"/>
                </a:lnTo>
                <a:cubicBezTo>
                  <a:pt x="4370833" y="466214"/>
                  <a:pt x="4443799" y="809200"/>
                  <a:pt x="4443799" y="1169228"/>
                </a:cubicBezTo>
                <a:cubicBezTo>
                  <a:pt x="4443799" y="2609341"/>
                  <a:pt x="3276357" y="3776782"/>
                  <a:pt x="1836244" y="3776782"/>
                </a:cubicBezTo>
                <a:cubicBezTo>
                  <a:pt x="1206195" y="3776782"/>
                  <a:pt x="628337" y="3553326"/>
                  <a:pt x="177598" y="3181344"/>
                </a:cubicBezTo>
                <a:lnTo>
                  <a:pt x="0" y="3019932"/>
                </a:ln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2054" name="Picture 6" descr="tatil sezonun kÄ±sa olmasÄ± ile ilgili gÃ¶rsel sonucu">
            <a:extLst>
              <a:ext uri="{FF2B5EF4-FFF2-40B4-BE49-F238E27FC236}">
                <a16:creationId xmlns:a16="http://schemas.microsoft.com/office/drawing/2014/main" id="{83A39F5B-BA90-4380-B429-32097999F510}"/>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21191" r="3298" b="2"/>
          <a:stretch/>
        </p:blipFill>
        <p:spPr bwMode="auto">
          <a:xfrm>
            <a:off x="20" y="3917273"/>
            <a:ext cx="3440566" cy="2950205"/>
          </a:xfrm>
          <a:custGeom>
            <a:avLst/>
            <a:gdLst>
              <a:gd name="connsiteX0" fmla="*/ 1539166 w 3440586"/>
              <a:gd name="connsiteY0" fmla="*/ 0 h 2950205"/>
              <a:gd name="connsiteX1" fmla="*/ 3440586 w 3440586"/>
              <a:gd name="connsiteY1" fmla="*/ 1901419 h 2950205"/>
              <a:gd name="connsiteX2" fmla="*/ 3211095 w 3440586"/>
              <a:gd name="connsiteY2" fmla="*/ 2807749 h 2950205"/>
              <a:gd name="connsiteX3" fmla="*/ 3124550 w 3440586"/>
              <a:gd name="connsiteY3" fmla="*/ 2950205 h 2950205"/>
              <a:gd name="connsiteX4" fmla="*/ 0 w 3440586"/>
              <a:gd name="connsiteY4" fmla="*/ 2950205 h 2950205"/>
              <a:gd name="connsiteX5" fmla="*/ 0 w 3440586"/>
              <a:gd name="connsiteY5" fmla="*/ 788141 h 2950205"/>
              <a:gd name="connsiteX6" fmla="*/ 71938 w 3440586"/>
              <a:gd name="connsiteY6" fmla="*/ 691940 h 2950205"/>
              <a:gd name="connsiteX7" fmla="*/ 1539166 w 3440586"/>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586" h="2950205">
                <a:moveTo>
                  <a:pt x="1539166" y="0"/>
                </a:moveTo>
                <a:cubicBezTo>
                  <a:pt x="2589292" y="0"/>
                  <a:pt x="3440586" y="851294"/>
                  <a:pt x="3440586" y="1901419"/>
                </a:cubicBezTo>
                <a:cubicBezTo>
                  <a:pt x="3440586" y="2229583"/>
                  <a:pt x="3357452" y="2538330"/>
                  <a:pt x="3211095" y="2807749"/>
                </a:cubicBezTo>
                <a:lnTo>
                  <a:pt x="3124550" y="2950205"/>
                </a:lnTo>
                <a:lnTo>
                  <a:pt x="0" y="2950205"/>
                </a:lnTo>
                <a:lnTo>
                  <a:pt x="0" y="788141"/>
                </a:lnTo>
                <a:lnTo>
                  <a:pt x="71938" y="691940"/>
                </a:lnTo>
                <a:cubicBezTo>
                  <a:pt x="420687" y="269355"/>
                  <a:pt x="948471" y="0"/>
                  <a:pt x="1539166"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5" name="Picture 74">
            <a:extLst>
              <a:ext uri="{FF2B5EF4-FFF2-40B4-BE49-F238E27FC236}">
                <a16:creationId xmlns:a16="http://schemas.microsoft.com/office/drawing/2014/main" id="{DD257392-088E-4D55-B128-FFD59A895D8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CE44980C-E324-42DB-8689-7F3FFCDFD8E0}"/>
              </a:ext>
            </a:extLst>
          </p:cNvPr>
          <p:cNvSpPr>
            <a:spLocks noGrp="1"/>
          </p:cNvSpPr>
          <p:nvPr>
            <p:ph type="title"/>
          </p:nvPr>
        </p:nvSpPr>
        <p:spPr>
          <a:xfrm>
            <a:off x="6738267" y="802955"/>
            <a:ext cx="4333814" cy="1454051"/>
          </a:xfrm>
        </p:spPr>
        <p:txBody>
          <a:bodyPr>
            <a:normAutofit/>
          </a:bodyPr>
          <a:lstStyle/>
          <a:p>
            <a:r>
              <a:rPr lang="tr-TR" sz="3600" dirty="0">
                <a:solidFill>
                  <a:srgbClr val="000000"/>
                </a:solidFill>
                <a:latin typeface="Calibri" panose="020F0502020204030204" pitchFamily="34" charset="0"/>
                <a:cs typeface="Calibri" panose="020F0502020204030204" pitchFamily="34" charset="0"/>
              </a:rPr>
              <a:t>Su Sporlarının Karşılaştığı Zorluklar</a:t>
            </a:r>
            <a:endParaRPr lang="tr-TR" sz="3600" dirty="0">
              <a:solidFill>
                <a:srgbClr val="000000"/>
              </a:solidFill>
            </a:endParaRPr>
          </a:p>
        </p:txBody>
      </p:sp>
      <p:sp>
        <p:nvSpPr>
          <p:cNvPr id="3" name="İçerik Yer Tutucusu 2">
            <a:extLst>
              <a:ext uri="{FF2B5EF4-FFF2-40B4-BE49-F238E27FC236}">
                <a16:creationId xmlns:a16="http://schemas.microsoft.com/office/drawing/2014/main" id="{9D22593D-2FA0-417C-8BA4-6D1D67F6CFB9}"/>
              </a:ext>
            </a:extLst>
          </p:cNvPr>
          <p:cNvSpPr>
            <a:spLocks noGrp="1"/>
          </p:cNvSpPr>
          <p:nvPr>
            <p:ph idx="1"/>
          </p:nvPr>
        </p:nvSpPr>
        <p:spPr>
          <a:xfrm>
            <a:off x="6734684" y="2421682"/>
            <a:ext cx="4333468" cy="3639289"/>
          </a:xfrm>
        </p:spPr>
        <p:txBody>
          <a:bodyPr anchor="ctr">
            <a:normAutofit/>
          </a:bodyPr>
          <a:lstStyle/>
          <a:p>
            <a:r>
              <a:rPr lang="tr-TR" dirty="0">
                <a:solidFill>
                  <a:srgbClr val="000000"/>
                </a:solidFill>
                <a:latin typeface="Calibri" panose="020F0502020204030204" pitchFamily="34" charset="0"/>
                <a:cs typeface="Calibri" panose="020F0502020204030204" pitchFamily="34" charset="0"/>
              </a:rPr>
              <a:t>Finansal zorluklar</a:t>
            </a:r>
          </a:p>
          <a:p>
            <a:r>
              <a:rPr lang="tr-TR" dirty="0">
                <a:solidFill>
                  <a:srgbClr val="000000"/>
                </a:solidFill>
                <a:latin typeface="Calibri" panose="020F0502020204030204" pitchFamily="34" charset="0"/>
                <a:cs typeface="Calibri" panose="020F0502020204030204" pitchFamily="34" charset="0"/>
              </a:rPr>
              <a:t>Sezonun kısa olması</a:t>
            </a:r>
          </a:p>
          <a:p>
            <a:r>
              <a:rPr lang="tr-TR" dirty="0">
                <a:solidFill>
                  <a:srgbClr val="000000"/>
                </a:solidFill>
                <a:latin typeface="Calibri" panose="020F0502020204030204" pitchFamily="34" charset="0"/>
                <a:cs typeface="Calibri" panose="020F0502020204030204" pitchFamily="34" charset="0"/>
              </a:rPr>
              <a:t>Sponsor firma azlığı</a:t>
            </a:r>
          </a:p>
        </p:txBody>
      </p:sp>
      <p:sp>
        <p:nvSpPr>
          <p:cNvPr id="4" name="Dikdörtgen 3">
            <a:extLst>
              <a:ext uri="{FF2B5EF4-FFF2-40B4-BE49-F238E27FC236}">
                <a16:creationId xmlns:a16="http://schemas.microsoft.com/office/drawing/2014/main" id="{207D7AA3-94E0-4908-AAAE-EA658090409C}"/>
              </a:ext>
            </a:extLst>
          </p:cNvPr>
          <p:cNvSpPr/>
          <p:nvPr/>
        </p:nvSpPr>
        <p:spPr>
          <a:xfrm>
            <a:off x="6442356" y="802955"/>
            <a:ext cx="4625796" cy="14540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25700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DEE5C6BA-FE2A-4C38-8D88-E70C06E54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3726"/>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0" name="Picture 74">
            <a:extLst>
              <a:ext uri="{FF2B5EF4-FFF2-40B4-BE49-F238E27FC236}">
                <a16:creationId xmlns:a16="http://schemas.microsoft.com/office/drawing/2014/main" id="{53E66F28-0926-4CFB-BDAB-646CAB184C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413EDBC1-D0C0-4A7D-9923-8298F24B1297}"/>
              </a:ext>
            </a:extLst>
          </p:cNvPr>
          <p:cNvSpPr>
            <a:spLocks noGrp="1"/>
          </p:cNvSpPr>
          <p:nvPr>
            <p:ph type="title"/>
          </p:nvPr>
        </p:nvSpPr>
        <p:spPr>
          <a:xfrm>
            <a:off x="804672" y="802955"/>
            <a:ext cx="4977976" cy="1454051"/>
          </a:xfrm>
        </p:spPr>
        <p:txBody>
          <a:bodyPr>
            <a:normAutofit/>
          </a:bodyPr>
          <a:lstStyle/>
          <a:p>
            <a:r>
              <a:rPr lang="tr-TR">
                <a:solidFill>
                  <a:srgbClr val="000000"/>
                </a:solidFill>
                <a:latin typeface="Calibri" panose="020F0502020204030204" pitchFamily="34" charset="0"/>
                <a:cs typeface="Calibri" panose="020F0502020204030204" pitchFamily="34" charset="0"/>
              </a:rPr>
              <a:t>Su Sporlarının Karşılaştığı Zorluklar</a:t>
            </a:r>
            <a:endParaRPr lang="tr-TR">
              <a:solidFill>
                <a:srgbClr val="000000"/>
              </a:solidFill>
            </a:endParaRPr>
          </a:p>
        </p:txBody>
      </p:sp>
      <p:sp>
        <p:nvSpPr>
          <p:cNvPr id="3081" name="Freeform 60">
            <a:extLst>
              <a:ext uri="{FF2B5EF4-FFF2-40B4-BE49-F238E27FC236}">
                <a16:creationId xmlns:a16="http://schemas.microsoft.com/office/drawing/2014/main" id="{DE9FA85F-F0FB-4952-A05F-04CC67B18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3099" y="1"/>
            <a:ext cx="3960192" cy="2251543"/>
          </a:xfrm>
          <a:custGeom>
            <a:avLst/>
            <a:gdLst>
              <a:gd name="connsiteX0" fmla="*/ 20753 w 3960192"/>
              <a:gd name="connsiteY0" fmla="*/ 0 h 2251543"/>
              <a:gd name="connsiteX1" fmla="*/ 3939439 w 3960192"/>
              <a:gd name="connsiteY1" fmla="*/ 0 h 2251543"/>
              <a:gd name="connsiteX2" fmla="*/ 3949969 w 3960192"/>
              <a:gd name="connsiteY2" fmla="*/ 68994 h 2251543"/>
              <a:gd name="connsiteX3" fmla="*/ 3960192 w 3960192"/>
              <a:gd name="connsiteY3" fmla="*/ 271447 h 2251543"/>
              <a:gd name="connsiteX4" fmla="*/ 1980096 w 3960192"/>
              <a:gd name="connsiteY4" fmla="*/ 2251543 h 2251543"/>
              <a:gd name="connsiteX5" fmla="*/ 0 w 3960192"/>
              <a:gd name="connsiteY5" fmla="*/ 271447 h 2251543"/>
              <a:gd name="connsiteX6" fmla="*/ 10223 w 3960192"/>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2" h="2251543">
                <a:moveTo>
                  <a:pt x="20753" y="0"/>
                </a:moveTo>
                <a:lnTo>
                  <a:pt x="3939439" y="0"/>
                </a:lnTo>
                <a:lnTo>
                  <a:pt x="3949969" y="68994"/>
                </a:lnTo>
                <a:cubicBezTo>
                  <a:pt x="3956729" y="135559"/>
                  <a:pt x="3960192" y="203099"/>
                  <a:pt x="3960192" y="271447"/>
                </a:cubicBezTo>
                <a:cubicBezTo>
                  <a:pt x="3960192" y="1365024"/>
                  <a:pt x="3073673" y="2251543"/>
                  <a:pt x="1980096" y="2251543"/>
                </a:cubicBezTo>
                <a:cubicBezTo>
                  <a:pt x="886519" y="2251543"/>
                  <a:pt x="0" y="1365024"/>
                  <a:pt x="0" y="271447"/>
                </a:cubicBezTo>
                <a:cubicBezTo>
                  <a:pt x="0" y="203099"/>
                  <a:pt x="3463" y="135559"/>
                  <a:pt x="10223" y="68994"/>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herÅey dahil sistemi ile ilgili gÃ¶rsel sonucu">
            <a:extLst>
              <a:ext uri="{FF2B5EF4-FFF2-40B4-BE49-F238E27FC236}">
                <a16:creationId xmlns:a16="http://schemas.microsoft.com/office/drawing/2014/main" id="{438BD963-9933-43DC-9D0A-2E26090D2EF0}"/>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11423" r="933" b="-2"/>
          <a:stretch/>
        </p:blipFill>
        <p:spPr bwMode="auto">
          <a:xfrm>
            <a:off x="6632714" y="1"/>
            <a:ext cx="3674754" cy="2106932"/>
          </a:xfrm>
          <a:custGeom>
            <a:avLst/>
            <a:gdLst>
              <a:gd name="connsiteX0" fmla="*/ 21954 w 3674754"/>
              <a:gd name="connsiteY0" fmla="*/ 0 h 2106932"/>
              <a:gd name="connsiteX1" fmla="*/ 3652800 w 3674754"/>
              <a:gd name="connsiteY1" fmla="*/ 0 h 2106932"/>
              <a:gd name="connsiteX2" fmla="*/ 3665268 w 3674754"/>
              <a:gd name="connsiteY2" fmla="*/ 81694 h 2106932"/>
              <a:gd name="connsiteX3" fmla="*/ 3674754 w 3674754"/>
              <a:gd name="connsiteY3" fmla="*/ 269555 h 2106932"/>
              <a:gd name="connsiteX4" fmla="*/ 1837377 w 3674754"/>
              <a:gd name="connsiteY4" fmla="*/ 2106932 h 2106932"/>
              <a:gd name="connsiteX5" fmla="*/ 0 w 3674754"/>
              <a:gd name="connsiteY5" fmla="*/ 269555 h 2106932"/>
              <a:gd name="connsiteX6" fmla="*/ 9486 w 3674754"/>
              <a:gd name="connsiteY6" fmla="*/ 81694 h 210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4754" h="2106932">
                <a:moveTo>
                  <a:pt x="21954" y="0"/>
                </a:moveTo>
                <a:lnTo>
                  <a:pt x="3652800" y="0"/>
                </a:lnTo>
                <a:lnTo>
                  <a:pt x="3665268" y="81694"/>
                </a:lnTo>
                <a:cubicBezTo>
                  <a:pt x="3671541" y="143461"/>
                  <a:pt x="3674754" y="206133"/>
                  <a:pt x="3674754" y="269555"/>
                </a:cubicBezTo>
                <a:cubicBezTo>
                  <a:pt x="3674754" y="1284311"/>
                  <a:pt x="2852132" y="2106932"/>
                  <a:pt x="1837377" y="2106932"/>
                </a:cubicBezTo>
                <a:cubicBezTo>
                  <a:pt x="822622" y="2106932"/>
                  <a:pt x="0" y="1284311"/>
                  <a:pt x="0" y="269555"/>
                </a:cubicBezTo>
                <a:cubicBezTo>
                  <a:pt x="0" y="206133"/>
                  <a:pt x="3214" y="143461"/>
                  <a:pt x="9486" y="81694"/>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09EFCFBA-3708-4048-9EEE-4CE31849F7AE}"/>
              </a:ext>
            </a:extLst>
          </p:cNvPr>
          <p:cNvSpPr>
            <a:spLocks noGrp="1"/>
          </p:cNvSpPr>
          <p:nvPr>
            <p:ph idx="1"/>
          </p:nvPr>
        </p:nvSpPr>
        <p:spPr>
          <a:xfrm>
            <a:off x="804672" y="2421682"/>
            <a:ext cx="4977578" cy="3639289"/>
          </a:xfrm>
        </p:spPr>
        <p:txBody>
          <a:bodyPr anchor="ctr">
            <a:normAutofit/>
          </a:bodyPr>
          <a:lstStyle/>
          <a:p>
            <a:r>
              <a:rPr lang="tr-TR" sz="2400" dirty="0">
                <a:solidFill>
                  <a:srgbClr val="000000"/>
                </a:solidFill>
                <a:latin typeface="Calibri" panose="020F0502020204030204" pitchFamily="34" charset="0"/>
                <a:cs typeface="Calibri" panose="020F0502020204030204" pitchFamily="34" charset="0"/>
              </a:rPr>
              <a:t>Her şey dâhil sistemi</a:t>
            </a:r>
          </a:p>
          <a:p>
            <a:r>
              <a:rPr lang="tr-TR" sz="2400" dirty="0">
                <a:solidFill>
                  <a:srgbClr val="000000"/>
                </a:solidFill>
                <a:latin typeface="Calibri" panose="020F0502020204030204" pitchFamily="34" charset="0"/>
                <a:cs typeface="Calibri" panose="020F0502020204030204" pitchFamily="34" charset="0"/>
              </a:rPr>
              <a:t>Kalifiye eleman sıkıntısı</a:t>
            </a:r>
          </a:p>
          <a:p>
            <a:r>
              <a:rPr lang="tr-TR" sz="2400" dirty="0">
                <a:solidFill>
                  <a:srgbClr val="000000"/>
                </a:solidFill>
                <a:latin typeface="Calibri" panose="020F0502020204030204" pitchFamily="34" charset="0"/>
                <a:cs typeface="Calibri" panose="020F0502020204030204" pitchFamily="34" charset="0"/>
              </a:rPr>
              <a:t>Su sporlarının tam yaygınlaşmaması</a:t>
            </a:r>
          </a:p>
        </p:txBody>
      </p:sp>
      <p:sp>
        <p:nvSpPr>
          <p:cNvPr id="3082" name="Freeform 68">
            <a:extLst>
              <a:ext uri="{FF2B5EF4-FFF2-40B4-BE49-F238E27FC236}">
                <a16:creationId xmlns:a16="http://schemas.microsoft.com/office/drawing/2014/main" id="{FEBD362A-CC27-47D9-8FC3-A5E91BA0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5296" y="2922177"/>
            <a:ext cx="4956705" cy="3945299"/>
          </a:xfrm>
          <a:custGeom>
            <a:avLst/>
            <a:gdLst>
              <a:gd name="connsiteX0" fmla="*/ 2718646 w 4956705"/>
              <a:gd name="connsiteY0" fmla="*/ 0 h 3945299"/>
              <a:gd name="connsiteX1" fmla="*/ 4816486 w 4956705"/>
              <a:gd name="connsiteY1" fmla="*/ 989335 h 3945299"/>
              <a:gd name="connsiteX2" fmla="*/ 4956705 w 4956705"/>
              <a:gd name="connsiteY2" fmla="*/ 1176848 h 3945299"/>
              <a:gd name="connsiteX3" fmla="*/ 4956705 w 4956705"/>
              <a:gd name="connsiteY3" fmla="*/ 3945299 h 3945299"/>
              <a:gd name="connsiteX4" fmla="*/ 294783 w 4956705"/>
              <a:gd name="connsiteY4" fmla="*/ 3945299 h 3945299"/>
              <a:gd name="connsiteX5" fmla="*/ 213645 w 4956705"/>
              <a:gd name="connsiteY5" fmla="*/ 3776866 h 3945299"/>
              <a:gd name="connsiteX6" fmla="*/ 0 w 4956705"/>
              <a:gd name="connsiteY6" fmla="*/ 2718646 h 3945299"/>
              <a:gd name="connsiteX7" fmla="*/ 2718646 w 4956705"/>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6705" h="3945299">
                <a:moveTo>
                  <a:pt x="2718646" y="0"/>
                </a:moveTo>
                <a:cubicBezTo>
                  <a:pt x="3563221" y="0"/>
                  <a:pt x="4317846" y="385123"/>
                  <a:pt x="4816486" y="989335"/>
                </a:cubicBezTo>
                <a:lnTo>
                  <a:pt x="4956705" y="1176848"/>
                </a:lnTo>
                <a:lnTo>
                  <a:pt x="4956705" y="3945299"/>
                </a:lnTo>
                <a:lnTo>
                  <a:pt x="294783" y="3945299"/>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6" name="Picture 4" descr="Ä°lgili resim">
            <a:extLst>
              <a:ext uri="{FF2B5EF4-FFF2-40B4-BE49-F238E27FC236}">
                <a16:creationId xmlns:a16="http://schemas.microsoft.com/office/drawing/2014/main" id="{A9D4AF4C-AD57-4489-BCD6-B276B491CCE0}"/>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t="13332" r="3" b="7774"/>
          <a:stretch/>
        </p:blipFill>
        <p:spPr bwMode="auto">
          <a:xfrm>
            <a:off x="7399326" y="3086207"/>
            <a:ext cx="4792674" cy="3781268"/>
          </a:xfrm>
          <a:custGeom>
            <a:avLst/>
            <a:gdLst>
              <a:gd name="connsiteX0" fmla="*/ 2554615 w 4792674"/>
              <a:gd name="connsiteY0" fmla="*/ 0 h 3781268"/>
              <a:gd name="connsiteX1" fmla="*/ 4672942 w 4792674"/>
              <a:gd name="connsiteY1" fmla="*/ 1126306 h 3781268"/>
              <a:gd name="connsiteX2" fmla="*/ 4792674 w 4792674"/>
              <a:gd name="connsiteY2" fmla="*/ 1323391 h 3781268"/>
              <a:gd name="connsiteX3" fmla="*/ 4792674 w 4792674"/>
              <a:gd name="connsiteY3" fmla="*/ 3781268 h 3781268"/>
              <a:gd name="connsiteX4" fmla="*/ 313779 w 4792674"/>
              <a:gd name="connsiteY4" fmla="*/ 3781268 h 3781268"/>
              <a:gd name="connsiteX5" fmla="*/ 308328 w 4792674"/>
              <a:gd name="connsiteY5" fmla="*/ 3772297 h 3781268"/>
              <a:gd name="connsiteX6" fmla="*/ 0 w 4792674"/>
              <a:gd name="connsiteY6" fmla="*/ 2554615 h 3781268"/>
              <a:gd name="connsiteX7" fmla="*/ 2554615 w 4792674"/>
              <a:gd name="connsiteY7" fmla="*/ 0 h 378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92674" h="3781268">
                <a:moveTo>
                  <a:pt x="2554615" y="0"/>
                </a:moveTo>
                <a:cubicBezTo>
                  <a:pt x="3436412" y="0"/>
                  <a:pt x="4213859" y="446774"/>
                  <a:pt x="4672942" y="1126306"/>
                </a:cubicBezTo>
                <a:lnTo>
                  <a:pt x="4792674" y="1323391"/>
                </a:lnTo>
                <a:lnTo>
                  <a:pt x="4792674" y="3781268"/>
                </a:lnTo>
                <a:lnTo>
                  <a:pt x="313779" y="3781268"/>
                </a:lnTo>
                <a:lnTo>
                  <a:pt x="308328" y="3772297"/>
                </a:lnTo>
                <a:cubicBezTo>
                  <a:pt x="111694" y="3410325"/>
                  <a:pt x="0" y="2995514"/>
                  <a:pt x="0" y="2554615"/>
                </a:cubicBezTo>
                <a:cubicBezTo>
                  <a:pt x="0" y="1143740"/>
                  <a:pt x="1143740" y="0"/>
                  <a:pt x="255461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CC0239F2-BE9B-417B-89FF-ADAC3D8F9892}"/>
              </a:ext>
            </a:extLst>
          </p:cNvPr>
          <p:cNvSpPr/>
          <p:nvPr/>
        </p:nvSpPr>
        <p:spPr>
          <a:xfrm>
            <a:off x="601579" y="637674"/>
            <a:ext cx="4977578" cy="17802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35595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7" name="Rectangle 206">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9" name="Picture 208">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Unvan 1">
            <a:extLst>
              <a:ext uri="{FF2B5EF4-FFF2-40B4-BE49-F238E27FC236}">
                <a16:creationId xmlns:a16="http://schemas.microsoft.com/office/drawing/2014/main" id="{413EDBC1-D0C0-4A7D-9923-8298F24B1297}"/>
              </a:ext>
            </a:extLst>
          </p:cNvPr>
          <p:cNvSpPr>
            <a:spLocks noGrp="1"/>
          </p:cNvSpPr>
          <p:nvPr>
            <p:ph type="title"/>
          </p:nvPr>
        </p:nvSpPr>
        <p:spPr>
          <a:xfrm>
            <a:off x="804998" y="798445"/>
            <a:ext cx="4803636" cy="1311664"/>
          </a:xfrm>
        </p:spPr>
        <p:txBody>
          <a:bodyPr>
            <a:normAutofit/>
          </a:bodyPr>
          <a:lstStyle/>
          <a:p>
            <a:r>
              <a:rPr lang="tr-TR">
                <a:solidFill>
                  <a:srgbClr val="000000"/>
                </a:solidFill>
                <a:latin typeface="Calibri" panose="020F0502020204030204" pitchFamily="34" charset="0"/>
                <a:cs typeface="Calibri" panose="020F0502020204030204" pitchFamily="34" charset="0"/>
              </a:rPr>
              <a:t>Su Sporlarının Karşılaştığı Zorluklar</a:t>
            </a:r>
            <a:endParaRPr lang="tr-TR">
              <a:solidFill>
                <a:srgbClr val="000000"/>
              </a:solidFill>
            </a:endParaRPr>
          </a:p>
        </p:txBody>
      </p:sp>
      <p:sp>
        <p:nvSpPr>
          <p:cNvPr id="3" name="İçerik Yer Tutucusu 2">
            <a:extLst>
              <a:ext uri="{FF2B5EF4-FFF2-40B4-BE49-F238E27FC236}">
                <a16:creationId xmlns:a16="http://schemas.microsoft.com/office/drawing/2014/main" id="{09EFCFBA-3708-4048-9EEE-4CE31849F7AE}"/>
              </a:ext>
            </a:extLst>
          </p:cNvPr>
          <p:cNvSpPr>
            <a:spLocks noGrp="1"/>
          </p:cNvSpPr>
          <p:nvPr>
            <p:ph idx="1"/>
          </p:nvPr>
        </p:nvSpPr>
        <p:spPr>
          <a:xfrm>
            <a:off x="804997" y="2272143"/>
            <a:ext cx="4706803" cy="3788830"/>
          </a:xfrm>
        </p:spPr>
        <p:txBody>
          <a:bodyPr anchor="ctr">
            <a:normAutofit/>
          </a:bodyPr>
          <a:lstStyle/>
          <a:p>
            <a:pPr algn="just"/>
            <a:r>
              <a:rPr lang="tr-TR" sz="2000" b="1" dirty="0">
                <a:solidFill>
                  <a:srgbClr val="000000"/>
                </a:solidFill>
                <a:latin typeface="Calibri" panose="020F0502020204030204" pitchFamily="34" charset="0"/>
                <a:cs typeface="Calibri" panose="020F0502020204030204" pitchFamily="34" charset="0"/>
              </a:rPr>
              <a:t> Türkiye ise üç tarafı denizlerle çevrili neredeyse bir yarımada ülke olmasına rağmen, su sporlarına yeterli ilgi gösterilmemektedir. Ancak son zamanlarda bunun değiştiğini söyleyebiliriz.</a:t>
            </a:r>
          </a:p>
          <a:p>
            <a:pPr algn="just"/>
            <a:r>
              <a:rPr lang="tr-TR" sz="2000" b="1" dirty="0">
                <a:solidFill>
                  <a:srgbClr val="000000"/>
                </a:solidFill>
                <a:latin typeface="Calibri" panose="020F0502020204030204" pitchFamily="34" charset="0"/>
                <a:cs typeface="Calibri" panose="020F0502020204030204" pitchFamily="34" charset="0"/>
              </a:rPr>
              <a:t>Artık kıyı şehirlerinde dört mevsim sulu bir hayat olmasa da, yaz aylarında işin rengi değişiyor. En rüzgarlı ve en durgun koylar, tehlikeli akarsular ve göller, su sporları yapmak isteyen gençlerin istilasına uğruyor.</a:t>
            </a:r>
          </a:p>
        </p:txBody>
      </p:sp>
      <p:sp>
        <p:nvSpPr>
          <p:cNvPr id="211"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6"/>
                </a:gs>
                <a:gs pos="23000">
                  <a:schemeClr val="accent6"/>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quot;İzmir’de Su Sporlarının Sorunları ve Geleceği&quot; masaya yatırıldı">
            <a:extLst>
              <a:ext uri="{FF2B5EF4-FFF2-40B4-BE49-F238E27FC236}">
                <a16:creationId xmlns:a16="http://schemas.microsoft.com/office/drawing/2014/main" id="{E39358C9-A784-49B5-A64F-FD51B0C1CB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8330" b="1"/>
          <a:stretch/>
        </p:blipFill>
        <p:spPr bwMode="auto">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CC0239F2-BE9B-417B-89FF-ADAC3D8F9892}"/>
              </a:ext>
            </a:extLst>
          </p:cNvPr>
          <p:cNvSpPr/>
          <p:nvPr/>
        </p:nvSpPr>
        <p:spPr>
          <a:xfrm>
            <a:off x="601579" y="637674"/>
            <a:ext cx="4977578" cy="17802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05335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nkara Ã¼niversitesi ile ilgili gÃ¶rsel sonucu">
            <a:extLst>
              <a:ext uri="{FF2B5EF4-FFF2-40B4-BE49-F238E27FC236}">
                <a16:creationId xmlns:a16="http://schemas.microsoft.com/office/drawing/2014/main" id="{A522DC66-4A06-47C5-B6ED-7F1386DD7C18}"/>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6818" r="-2" b="20378"/>
          <a:stretch/>
        </p:blipFill>
        <p:spPr bwMode="auto">
          <a:xfrm>
            <a:off x="6083786" y="-168318"/>
            <a:ext cx="6261330" cy="3932313"/>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5" name="Picture 2" descr="Ä°lgili resim">
            <a:extLst>
              <a:ext uri="{FF2B5EF4-FFF2-40B4-BE49-F238E27FC236}">
                <a16:creationId xmlns:a16="http://schemas.microsoft.com/office/drawing/2014/main" id="{613A0EC9-339A-4E0A-9148-A331797265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96" r="12809"/>
          <a:stretch/>
        </p:blipFill>
        <p:spPr bwMode="auto">
          <a:xfrm>
            <a:off x="6089904" y="2487168"/>
            <a:ext cx="6263640" cy="4215384"/>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İçerik Yer Tutucusu 2">
            <a:extLst>
              <a:ext uri="{FF2B5EF4-FFF2-40B4-BE49-F238E27FC236}">
                <a16:creationId xmlns:a16="http://schemas.microsoft.com/office/drawing/2014/main" id="{24A48DF5-8C05-4E85-99C2-78BC2348F46D}"/>
              </a:ext>
            </a:extLst>
          </p:cNvPr>
          <p:cNvSpPr>
            <a:spLocks noGrp="1"/>
          </p:cNvSpPr>
          <p:nvPr>
            <p:ph idx="1"/>
          </p:nvPr>
        </p:nvSpPr>
        <p:spPr>
          <a:xfrm>
            <a:off x="804997" y="2272143"/>
            <a:ext cx="4803637" cy="3788830"/>
          </a:xfrm>
        </p:spPr>
        <p:txBody>
          <a:bodyPr anchor="ctr">
            <a:normAutofit/>
          </a:bodyPr>
          <a:lstStyle/>
          <a:p>
            <a:r>
              <a:rPr lang="tr-TR" dirty="0">
                <a:solidFill>
                  <a:srgbClr val="000000"/>
                </a:solidFill>
                <a:latin typeface="Calibri" panose="020F0502020204030204" pitchFamily="34" charset="0"/>
                <a:cs typeface="Calibri" panose="020F0502020204030204" pitchFamily="34" charset="0"/>
              </a:rPr>
              <a:t>Teşekkürler</a:t>
            </a:r>
          </a:p>
        </p:txBody>
      </p:sp>
    </p:spTree>
    <p:extLst>
      <p:ext uri="{BB962C8B-B14F-4D97-AF65-F5344CB8AC3E}">
        <p14:creationId xmlns:p14="http://schemas.microsoft.com/office/powerpoint/2010/main" val="31691739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119</Words>
  <Application>Microsoft Office PowerPoint</Application>
  <PresentationFormat>Geniş ekran</PresentationFormat>
  <Paragraphs>19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Su Sporlarının Karşılaştığı Zorluklar</vt:lpstr>
      <vt:lpstr>Ders İçeriği</vt:lpstr>
      <vt:lpstr>Su Sporlarının Karşılaştığı Zorluklar</vt:lpstr>
      <vt:lpstr>Su Sporlarının Karşılaştığı Zorluklar</vt:lpstr>
      <vt:lpstr>Su Sporlarının Karşılaştığı Zorluklar</vt:lpstr>
      <vt:lpstr>Su Sporlarının Karşılaştığı Zorluklar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 Sporlarının Karşılaştığı Zorluklar</dc:title>
  <dc:creator>Cemal Yalçın</dc:creator>
  <cp:lastModifiedBy>Nurettin Göksu Çini-Akademik</cp:lastModifiedBy>
  <cp:revision>6</cp:revision>
  <dcterms:created xsi:type="dcterms:W3CDTF">2019-04-05T00:51:44Z</dcterms:created>
  <dcterms:modified xsi:type="dcterms:W3CDTF">2020-05-03T18:41:15Z</dcterms:modified>
</cp:coreProperties>
</file>