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63" r:id="rId2"/>
    <p:sldId id="264" r:id="rId3"/>
    <p:sldId id="259" r:id="rId4"/>
    <p:sldId id="265" r:id="rId5"/>
    <p:sldId id="266" r:id="rId6"/>
    <p:sldId id="270" r:id="rId7"/>
    <p:sldId id="260" r:id="rId8"/>
    <p:sldId id="269" r:id="rId9"/>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71CA785-E918-47DD-9616-63A43D8A766E}" type="datetimeFigureOut">
              <a:rPr lang="tr-TR" smtClean="0"/>
              <a:t>9.4.2018</a:t>
            </a:fld>
            <a:endParaRPr lang="tr-TR"/>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A2749B3-6D7C-4C58-8EFF-B656DBC5CC1D}" type="slidenum">
              <a:rPr lang="tr-TR" smtClean="0"/>
              <a:t>‹#›</a:t>
            </a:fld>
            <a:endParaRPr lang="tr-TR"/>
          </a:p>
        </p:txBody>
      </p:sp>
    </p:spTree>
    <p:extLst>
      <p:ext uri="{BB962C8B-B14F-4D97-AF65-F5344CB8AC3E}">
        <p14:creationId xmlns:p14="http://schemas.microsoft.com/office/powerpoint/2010/main" val="39439239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59850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22208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405549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48041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68026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7722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16A5741-FD75-41E4-8BEF-99A87A1C0DCA}"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95805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16A5741-FD75-41E4-8BEF-99A87A1C0DCA}"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1330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A5741-FD75-41E4-8BEF-99A87A1C0DCA}"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18771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50715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29264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A5741-FD75-41E4-8BEF-99A87A1C0DCA}"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ABAD8-6A65-4194-8A34-DF75246C9517}" type="slidenum">
              <a:rPr lang="tr-TR" smtClean="0"/>
              <a:t>‹#›</a:t>
            </a:fld>
            <a:endParaRPr lang="tr-TR"/>
          </a:p>
        </p:txBody>
      </p:sp>
    </p:spTree>
    <p:extLst>
      <p:ext uri="{BB962C8B-B14F-4D97-AF65-F5344CB8AC3E}">
        <p14:creationId xmlns:p14="http://schemas.microsoft.com/office/powerpoint/2010/main" val="196191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136339"/>
            <a:ext cx="6096000" cy="3046988"/>
          </a:xfrm>
          <a:prstGeom prst="rect">
            <a:avLst/>
          </a:prstGeom>
        </p:spPr>
        <p:txBody>
          <a:bodyPr>
            <a:spAutoFit/>
          </a:bodyPr>
          <a:lstStyle/>
          <a:p>
            <a:r>
              <a:rPr lang="en-US" sz="3200" dirty="0"/>
              <a:t>The reason behind the SST analysis at different time interval is based on the concept that it should not be assumed that the system will behave properly throughout experiment</a:t>
            </a:r>
            <a:r>
              <a:rPr lang="en-US" sz="3200" dirty="0" smtClean="0"/>
              <a:t>..</a:t>
            </a:r>
            <a:endParaRPr lang="tr-TR" sz="3200" dirty="0"/>
          </a:p>
        </p:txBody>
      </p:sp>
    </p:spTree>
    <p:extLst>
      <p:ext uri="{BB962C8B-B14F-4D97-AF65-F5344CB8AC3E}">
        <p14:creationId xmlns:p14="http://schemas.microsoft.com/office/powerpoint/2010/main" val="339929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37609" y="449456"/>
            <a:ext cx="6096000" cy="6001643"/>
          </a:xfrm>
          <a:prstGeom prst="rect">
            <a:avLst/>
          </a:prstGeom>
        </p:spPr>
        <p:txBody>
          <a:bodyPr>
            <a:spAutoFit/>
          </a:bodyPr>
          <a:lstStyle/>
          <a:p>
            <a:r>
              <a:rPr lang="en-US" sz="3200" dirty="0"/>
              <a:t>In addition to this, SST studies corresponding to compound of our interest is not enough to check system suitability because the system’s separation capacity is not investigated thoroughly. But, System Suitability Samples (SSSs) or resolution test mixtures of components of interest and expected impurities is required. For this reasons SSTs are </a:t>
            </a:r>
            <a:r>
              <a:rPr lang="en-US" sz="3200" dirty="0" err="1"/>
              <a:t>analysed</a:t>
            </a:r>
            <a:r>
              <a:rPr lang="en-US" sz="3200" dirty="0"/>
              <a:t> before and during testing</a:t>
            </a:r>
            <a:endParaRPr lang="tr-TR" sz="3200" dirty="0"/>
          </a:p>
        </p:txBody>
      </p:sp>
    </p:spTree>
    <p:extLst>
      <p:ext uri="{BB962C8B-B14F-4D97-AF65-F5344CB8AC3E}">
        <p14:creationId xmlns:p14="http://schemas.microsoft.com/office/powerpoint/2010/main" val="1118972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53315"/>
            <a:ext cx="10453254" cy="6986528"/>
          </a:xfrm>
          <a:prstGeom prst="rect">
            <a:avLst/>
          </a:prstGeom>
        </p:spPr>
        <p:txBody>
          <a:bodyPr wrap="square">
            <a:spAutoFit/>
          </a:bodyPr>
          <a:lstStyle/>
          <a:p>
            <a:endParaRPr lang="tr-TR" sz="3200" dirty="0" smtClean="0"/>
          </a:p>
          <a:p>
            <a:endParaRPr lang="tr-TR" sz="3200" dirty="0"/>
          </a:p>
          <a:p>
            <a:endParaRPr lang="tr-TR" sz="3200" dirty="0" smtClean="0"/>
          </a:p>
          <a:p>
            <a:endParaRPr lang="tr-TR" sz="3200" dirty="0"/>
          </a:p>
          <a:p>
            <a:endParaRPr lang="tr-TR" sz="3200" dirty="0" smtClean="0"/>
          </a:p>
          <a:p>
            <a:r>
              <a:rPr lang="en-US" sz="3200" dirty="0" smtClean="0"/>
              <a:t>The </a:t>
            </a:r>
            <a:r>
              <a:rPr lang="en-US" sz="3200" dirty="0" smtClean="0"/>
              <a:t>most important SST parameters which are investigated for different HPLC analysis is </a:t>
            </a:r>
            <a:endParaRPr lang="tr-TR" sz="3200" dirty="0" smtClean="0"/>
          </a:p>
          <a:p>
            <a:endParaRPr lang="tr-TR" sz="3200" dirty="0" smtClean="0"/>
          </a:p>
          <a:p>
            <a:r>
              <a:rPr lang="tr-TR" sz="3200" dirty="0" smtClean="0"/>
              <a:t>*r</a:t>
            </a:r>
            <a:r>
              <a:rPr lang="en-US" sz="3200" dirty="0" err="1" smtClean="0"/>
              <a:t>esolution</a:t>
            </a:r>
            <a:r>
              <a:rPr lang="en-US" sz="3200" dirty="0" smtClean="0"/>
              <a:t> (R), </a:t>
            </a:r>
            <a:endParaRPr lang="tr-TR" sz="3200" dirty="0" smtClean="0"/>
          </a:p>
          <a:p>
            <a:r>
              <a:rPr lang="tr-TR" sz="3200" dirty="0" smtClean="0"/>
              <a:t>*</a:t>
            </a:r>
            <a:r>
              <a:rPr lang="en-US" sz="3200" dirty="0" smtClean="0"/>
              <a:t>repeatability (RSD— relative standard deviations—of peak </a:t>
            </a:r>
            <a:r>
              <a:rPr lang="tr-TR" sz="3200" dirty="0" smtClean="0"/>
              <a:t> </a:t>
            </a:r>
          </a:p>
          <a:p>
            <a:r>
              <a:rPr lang="tr-TR" sz="3200" dirty="0"/>
              <a:t> </a:t>
            </a:r>
            <a:r>
              <a:rPr lang="tr-TR" sz="3200" dirty="0" smtClean="0"/>
              <a:t>  </a:t>
            </a:r>
            <a:r>
              <a:rPr lang="en-US" sz="3200" dirty="0" smtClean="0"/>
              <a:t>response and retention time), </a:t>
            </a:r>
            <a:endParaRPr lang="tr-TR" sz="3200" dirty="0" smtClean="0"/>
          </a:p>
          <a:p>
            <a:r>
              <a:rPr lang="tr-TR" sz="3200" dirty="0" smtClean="0"/>
              <a:t>*</a:t>
            </a:r>
            <a:r>
              <a:rPr lang="en-US" sz="3200" dirty="0" smtClean="0"/>
              <a:t>column efficiency (N), </a:t>
            </a:r>
            <a:r>
              <a:rPr lang="en-US" sz="3200" dirty="0"/>
              <a:t>and</a:t>
            </a:r>
            <a:endParaRPr lang="tr-TR" sz="3200" dirty="0" smtClean="0"/>
          </a:p>
          <a:p>
            <a:r>
              <a:rPr lang="tr-TR" sz="3200" dirty="0" smtClean="0"/>
              <a:t>*t</a:t>
            </a:r>
            <a:r>
              <a:rPr lang="en-US" sz="3200" dirty="0" smtClean="0"/>
              <a:t>ailing factor (T). </a:t>
            </a:r>
            <a:endParaRPr lang="tr-TR" sz="3200" dirty="0" smtClean="0"/>
          </a:p>
          <a:p>
            <a:endParaRPr lang="tr-TR" sz="3200" dirty="0" smtClean="0"/>
          </a:p>
        </p:txBody>
      </p:sp>
    </p:spTree>
    <p:extLst>
      <p:ext uri="{BB962C8B-B14F-4D97-AF65-F5344CB8AC3E}">
        <p14:creationId xmlns:p14="http://schemas.microsoft.com/office/powerpoint/2010/main" val="3588136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25882" y="1280867"/>
            <a:ext cx="6096000" cy="3539430"/>
          </a:xfrm>
          <a:prstGeom prst="rect">
            <a:avLst/>
          </a:prstGeom>
        </p:spPr>
        <p:txBody>
          <a:bodyPr>
            <a:spAutoFit/>
          </a:bodyPr>
          <a:lstStyle/>
          <a:p>
            <a:r>
              <a:rPr lang="en-US" sz="3200" dirty="0"/>
              <a:t>These parameters are possessing para amount interest as they indicate system specificity, precision, and column stability. Other parameters include capacity factor (k) and Signal-to-noise ratio (S/N) for impurity peaks. </a:t>
            </a:r>
            <a:endParaRPr lang="tr-TR" sz="3200" dirty="0"/>
          </a:p>
        </p:txBody>
      </p:sp>
    </p:spTree>
    <p:extLst>
      <p:ext uri="{BB962C8B-B14F-4D97-AF65-F5344CB8AC3E}">
        <p14:creationId xmlns:p14="http://schemas.microsoft.com/office/powerpoint/2010/main" val="1975756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551837"/>
            <a:ext cx="6096000" cy="2554545"/>
          </a:xfrm>
          <a:prstGeom prst="rect">
            <a:avLst/>
          </a:prstGeom>
        </p:spPr>
        <p:txBody>
          <a:bodyPr>
            <a:spAutoFit/>
          </a:bodyPr>
          <a:lstStyle/>
          <a:p>
            <a:r>
              <a:rPr lang="en-US" sz="3200" dirty="0"/>
              <a:t>All most all HPLC data systems are based on the software </a:t>
            </a:r>
            <a:r>
              <a:rPr lang="en-US" sz="3200" dirty="0" err="1"/>
              <a:t>dta</a:t>
            </a:r>
            <a:r>
              <a:rPr lang="en-US" sz="3200" dirty="0"/>
              <a:t> system which can calculate the measurement and report of these SST parameters. </a:t>
            </a:r>
            <a:endParaRPr lang="tr-TR" sz="3200" dirty="0"/>
          </a:p>
        </p:txBody>
      </p:sp>
    </p:spTree>
    <p:extLst>
      <p:ext uri="{BB962C8B-B14F-4D97-AF65-F5344CB8AC3E}">
        <p14:creationId xmlns:p14="http://schemas.microsoft.com/office/powerpoint/2010/main" val="3736755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76500" y="1741208"/>
            <a:ext cx="6096000" cy="3046988"/>
          </a:xfrm>
          <a:prstGeom prst="rect">
            <a:avLst/>
          </a:prstGeom>
        </p:spPr>
        <p:txBody>
          <a:bodyPr>
            <a:spAutoFit/>
          </a:bodyPr>
          <a:lstStyle/>
          <a:p>
            <a:r>
              <a:rPr lang="tr-TR" sz="3200" dirty="0" smtClean="0"/>
              <a:t>M</a:t>
            </a:r>
            <a:r>
              <a:rPr lang="en-US" sz="3200" dirty="0" err="1" smtClean="0"/>
              <a:t>ost</a:t>
            </a:r>
            <a:r>
              <a:rPr lang="en-US" sz="3200" dirty="0" smtClean="0"/>
              <a:t> </a:t>
            </a:r>
            <a:r>
              <a:rPr lang="en-US" sz="3200" dirty="0"/>
              <a:t>“official” analytical methods has fixed the acceptance criteria or SST limits which may vary with different tests and are typically less stringent for biologics and trace impurities</a:t>
            </a:r>
            <a:r>
              <a:rPr lang="tr-TR" sz="3200" dirty="0"/>
              <a:t>.</a:t>
            </a:r>
            <a:endParaRPr lang="tr-TR" sz="3200" dirty="0"/>
          </a:p>
        </p:txBody>
      </p:sp>
    </p:spTree>
    <p:extLst>
      <p:ext uri="{BB962C8B-B14F-4D97-AF65-F5344CB8AC3E}">
        <p14:creationId xmlns:p14="http://schemas.microsoft.com/office/powerpoint/2010/main" val="3972157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1972" y="321071"/>
            <a:ext cx="8330045" cy="369332"/>
          </a:xfrm>
          <a:prstGeom prst="rect">
            <a:avLst/>
          </a:prstGeom>
        </p:spPr>
        <p:txBody>
          <a:bodyPr wrap="square">
            <a:spAutoFit/>
          </a:bodyPr>
          <a:lstStyle/>
          <a:p>
            <a:r>
              <a:rPr lang="en-US" dirty="0" smtClean="0"/>
              <a:t>Table 1: SST limits for HPLC chromatogram according to different guidelines.</a:t>
            </a:r>
            <a:endParaRPr lang="tr-TR" dirty="0"/>
          </a:p>
        </p:txBody>
      </p:sp>
      <p:graphicFrame>
        <p:nvGraphicFramePr>
          <p:cNvPr id="4" name="Table 3"/>
          <p:cNvGraphicFramePr>
            <a:graphicFrameLocks noGrp="1"/>
          </p:cNvGraphicFramePr>
          <p:nvPr>
            <p:extLst>
              <p:ext uri="{D42A27DB-BD31-4B8C-83A1-F6EECF244321}">
                <p14:modId xmlns:p14="http://schemas.microsoft.com/office/powerpoint/2010/main" val="1575007832"/>
              </p:ext>
            </p:extLst>
          </p:nvPr>
        </p:nvGraphicFramePr>
        <p:xfrm>
          <a:off x="2032000" y="719666"/>
          <a:ext cx="8483601" cy="3581400"/>
        </p:xfrm>
        <a:graphic>
          <a:graphicData uri="http://schemas.openxmlformats.org/drawingml/2006/table">
            <a:tbl>
              <a:tblPr firstRow="1" bandRow="1">
                <a:tableStyleId>{5C22544A-7EE6-4342-B048-85BDC9FD1C3A}</a:tableStyleId>
              </a:tblPr>
              <a:tblGrid>
                <a:gridCol w="2827867"/>
                <a:gridCol w="2827867"/>
                <a:gridCol w="2827867"/>
              </a:tblGrid>
              <a:tr h="370840">
                <a:tc>
                  <a:txBody>
                    <a:bodyPr/>
                    <a:lstStyle/>
                    <a:p>
                      <a:r>
                        <a:rPr lang="tr-TR" dirty="0" smtClean="0"/>
                        <a:t>SST limits </a:t>
                      </a:r>
                      <a:endParaRPr lang="tr-TR" dirty="0"/>
                    </a:p>
                  </a:txBody>
                  <a:tcPr/>
                </a:tc>
                <a:tc>
                  <a:txBody>
                    <a:bodyPr/>
                    <a:lstStyle/>
                    <a:p>
                      <a:r>
                        <a:rPr lang="tr-TR" dirty="0" smtClean="0"/>
                        <a:t>CDER guidelines</a:t>
                      </a:r>
                      <a:endParaRPr lang="tr-TR" dirty="0"/>
                    </a:p>
                  </a:txBody>
                  <a:tcPr/>
                </a:tc>
                <a:tc>
                  <a:txBody>
                    <a:bodyPr/>
                    <a:lstStyle/>
                    <a:p>
                      <a:r>
                        <a:rPr lang="tr-TR" dirty="0" smtClean="0"/>
                        <a:t>Hsu and Chien recommendation</a:t>
                      </a:r>
                      <a:endParaRPr lang="tr-TR" dirty="0"/>
                    </a:p>
                  </a:txBody>
                  <a:tcPr/>
                </a:tc>
              </a:tr>
              <a:tr h="370840">
                <a:tc>
                  <a:txBody>
                    <a:bodyPr/>
                    <a:lstStyle/>
                    <a:p>
                      <a:r>
                        <a:rPr lang="en-US" dirty="0" smtClean="0"/>
                        <a:t>Repeatability of peak response </a:t>
                      </a:r>
                      <a:endParaRPr lang="tr-TR" dirty="0"/>
                    </a:p>
                  </a:txBody>
                  <a:tcPr/>
                </a:tc>
                <a:tc>
                  <a:txBody>
                    <a:bodyPr/>
                    <a:lstStyle/>
                    <a:p>
                      <a:r>
                        <a:rPr lang="en-US" dirty="0" smtClean="0"/>
                        <a:t>≤1.0% for 5</a:t>
                      </a:r>
                      <a:endParaRPr lang="tr-TR" dirty="0"/>
                    </a:p>
                  </a:txBody>
                  <a:tcPr/>
                </a:tc>
                <a:tc>
                  <a:txBody>
                    <a:bodyPr/>
                    <a:lstStyle/>
                    <a:p>
                      <a:r>
                        <a:rPr lang="tr-TR" sz="1800" dirty="0" smtClean="0"/>
                        <a:t>≤1.5% general </a:t>
                      </a:r>
                    </a:p>
                    <a:p>
                      <a:r>
                        <a:rPr lang="tr-TR" sz="1800" dirty="0" smtClean="0"/>
                        <a:t>5–15% trace </a:t>
                      </a:r>
                    </a:p>
                    <a:p>
                      <a:r>
                        <a:rPr lang="tr-TR" dirty="0" smtClean="0"/>
                        <a:t>&lt;5% biologics</a:t>
                      </a:r>
                      <a:endParaRPr lang="tr-TR" sz="1800" dirty="0" smtClean="0"/>
                    </a:p>
                    <a:p>
                      <a:r>
                        <a:rPr lang="tr-TR" sz="1800" dirty="0" smtClean="0"/>
                        <a:t> </a:t>
                      </a:r>
                      <a:endParaRPr lang="tr-TR" sz="1800" dirty="0"/>
                    </a:p>
                  </a:txBody>
                  <a:tcPr/>
                </a:tc>
              </a:tr>
              <a:tr h="370840">
                <a:tc>
                  <a:txBody>
                    <a:bodyPr/>
                    <a:lstStyle/>
                    <a:p>
                      <a:r>
                        <a:rPr lang="tr-TR" dirty="0" smtClean="0"/>
                        <a:t>Resolution</a:t>
                      </a:r>
                      <a:endParaRPr lang="tr-TR" dirty="0"/>
                    </a:p>
                  </a:txBody>
                  <a:tcPr/>
                </a:tc>
                <a:tc>
                  <a:txBody>
                    <a:bodyPr/>
                    <a:lstStyle/>
                    <a:p>
                      <a:r>
                        <a:rPr lang="tr-TR" dirty="0" smtClean="0"/>
                        <a:t>&gt;2.0 general</a:t>
                      </a:r>
                      <a:endParaRPr lang="tr-TR" dirty="0"/>
                    </a:p>
                  </a:txBody>
                  <a:tcPr/>
                </a:tc>
                <a:tc>
                  <a:txBody>
                    <a:bodyPr/>
                    <a:lstStyle/>
                    <a:p>
                      <a:r>
                        <a:rPr lang="tr-TR" dirty="0" smtClean="0"/>
                        <a:t>&gt;2.0 general </a:t>
                      </a:r>
                    </a:p>
                    <a:p>
                      <a:r>
                        <a:rPr lang="tr-TR" dirty="0" smtClean="0"/>
                        <a:t>&gt;1.5 quantization</a:t>
                      </a:r>
                      <a:endParaRPr lang="tr-TR" dirty="0"/>
                    </a:p>
                  </a:txBody>
                  <a:tcPr/>
                </a:tc>
              </a:tr>
              <a:tr h="370840">
                <a:tc>
                  <a:txBody>
                    <a:bodyPr/>
                    <a:lstStyle/>
                    <a:p>
                      <a:r>
                        <a:rPr lang="tr-TR" dirty="0" smtClean="0"/>
                        <a:t>Tailing factor</a:t>
                      </a:r>
                      <a:endParaRPr lang="tr-TR" dirty="0"/>
                    </a:p>
                  </a:txBody>
                  <a:tcPr/>
                </a:tc>
                <a:tc>
                  <a:txBody>
                    <a:bodyPr/>
                    <a:lstStyle/>
                    <a:p>
                      <a:r>
                        <a:rPr lang="tr-TR" dirty="0" smtClean="0"/>
                        <a:t>≤2.0 </a:t>
                      </a:r>
                      <a:endParaRPr lang="tr-TR" dirty="0"/>
                    </a:p>
                  </a:txBody>
                  <a:tcPr/>
                </a:tc>
                <a:tc>
                  <a:txBody>
                    <a:bodyPr/>
                    <a:lstStyle/>
                    <a:p>
                      <a:r>
                        <a:rPr lang="tr-TR" dirty="0" smtClean="0"/>
                        <a:t> &lt;1.5–2.0</a:t>
                      </a:r>
                      <a:endParaRPr lang="tr-TR" dirty="0"/>
                    </a:p>
                  </a:txBody>
                  <a:tcPr/>
                </a:tc>
              </a:tr>
              <a:tr h="370840">
                <a:tc>
                  <a:txBody>
                    <a:bodyPr/>
                    <a:lstStyle/>
                    <a:p>
                      <a:r>
                        <a:rPr lang="tr-TR" dirty="0" smtClean="0"/>
                        <a:t>Column efficiency</a:t>
                      </a:r>
                      <a:endParaRPr lang="tr-TR" dirty="0"/>
                    </a:p>
                  </a:txBody>
                  <a:tcPr/>
                </a:tc>
                <a:tc>
                  <a:txBody>
                    <a:bodyPr/>
                    <a:lstStyle/>
                    <a:p>
                      <a:r>
                        <a:rPr lang="tr-TR" dirty="0" smtClean="0"/>
                        <a:t>&gt;2000 (plate count)</a:t>
                      </a:r>
                      <a:endParaRPr lang="tr-TR" dirty="0"/>
                    </a:p>
                  </a:txBody>
                  <a:tcPr/>
                </a:tc>
                <a:tc>
                  <a:txBody>
                    <a:bodyPr/>
                    <a:lstStyle/>
                    <a:p>
                      <a:r>
                        <a:rPr lang="tr-TR" dirty="0" smtClean="0"/>
                        <a:t>Not available</a:t>
                      </a:r>
                      <a:endParaRPr lang="tr-TR" dirty="0"/>
                    </a:p>
                  </a:txBody>
                  <a:tcPr/>
                </a:tc>
              </a:tr>
              <a:tr h="370840">
                <a:tc>
                  <a:txBody>
                    <a:bodyPr/>
                    <a:lstStyle/>
                    <a:p>
                      <a:r>
                        <a:rPr lang="tr-TR" dirty="0" smtClean="0"/>
                        <a:t>Capacity factor</a:t>
                      </a:r>
                      <a:endParaRPr lang="tr-TR" dirty="0"/>
                    </a:p>
                  </a:txBody>
                  <a:tcPr/>
                </a:tc>
                <a:tc>
                  <a:txBody>
                    <a:bodyPr/>
                    <a:lstStyle/>
                    <a:p>
                      <a:r>
                        <a:rPr lang="tr-TR" dirty="0" smtClean="0"/>
                        <a:t>&gt;2</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2–8</a:t>
                      </a:r>
                      <a:endParaRPr lang="tr-TR" dirty="0"/>
                    </a:p>
                  </a:txBody>
                  <a:tcPr/>
                </a:tc>
              </a:tr>
            </a:tbl>
          </a:graphicData>
        </a:graphic>
      </p:graphicFrame>
    </p:spTree>
    <p:extLst>
      <p:ext uri="{BB962C8B-B14F-4D97-AF65-F5344CB8AC3E}">
        <p14:creationId xmlns:p14="http://schemas.microsoft.com/office/powerpoint/2010/main" val="1264424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53145" y="1578509"/>
            <a:ext cx="6096000" cy="4031873"/>
          </a:xfrm>
          <a:prstGeom prst="rect">
            <a:avLst/>
          </a:prstGeom>
        </p:spPr>
        <p:txBody>
          <a:bodyPr>
            <a:spAutoFit/>
          </a:bodyPr>
          <a:lstStyle/>
          <a:p>
            <a:r>
              <a:rPr lang="en-US" sz="3200" dirty="0"/>
              <a:t>Setting limits </a:t>
            </a:r>
            <a:endParaRPr lang="tr-TR" sz="3200" dirty="0"/>
          </a:p>
          <a:p>
            <a:r>
              <a:rPr lang="en-US" sz="3200" dirty="0"/>
              <a:t>SST limits should emphasize the minimum criterion rather than optimal values. Analytical methods simply adopted the general limits from the CDER guidance document [2]. Different guidelines related to SST limits are shown (Table 1)</a:t>
            </a:r>
            <a:endParaRPr lang="tr-TR" sz="3200" dirty="0"/>
          </a:p>
        </p:txBody>
      </p:sp>
    </p:spTree>
    <p:extLst>
      <p:ext uri="{BB962C8B-B14F-4D97-AF65-F5344CB8AC3E}">
        <p14:creationId xmlns:p14="http://schemas.microsoft.com/office/powerpoint/2010/main" val="2982632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349</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8</cp:revision>
  <cp:lastPrinted>2018-04-05T06:07:13Z</cp:lastPrinted>
  <dcterms:created xsi:type="dcterms:W3CDTF">2018-03-19T08:00:07Z</dcterms:created>
  <dcterms:modified xsi:type="dcterms:W3CDTF">2018-04-09T10:52:09Z</dcterms:modified>
</cp:coreProperties>
</file>