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Shape 4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" name="Shape 5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" name="Shape 6"/>
          <p:cNvSpPr/>
          <p:nvPr/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" name="Shape 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2" cy="34274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sq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" name="Shape 9"/>
          <p:cNvSpPr/>
          <p:nvPr/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" name="Shape 10"/>
          <p:cNvSpPr txBox="1">
            <a:spLocks noGrp="1"/>
          </p:cNvSpPr>
          <p:nvPr>
            <p:ph type="sldNum" idx="3"/>
          </p:nvPr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0300" cy="455700"/>
          </a:xfrm>
          <a:prstGeom prst="rect">
            <a:avLst/>
          </a:prstGeom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22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500" cy="3427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900" cy="41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sldNum" idx="3"/>
          </p:nvPr>
        </p:nvSpPr>
        <p:spPr>
          <a:xfrm>
            <a:off x="3884612" y="8685212"/>
            <a:ext cx="2970300" cy="455700"/>
          </a:xfrm>
          <a:prstGeom prst="rect">
            <a:avLst/>
          </a:prstGeom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22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64400" y="830500"/>
            <a:ext cx="6239750" cy="5455394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Shape 61"/>
          <p:cNvSpPr txBox="1"/>
          <p:nvPr/>
        </p:nvSpPr>
        <p:spPr>
          <a:xfrm>
            <a:off x="100675" y="70500"/>
            <a:ext cx="9043200" cy="8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4400" b="1">
                <a:solidFill>
                  <a:srgbClr val="980000"/>
                </a:solidFill>
                <a:latin typeface="Tahoma"/>
                <a:ea typeface="Tahoma"/>
                <a:cs typeface="Tahoma"/>
                <a:sym typeface="Tahoma"/>
              </a:rPr>
              <a:t>Yüzeyel Sıcaklık Uygulamaları</a:t>
            </a:r>
            <a:endParaRPr sz="3600" b="1">
              <a:solidFill>
                <a:srgbClr val="98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Shape 62"/>
          <p:cNvSpPr txBox="1"/>
          <p:nvPr/>
        </p:nvSpPr>
        <p:spPr>
          <a:xfrm>
            <a:off x="86475" y="5926825"/>
            <a:ext cx="9043200" cy="8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endParaRPr sz="2400" b="1" i="0" u="none" dirty="0">
              <a:solidFill>
                <a:srgbClr val="980000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</a:pPr>
            <a:r>
              <a:rPr lang="en-US" sz="2400" b="1" dirty="0" err="1">
                <a:solidFill>
                  <a:srgbClr val="980000"/>
                </a:solidFill>
              </a:rPr>
              <a:t>Uzm</a:t>
            </a:r>
            <a:r>
              <a:rPr lang="en-US" sz="2400" b="1" dirty="0">
                <a:solidFill>
                  <a:srgbClr val="980000"/>
                </a:solidFill>
              </a:rPr>
              <a:t>. </a:t>
            </a:r>
            <a:r>
              <a:rPr lang="en-US" sz="2400" b="1" dirty="0" err="1">
                <a:solidFill>
                  <a:srgbClr val="980000"/>
                </a:solidFill>
              </a:rPr>
              <a:t>Fzt</a:t>
            </a:r>
            <a:r>
              <a:rPr lang="en-US" sz="2400" b="1" dirty="0">
                <a:solidFill>
                  <a:srgbClr val="980000"/>
                </a:solidFill>
              </a:rPr>
              <a:t>. </a:t>
            </a:r>
            <a:r>
              <a:rPr lang="en-US" sz="2400" b="1" dirty="0" err="1">
                <a:solidFill>
                  <a:srgbClr val="980000"/>
                </a:solidFill>
              </a:rPr>
              <a:t>Kağan</a:t>
            </a:r>
            <a:r>
              <a:rPr lang="en-US" sz="2400" b="1" dirty="0">
                <a:solidFill>
                  <a:srgbClr val="980000"/>
                </a:solidFill>
              </a:rPr>
              <a:t> YÜCEL </a:t>
            </a:r>
            <a:r>
              <a:rPr lang="en-US" sz="2400" b="1">
                <a:solidFill>
                  <a:srgbClr val="980000"/>
                </a:solidFill>
              </a:rPr>
              <a:t>- </a:t>
            </a:r>
            <a:r>
              <a:rPr lang="en-US" sz="2400" b="1" smtClean="0">
                <a:solidFill>
                  <a:srgbClr val="980000"/>
                </a:solidFill>
              </a:rPr>
              <a:t>.</a:t>
            </a:r>
            <a:endParaRPr sz="2400" b="1" dirty="0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Sıcak uygulama endikasyonları</a:t>
            </a:r>
            <a:endParaRPr b="1"/>
          </a:p>
        </p:txBody>
      </p:sp>
      <p:sp>
        <p:nvSpPr>
          <p:cNvPr id="113" name="Shape 113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Ağrı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Kas spazmı, kontraktür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Metabolizma arttırılması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Bursit, tenosinovit, tendinit, fibrozit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Fibromyalji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Myalji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RA (akut dönem hariç), OA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Bel ve boyun ağrıları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Sıcak uygulama kontrendikasyonları</a:t>
            </a:r>
            <a:endParaRPr b="1"/>
          </a:p>
        </p:txBody>
      </p:sp>
      <p:sp>
        <p:nvSpPr>
          <p:cNvPr id="119" name="Shape 119"/>
          <p:cNvSpPr txBox="1"/>
          <p:nvPr/>
        </p:nvSpPr>
        <p:spPr>
          <a:xfrm>
            <a:off x="1182687" y="1714500"/>
            <a:ext cx="7772400" cy="4418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Akut inflamasyon, travma , hemoraji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Kanama bozuklukları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Duyu bozuklukları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Ağrıya cevapsızlık ve iletişim bozuklukları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Termoregülasyon bozuklukları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Maligniteler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Ödem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İskemi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Atrofik deri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Hamile bayanlarda fetus üzerine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ULTR</a:t>
            </a:r>
            <a:r>
              <a:rPr lang="en-US" sz="3200" b="1">
                <a:solidFill>
                  <a:srgbClr val="333399"/>
                </a:solidFill>
              </a:rPr>
              <a:t>A</a:t>
            </a:r>
            <a:r>
              <a:rPr lang="en-US" sz="3200" b="1" i="0" u="none">
                <a:solidFill>
                  <a:srgbClr val="333399"/>
                </a:solidFill>
              </a:rPr>
              <a:t>VİOLE (MOR ÖTESİ IŞINLAR)</a:t>
            </a:r>
            <a:endParaRPr b="1"/>
          </a:p>
        </p:txBody>
      </p:sp>
      <p:sp>
        <p:nvSpPr>
          <p:cNvPr id="125" name="Shape 125"/>
          <p:cNvSpPr txBox="1"/>
          <p:nvPr/>
        </p:nvSpPr>
        <p:spPr>
          <a:xfrm>
            <a:off x="302725" y="2029325"/>
            <a:ext cx="8371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Dalga boyu 136-3900 A arasında olan ele</a:t>
            </a:r>
            <a:r>
              <a:rPr lang="en-US" sz="2400"/>
              <a:t>kt</a:t>
            </a:r>
            <a:r>
              <a:rPr lang="en-US" sz="2400" b="0" i="0" u="none">
                <a:solidFill>
                  <a:srgbClr val="000000"/>
                </a:solidFill>
              </a:rPr>
              <a:t>romanyetik dalgalardır.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Tıpta kullanım dalga boyları 1880-3900 A 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Doğal kaynağı güneştir. Güneşin yaydığın ışınların %1 U</a:t>
            </a:r>
            <a:r>
              <a:rPr lang="en-US" sz="2400"/>
              <a:t>V</a:t>
            </a:r>
            <a:r>
              <a:rPr lang="en-US" sz="2400" b="0" i="0" u="none">
                <a:solidFill>
                  <a:srgbClr val="000000"/>
                </a:solidFill>
              </a:rPr>
              <a:t>dir. Ancak bize ulaşımında engel olduğu için yararlanım çok azdır.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Bu nedenle karbon arklı lambalar, civa buharlı lambalar , gün ışıklı lambalar kullanılır.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UV fizyolojik özellikleri</a:t>
            </a:r>
            <a:endParaRPr b="1"/>
          </a:p>
        </p:txBody>
      </p:sp>
      <p:sp>
        <p:nvSpPr>
          <p:cNvPr id="131" name="Shape 131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İlk etki deride görülür. D vit yapımını uyarır.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Lokal olarak Etkileri: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 i="0" u="none">
                <a:solidFill>
                  <a:srgbClr val="3333CC"/>
                </a:solidFill>
              </a:rPr>
              <a:t>1) İzole insan hücre ve dokularına etkisi</a:t>
            </a:r>
            <a:endParaRPr b="1">
              <a:solidFill>
                <a:srgbClr val="3333CC"/>
              </a:solidFill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r>
              <a:rPr lang="en-US" sz="2400" b="0" i="0" u="none">
                <a:solidFill>
                  <a:srgbClr val="000000"/>
                </a:solidFill>
              </a:rPr>
              <a:t>a) çekirdekte RNA ve DNA da değişiklikler oluşur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r>
              <a:rPr lang="en-US" sz="2400" b="0" i="0" u="none">
                <a:solidFill>
                  <a:srgbClr val="000000"/>
                </a:solidFill>
              </a:rPr>
              <a:t>b) proteinler 2800Ada denatüre olur.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r>
              <a:rPr lang="en-US" sz="2400" b="0" i="0" u="none">
                <a:solidFill>
                  <a:srgbClr val="000000"/>
                </a:solidFill>
              </a:rPr>
              <a:t>c) Ertrositler hemoliz olur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r>
              <a:rPr lang="en-US" sz="2400" b="0" i="0" u="none">
                <a:solidFill>
                  <a:srgbClr val="000000"/>
                </a:solidFill>
              </a:rPr>
              <a:t>d) Kasların elektriksel etkisi azalır.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endParaRPr sz="2400" b="0" i="0" u="none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/>
        </p:nvSpPr>
        <p:spPr>
          <a:xfrm>
            <a:off x="1143000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2) Spesifik deri üzerine etkisi</a:t>
            </a:r>
            <a:endParaRPr b="1"/>
          </a:p>
        </p:txBody>
      </p:sp>
      <p:sp>
        <p:nvSpPr>
          <p:cNvPr id="137" name="Shape 137"/>
          <p:cNvSpPr txBox="1"/>
          <p:nvPr/>
        </p:nvSpPr>
        <p:spPr>
          <a:xfrm>
            <a:off x="558874" y="2017700"/>
            <a:ext cx="83961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a</a:t>
            </a:r>
            <a:r>
              <a:rPr lang="en-US" sz="2400" b="0" i="0" u="none">
                <a:solidFill>
                  <a:srgbClr val="000000"/>
                </a:solidFill>
              </a:rPr>
              <a:t>) eritem: hastanın yaşı, cilt yapısı mevsimsel özellikler etkiler. Deri ıslak olunca kolay kızarır. Kızarıklık 2540-2570 A arasıdır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/>
              <a:t>b</a:t>
            </a:r>
            <a:r>
              <a:rPr lang="en-US" sz="2400" b="0" i="0" u="none">
                <a:solidFill>
                  <a:srgbClr val="000000"/>
                </a:solidFill>
              </a:rPr>
              <a:t>) pigmentasyon: melanini uyararak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/>
              <a:t>c</a:t>
            </a:r>
            <a:r>
              <a:rPr lang="en-US" sz="2400" b="0" i="0" u="none">
                <a:solidFill>
                  <a:srgbClr val="000000"/>
                </a:solidFill>
              </a:rPr>
              <a:t>) bakteriostatik etki: 2500-2700 A dalga boyundaki UVler miroorganizmalar tarafından absorbe edilir ve DNA daki normal metabolizma bozularak bakteri hücresi ölür.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/>
              <a:t>d</a:t>
            </a:r>
            <a:r>
              <a:rPr lang="en-US" sz="2400" b="0" i="0" u="none">
                <a:solidFill>
                  <a:srgbClr val="000000"/>
                </a:solidFill>
              </a:rPr>
              <a:t>) deride kalınlaşma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UVnin sistemik etkileri</a:t>
            </a:r>
            <a:endParaRPr b="1"/>
          </a:p>
        </p:txBody>
      </p:sp>
      <p:sp>
        <p:nvSpPr>
          <p:cNvPr id="143" name="Shape 143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Vitamin D oluşumuna etkisi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Enfeksiyona karşı direncin arttırılması: vücutta antikor yapımını kamçılar.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Kesin olmamakla birlikte iştah artması, sinir ve irritabilitede azalma, uyku düzelmesi, analjezik etki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Tedavide kullanımı</a:t>
            </a:r>
            <a:endParaRPr b="1"/>
          </a:p>
        </p:txBody>
      </p:sp>
      <p:sp>
        <p:nvSpPr>
          <p:cNvPr id="149" name="Shape 149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Deri ülserleri tedavisinde: yara kenarında vaskülarizasyonu arttırır.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Psöriasis, fronkül, adenit, enfekte yarada vaskülarizasyonu arttırma ve bakteriostatik amaçlı kullanılır.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Akne vulgaris: ölü hücre dökülmesini sağlar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Alopesi</a:t>
            </a:r>
            <a:r>
              <a:rPr lang="en-US" sz="2400"/>
              <a:t> areata ( saç kıran )</a:t>
            </a:r>
            <a:endParaRPr sz="1350">
              <a:highlight>
                <a:srgbClr val="FFFFFF"/>
              </a:highligh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5" name="Shape 155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RA gibi romatizmal hastalıklarda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Miyalji, nevrit tedavisinde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UV doku büyümesinde uyarıcı etki yapar ve iyileşme sürecini arttırır.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Derinin enfeksiyona karşı direncini arttırır.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Ağrı: sinir uçları uyarılarak ağrı hafifler. Histamin salınımını arttırarak analjezi sağlar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endParaRPr sz="2800" b="0" i="0" u="none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/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Tahoma"/>
                <a:buNone/>
              </a:pPr>
              <a:t>18</a:t>
            </a:fld>
            <a:endParaRPr/>
          </a:p>
        </p:txBody>
      </p:sp>
      <p:sp>
        <p:nvSpPr>
          <p:cNvPr id="161" name="Shape 161"/>
          <p:cNvSpPr txBox="1"/>
          <p:nvPr/>
        </p:nvSpPr>
        <p:spPr>
          <a:xfrm>
            <a:off x="684212" y="-8001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4400" b="1" i="0" u="none">
                <a:solidFill>
                  <a:srgbClr val="333399"/>
                </a:solidFill>
              </a:rPr>
              <a:t>Ultraviole</a:t>
            </a:r>
            <a:endParaRPr b="1"/>
          </a:p>
        </p:txBody>
      </p:sp>
      <p:sp>
        <p:nvSpPr>
          <p:cNvPr id="162" name="Shape 162"/>
          <p:cNvSpPr txBox="1"/>
          <p:nvPr/>
        </p:nvSpPr>
        <p:spPr>
          <a:xfrm>
            <a:off x="163575" y="4302025"/>
            <a:ext cx="8980500" cy="19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 </a:t>
            </a:r>
            <a:r>
              <a:rPr lang="en-US" sz="2800" b="0" i="0" u="none">
                <a:solidFill>
                  <a:srgbClr val="000000"/>
                </a:solidFill>
              </a:rPr>
              <a:t>Ultraviole(UV)’nin fiziksel tedavide majör kullanım alanı deri ülserlerinin tedavisindedir. UV ışınları yara kenarında vaskülarizasyonu artırır ve yara iyileşmesini olumlu yöne etkiler ve hızlandırır.</a:t>
            </a:r>
            <a:endParaRPr/>
          </a:p>
        </p:txBody>
      </p:sp>
      <p:pic>
        <p:nvPicPr>
          <p:cNvPr id="163" name="Shape 1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0875" y="723899"/>
            <a:ext cx="4790375" cy="359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Kontrendikasyonları</a:t>
            </a:r>
            <a:endParaRPr b="1"/>
          </a:p>
        </p:txBody>
      </p:sp>
      <p:sp>
        <p:nvSpPr>
          <p:cNvPr id="169" name="Shape 169"/>
          <p:cNvSpPr txBox="1"/>
          <p:nvPr/>
        </p:nvSpPr>
        <p:spPr>
          <a:xfrm>
            <a:off x="1182687" y="1785937"/>
            <a:ext cx="7772400" cy="434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Akciğer tbc aktif ve ilerlemiş formları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Psöriasis akut başlangıcı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Hipertiroidi, SLE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Ağır kalp, böbrek hast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Üremi, ciddi ateroskleroz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Katarakt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UV ışınına aşırı hassasiyet durumlarında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HOTPACK (SICAK PAKETLER)</a:t>
            </a:r>
            <a:endParaRPr b="1"/>
          </a:p>
        </p:txBody>
      </p:sp>
      <p:sp>
        <p:nvSpPr>
          <p:cNvPr id="68" name="Shape 68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Sıcak paketler kondüktif ısı ajanlarının en iyi bilinenidir.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Bu paketler değişik çaplarda elde edilir ve tipik olarak silikat jeli doldurulmuş plastik veya sızdırmaz kumaş torbalardır.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Kumaş torbalar içindeki silikat jeli bol miktarda su ve ısı emerek şişer ve bu paketler suya büyük bir ısınma kapasitesi kazandırırlar.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Paketler 71-79 derecededir. Deriye uygulama  ısısı 44 dereceyi aşmamalıdır.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/>
        </p:nvSpPr>
        <p:spPr>
          <a:xfrm>
            <a:off x="679500" y="214300"/>
            <a:ext cx="82644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Tedavi tekniği ve dikkat edilecek hususlar</a:t>
            </a:r>
            <a:endParaRPr b="1"/>
          </a:p>
        </p:txBody>
      </p:sp>
      <p:sp>
        <p:nvSpPr>
          <p:cNvPr id="175" name="Shape 175"/>
          <p:cNvSpPr txBox="1"/>
          <p:nvPr/>
        </p:nvSpPr>
        <p:spPr>
          <a:xfrm>
            <a:off x="756824" y="1857375"/>
            <a:ext cx="8198400" cy="42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Genel ve fokal uygulama olmak üzere 2 çeşittir.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Tedavi süresi ve kaynağın uzaklığı iyi ayarlanmalıdır.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Terapist koruyucu gözlük takmalıdır.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Hasta tedavi sırasında meme uçları, genital bölge ve yüzü ince bir havluyla örtülür.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endParaRPr sz="2400" b="0" i="0" u="none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>
                <a:solidFill>
                  <a:srgbClr val="333399"/>
                </a:solidFill>
              </a:rPr>
              <a:t>K</a:t>
            </a:r>
            <a:r>
              <a:rPr lang="en-US" sz="3200" b="1" i="0" u="none">
                <a:solidFill>
                  <a:srgbClr val="333399"/>
                </a:solidFill>
              </a:rPr>
              <a:t>omplikasyonları</a:t>
            </a:r>
            <a:endParaRPr b="1"/>
          </a:p>
        </p:txBody>
      </p:sp>
      <p:sp>
        <p:nvSpPr>
          <p:cNvPr id="181" name="Shape 181"/>
          <p:cNvSpPr txBox="1"/>
          <p:nvPr/>
        </p:nvSpPr>
        <p:spPr>
          <a:xfrm>
            <a:off x="1214437" y="19288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Yanık, gözün maruz kalması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Fotosensitif ilaç kullanan veya kozmetik alanlarda dikkat edilmelidir.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1">
                <a:solidFill>
                  <a:srgbClr val="3333CC"/>
                </a:solidFill>
              </a:rPr>
              <a:t>teşekkür ederim...</a:t>
            </a:r>
            <a:endParaRPr b="1" i="1">
              <a:solidFill>
                <a:srgbClr val="3333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Paket kuru havlu ile sarılmalıdır.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Bu durumda 30 dak kadar etkin sıcaklığını sürdürür ve uygulama süresi 20-30 dakdır.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Sıcak paketlerle deriyi 42 kas içini 38 dereceye kadar ısıtmak mümkündür.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600" b="1" i="0" u="none">
                <a:solidFill>
                  <a:srgbClr val="333399"/>
                </a:solidFill>
              </a:rPr>
              <a:t>Sıcak su torbası</a:t>
            </a:r>
            <a:endParaRPr b="1"/>
          </a:p>
        </p:txBody>
      </p:sp>
      <p:sp>
        <p:nvSpPr>
          <p:cNvPr id="79" name="Shape 79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Basit, ucuz, hazırlanması kolay,  evde hazırlanabilen bir yöntemdir.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Dokulara ısının geçişi torbadaki suyun sıcaklığına bağlıdır.bu suyun sıcaklığı sıcak paketlerin aksine kontrol altında değildir.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15-20 dak sonra sıcak suyun değiş</a:t>
            </a:r>
            <a:r>
              <a:rPr lang="en-US" sz="2400"/>
              <a:t>t</a:t>
            </a:r>
            <a:r>
              <a:rPr lang="en-US" sz="2400" b="0" i="0" u="none">
                <a:solidFill>
                  <a:srgbClr val="000000"/>
                </a:solidFill>
              </a:rPr>
              <a:t>irilmesi yeniden su doldurulması gerekir.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Su silikat jeli kadar ısıyı koruyamaz.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Olumsuz yanı ısı kaybının çabuk olması ve sık sık değiştirilmesi gerekmesidir.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Kenny paketi (yün yastık)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Elektrikli yastıklar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Kimyasal madde içeren torbalar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Sıcak su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Katı maddeler: tuğla, kiremit vb.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PARAFİN</a:t>
            </a:r>
            <a:r>
              <a:rPr lang="en-US" sz="3600" b="1" i="0" u="none">
                <a:solidFill>
                  <a:srgbClr val="333399"/>
                </a:solidFill>
              </a:rPr>
              <a:t> BANYOSU</a:t>
            </a:r>
            <a:endParaRPr b="1"/>
          </a:p>
        </p:txBody>
      </p:sp>
      <p:sp>
        <p:nvSpPr>
          <p:cNvPr id="90" name="Shape 90"/>
          <p:cNvSpPr txBox="1"/>
          <p:nvPr/>
        </p:nvSpPr>
        <p:spPr>
          <a:xfrm>
            <a:off x="1182687" y="1714500"/>
            <a:ext cx="7772400" cy="4418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Parafinin erime noktası 51,7-54,5 arasında olan bir maddedir.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Daha düşük ısılarda erir durumda tutumak için 1/7 oranında likit formda parafin veya değişik yağlar karıştırılır.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Elektrikle ısıtılan metal tanklarda veya ev kullanımında sıcak su ile doldurulmuş kaplarda ısıtılır.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Petrol ürünü bir madde olduğu için yanma tehlikesine karşı özel termostatlı kaplarda hazırlanmalıdır</a:t>
            </a:r>
            <a:r>
              <a:rPr lang="en-US" sz="2800" b="0" i="0" u="none">
                <a:solidFill>
                  <a:srgbClr val="000000"/>
                </a:solidFill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/>
        </p:nvSpPr>
        <p:spPr>
          <a:xfrm>
            <a:off x="742425" y="640400"/>
            <a:ext cx="8212800" cy="60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Uygulamada batırma ve daldırma olmak üzere 2 metod kullanılır.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1" i="1" u="none">
                <a:solidFill>
                  <a:srgbClr val="980000"/>
                </a:solidFill>
              </a:rPr>
              <a:t>Batırma metodu:</a:t>
            </a:r>
            <a:r>
              <a:rPr lang="en-US" sz="2400" b="0" i="1" u="none">
                <a:solidFill>
                  <a:srgbClr val="000000"/>
                </a:solidFill>
              </a:rPr>
              <a:t> </a:t>
            </a:r>
            <a:r>
              <a:rPr lang="en-US" sz="2400" b="0" i="0" u="none">
                <a:solidFill>
                  <a:srgbClr val="000000"/>
                </a:solidFill>
              </a:rPr>
              <a:t>hasta elini sıvı parafine batırır. Elinde ince tabaka olunca çeker, elinde kalın bir tabaka olana kadar tekrarlanır.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Isıyı korumak için el bir havluyla 15-20 dak sarılır.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1" i="1" u="none">
                <a:solidFill>
                  <a:srgbClr val="980000"/>
                </a:solidFill>
              </a:rPr>
              <a:t>Daldırma metodu: </a:t>
            </a:r>
            <a:r>
              <a:rPr lang="en-US" sz="2400" b="0" i="0" u="none">
                <a:solidFill>
                  <a:srgbClr val="000000"/>
                </a:solidFill>
              </a:rPr>
              <a:t>daha etkin bir ısı transferi sağlar.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El parafine batırılır ve 20-30 </a:t>
            </a:r>
            <a:r>
              <a:rPr lang="en-US" sz="2400"/>
              <a:t>sn</a:t>
            </a:r>
            <a:r>
              <a:rPr lang="en-US" sz="2400" b="0" i="0" u="none">
                <a:solidFill>
                  <a:srgbClr val="000000"/>
                </a:solidFill>
              </a:rPr>
              <a:t> süreyle tutulur.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İlk daldırmada deri hassaslaştığından parmaklar kesinlikle hareket ettirilmez.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Parafin yeterli kalınlığa ulaşınca naylon torba içine alınarak kuru havluya sarılır 15-20 dak bekletilir.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/>
        </p:nvSpPr>
        <p:spPr>
          <a:xfrm>
            <a:off x="1182675" y="558875"/>
            <a:ext cx="7772400" cy="62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Parafin el ve ayak için daldırma yöntemiyle uygulanır.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Vücudun diğer kısımlarına (kalça, omuz, sırt gibi) havlularla veya fırça ile sürülür.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Bu metodlarla yumuşak doku tabakasının ince olması nedeniyle küçük eklemlerde belirgin ısı artışı sağlar.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RA hastalar ve deri kontraktürleri ile birlikte olan posttravmatik durumlarda küçük eklemlerin viskoelastik özelliklerinde değişiklikler oluşturarak el ve ayaklarda katılığı azaltmak için kullanılır.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106" name="Shape 106" descr="parafin-banyosu1-700x477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575" y="214296"/>
            <a:ext cx="4537575" cy="309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Shape 10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45975" y="3306325"/>
            <a:ext cx="5197999" cy="303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863</Words>
  <Application>Microsoft Office PowerPoint</Application>
  <PresentationFormat>Ekran Gösterisi (4:3)</PresentationFormat>
  <Paragraphs>113</Paragraphs>
  <Slides>22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Simple Light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teşekkür ederim...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ayşegül</cp:lastModifiedBy>
  <cp:revision>1</cp:revision>
  <dcterms:modified xsi:type="dcterms:W3CDTF">2018-03-02T09:41:27Z</dcterms:modified>
</cp:coreProperties>
</file>