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4" r:id="rId7"/>
    <p:sldId id="258" r:id="rId8"/>
    <p:sldId id="259" r:id="rId9"/>
    <p:sldId id="266" r:id="rId10"/>
    <p:sldId id="268" r:id="rId11"/>
    <p:sldId id="271" r:id="rId12"/>
    <p:sldId id="261" r:id="rId13"/>
    <p:sldId id="262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341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5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02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9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17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5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8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4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42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3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06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15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4123-400D-D94B-A8E4-37A2016E2625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8E0B-E0DE-7643-9E35-285CC61A6F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2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60147"/>
          </a:xfrm>
        </p:spPr>
        <p:txBody>
          <a:bodyPr>
            <a:normAutofit fontScale="90000"/>
          </a:bodyPr>
          <a:lstStyle/>
          <a:p>
            <a:r>
              <a:rPr lang="tr-TR" dirty="0"/>
              <a:t>MODERN YÖNETİMİN VE YÖNETİM BİLGİSİNİN GELİŞİMİNİN KARŞILAŞTIRMALI TARİHSEL ANALİZİ</a:t>
            </a:r>
          </a:p>
        </p:txBody>
      </p:sp>
    </p:spTree>
    <p:extLst>
      <p:ext uri="{BB962C8B-B14F-4D97-AF65-F5344CB8AC3E}">
        <p14:creationId xmlns:p14="http://schemas.microsoft.com/office/powerpoint/2010/main" val="45193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1647" y="365125"/>
            <a:ext cx="10515600" cy="791013"/>
          </a:xfrm>
        </p:spPr>
        <p:txBody>
          <a:bodyPr/>
          <a:lstStyle/>
          <a:p>
            <a:r>
              <a:rPr lang="tr-TR" dirty="0" err="1"/>
              <a:t>Alexis</a:t>
            </a:r>
            <a:r>
              <a:rPr lang="tr-TR" dirty="0"/>
              <a:t> De </a:t>
            </a:r>
            <a:r>
              <a:rPr lang="tr-TR" dirty="0" err="1"/>
              <a:t>Tocqueville</a:t>
            </a:r>
            <a:r>
              <a:rPr lang="tr-TR" dirty="0"/>
              <a:t>, Eski Rejim ve </a:t>
            </a:r>
            <a:r>
              <a:rPr lang="tr-TR" dirty="0" smtClean="0"/>
              <a:t>Devrim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096" y="1290918"/>
            <a:ext cx="8443152" cy="46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Anglo</a:t>
            </a:r>
            <a:r>
              <a:rPr lang="tr-TR" dirty="0" smtClean="0"/>
              <a:t> </a:t>
            </a:r>
            <a:r>
              <a:rPr lang="tr-TR" dirty="0" err="1" smtClean="0"/>
              <a:t>Sakson</a:t>
            </a:r>
            <a:r>
              <a:rPr lang="tr-TR" dirty="0" smtClean="0"/>
              <a:t> </a:t>
            </a:r>
            <a:r>
              <a:rPr lang="tr-TR" smtClean="0"/>
              <a:t>Devlet Geleneği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SİYASAL İKTİDAR</a:t>
            </a:r>
          </a:p>
          <a:p>
            <a:endParaRPr lang="tr-TR" dirty="0" smtClean="0"/>
          </a:p>
          <a:p>
            <a:r>
              <a:rPr lang="tr-TR" dirty="0" smtClean="0"/>
              <a:t>DEVLETİN HUKUKSAL KAVRANIŞI</a:t>
            </a:r>
          </a:p>
          <a:p>
            <a:endParaRPr lang="tr-TR" dirty="0" smtClean="0"/>
          </a:p>
          <a:p>
            <a:r>
              <a:rPr lang="tr-TR" dirty="0" smtClean="0"/>
              <a:t>DEVLET </a:t>
            </a:r>
            <a:r>
              <a:rPr lang="mr-IN" dirty="0" smtClean="0"/>
              <a:t>–</a:t>
            </a:r>
            <a:r>
              <a:rPr lang="tr-TR" dirty="0" smtClean="0"/>
              <a:t> TOPLUM İLİŞKİSİ</a:t>
            </a:r>
          </a:p>
          <a:p>
            <a:endParaRPr lang="tr-TR" dirty="0" smtClean="0"/>
          </a:p>
          <a:p>
            <a:r>
              <a:rPr lang="tr-TR" dirty="0" smtClean="0"/>
              <a:t>KAMU HİZMETLERİNİN ÖRGÜTLENMESİ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55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İngiltere’de </a:t>
            </a:r>
            <a:r>
              <a:rPr lang="tr-TR" dirty="0" smtClean="0"/>
              <a:t>Modern Yönetim Düşüncesi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Parlamento Egemenliği İlkesi</a:t>
            </a:r>
          </a:p>
          <a:p>
            <a:endParaRPr lang="tr-TR" dirty="0"/>
          </a:p>
          <a:p>
            <a:r>
              <a:rPr lang="tr-TR" dirty="0"/>
              <a:t>Çitleme ve Yönetim Düşüncesi</a:t>
            </a:r>
          </a:p>
          <a:p>
            <a:endParaRPr lang="tr-TR" dirty="0"/>
          </a:p>
          <a:p>
            <a:r>
              <a:rPr lang="tr-TR" dirty="0"/>
              <a:t>Merkezi İktidar ve Modern Yerel Yönetim Düşüncesinin Gelişimi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Françoise</a:t>
            </a:r>
            <a:r>
              <a:rPr lang="tr-TR" dirty="0" smtClean="0"/>
              <a:t> </a:t>
            </a:r>
            <a:r>
              <a:rPr lang="tr-TR" dirty="0" err="1"/>
              <a:t>Dreyfus</a:t>
            </a:r>
            <a:r>
              <a:rPr lang="tr-TR" dirty="0"/>
              <a:t>, </a:t>
            </a:r>
            <a:r>
              <a:rPr lang="tr-TR" i="1" dirty="0"/>
              <a:t>Bürokrasinin İcadı</a:t>
            </a:r>
            <a:r>
              <a:rPr lang="tr-TR" dirty="0"/>
              <a:t>, (Çev. Işık Ergüden), İletişim Yayınları, 2000</a:t>
            </a:r>
            <a:r>
              <a:rPr lang="tr-TR" dirty="0" smtClean="0"/>
              <a:t>.</a:t>
            </a:r>
          </a:p>
          <a:p>
            <a:r>
              <a:rPr lang="tr-TR" dirty="0" smtClean="0"/>
              <a:t>E. W. </a:t>
            </a:r>
            <a:r>
              <a:rPr lang="tr-TR" dirty="0" err="1" smtClean="0"/>
              <a:t>Wood</a:t>
            </a:r>
            <a:r>
              <a:rPr lang="tr-TR" dirty="0" smtClean="0"/>
              <a:t>, Kapitalizmin Arkaik Kültürü: </a:t>
            </a:r>
            <a:r>
              <a:rPr lang="tr-TR" dirty="0"/>
              <a:t>Eski </a:t>
            </a:r>
            <a:r>
              <a:rPr lang="tr-TR" dirty="0" smtClean="0"/>
              <a:t>Rejimler </a:t>
            </a:r>
            <a:r>
              <a:rPr lang="tr-TR" dirty="0"/>
              <a:t>ve </a:t>
            </a:r>
            <a:r>
              <a:rPr lang="tr-TR" dirty="0" smtClean="0"/>
              <a:t>Modern </a:t>
            </a:r>
            <a:r>
              <a:rPr lang="tr-TR" dirty="0"/>
              <a:t>D</a:t>
            </a:r>
            <a:r>
              <a:rPr lang="tr-TR" dirty="0" smtClean="0"/>
              <a:t>evletler </a:t>
            </a:r>
            <a:r>
              <a:rPr lang="tr-TR" dirty="0"/>
              <a:t>Ü</a:t>
            </a:r>
            <a:r>
              <a:rPr lang="tr-TR" dirty="0" smtClean="0"/>
              <a:t>stüne </a:t>
            </a:r>
            <a:r>
              <a:rPr lang="tr-TR" dirty="0"/>
              <a:t>T</a:t>
            </a:r>
            <a:r>
              <a:rPr lang="tr-TR" dirty="0" smtClean="0"/>
              <a:t>arihsel </a:t>
            </a:r>
            <a:r>
              <a:rPr lang="tr-TR" dirty="0"/>
              <a:t>B</a:t>
            </a:r>
            <a:r>
              <a:rPr lang="tr-TR" dirty="0" smtClean="0"/>
              <a:t>ir </a:t>
            </a:r>
            <a:r>
              <a:rPr lang="tr-TR" dirty="0"/>
              <a:t>D</a:t>
            </a:r>
            <a:r>
              <a:rPr lang="tr-TR" dirty="0" smtClean="0"/>
              <a:t>eneme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51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ABD’de Modern Yönetim Düşüncesinin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Françoise</a:t>
            </a:r>
            <a:r>
              <a:rPr lang="tr-TR" dirty="0"/>
              <a:t> </a:t>
            </a:r>
            <a:r>
              <a:rPr lang="tr-TR" dirty="0" err="1"/>
              <a:t>Dreyfus</a:t>
            </a:r>
            <a:r>
              <a:rPr lang="tr-TR" dirty="0"/>
              <a:t>, Bürokrasinin İcadı, (Çev. Işık Ergüden), İletişim Yayınları, 2000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Hamilton – Madison – </a:t>
            </a:r>
            <a:r>
              <a:rPr lang="tr-TR" dirty="0" err="1"/>
              <a:t>Jay</a:t>
            </a:r>
            <a:r>
              <a:rPr lang="tr-TR" dirty="0"/>
              <a:t>, </a:t>
            </a:r>
            <a:r>
              <a:rPr lang="tr-TR" i="1" dirty="0"/>
              <a:t>Anayasa Üzerine </a:t>
            </a:r>
            <a:r>
              <a:rPr lang="tr-TR" i="1" dirty="0" err="1"/>
              <a:t>Düşünceler</a:t>
            </a:r>
            <a:r>
              <a:rPr lang="tr-TR" i="1" dirty="0"/>
              <a:t>: </a:t>
            </a:r>
            <a:r>
              <a:rPr lang="tr-TR" i="1" dirty="0" err="1"/>
              <a:t>Federalist’lerin</a:t>
            </a:r>
            <a:r>
              <a:rPr lang="tr-TR" i="1" dirty="0"/>
              <a:t> Makalelerinden Seçmeler</a:t>
            </a:r>
            <a:r>
              <a:rPr lang="tr-TR" dirty="0"/>
              <a:t> (Çev.: M. Soysal) </a:t>
            </a:r>
            <a:r>
              <a:rPr lang="tr-TR" dirty="0" smtClean="0"/>
              <a:t>(</a:t>
            </a:r>
            <a:r>
              <a:rPr lang="tr-TR" dirty="0"/>
              <a:t>İ</a:t>
            </a:r>
            <a:r>
              <a:rPr lang="tr-TR" dirty="0" smtClean="0"/>
              <a:t>stanbul</a:t>
            </a:r>
            <a:r>
              <a:rPr lang="tr-TR" dirty="0"/>
              <a:t>: Siyasi </a:t>
            </a:r>
            <a:r>
              <a:rPr lang="tr-TR" dirty="0" err="1" smtClean="0"/>
              <a:t>İ̇</a:t>
            </a:r>
            <a:r>
              <a:rPr lang="tr-TR" dirty="0" err="1"/>
              <a:t>limler</a:t>
            </a:r>
            <a:r>
              <a:rPr lang="tr-TR" dirty="0"/>
              <a:t> Türk </a:t>
            </a:r>
            <a:r>
              <a:rPr lang="tr-TR" dirty="0" err="1"/>
              <a:t>Derneği</a:t>
            </a:r>
            <a:r>
              <a:rPr lang="tr-TR" dirty="0"/>
              <a:t> Yayını, 1962), s. 7 - 31, 59 - 74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W. Wilson, “İdarenin İncelenmesi”</a:t>
            </a:r>
          </a:p>
          <a:p>
            <a:endParaRPr lang="tr-TR" dirty="0" smtClean="0"/>
          </a:p>
          <a:p>
            <a:r>
              <a:rPr lang="tr-TR" dirty="0" smtClean="0"/>
              <a:t>Kurthan </a:t>
            </a:r>
            <a:r>
              <a:rPr lang="tr-TR" dirty="0"/>
              <a:t>Fişek, Bürokrasi </a:t>
            </a:r>
            <a:r>
              <a:rPr lang="tr-TR" dirty="0" smtClean="0"/>
              <a:t>Üzerine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/>
              <a:t>Osman </a:t>
            </a:r>
            <a:r>
              <a:rPr lang="tr-TR" dirty="0" err="1"/>
              <a:t>Gökhan</a:t>
            </a:r>
            <a:r>
              <a:rPr lang="tr-TR" dirty="0"/>
              <a:t> </a:t>
            </a:r>
            <a:r>
              <a:rPr lang="tr-TR" dirty="0" err="1"/>
              <a:t>Hatipoğ</a:t>
            </a:r>
            <a:r>
              <a:rPr lang="tr-TR" dirty="0" err="1" smtClean="0"/>
              <a:t>lu</a:t>
            </a:r>
            <a:r>
              <a:rPr lang="tr-TR" dirty="0" smtClean="0"/>
              <a:t>, “Alexander </a:t>
            </a:r>
            <a:r>
              <a:rPr lang="tr-TR" dirty="0"/>
              <a:t>Hamilton ve </a:t>
            </a:r>
            <a:r>
              <a:rPr lang="tr-TR" dirty="0" err="1" smtClean="0"/>
              <a:t>Hamiltonculuk</a:t>
            </a:r>
            <a:r>
              <a:rPr lang="tr-TR" dirty="0" smtClean="0"/>
              <a:t>” </a:t>
            </a:r>
            <a:r>
              <a:rPr lang="tr-TR" i="1" dirty="0"/>
              <a:t>Amme </a:t>
            </a:r>
            <a:r>
              <a:rPr lang="tr-TR" i="1" dirty="0" smtClean="0"/>
              <a:t>İdaresi </a:t>
            </a:r>
            <a:r>
              <a:rPr lang="tr-TR" i="1" dirty="0"/>
              <a:t>Dergisi</a:t>
            </a:r>
            <a:r>
              <a:rPr lang="tr-TR" dirty="0"/>
              <a:t>, Cilt 46, Sayı 4, Aralık 2013, s. 67-92.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579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Federalistler ve Anti Federalistler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Merkezi Devlet Aygıtının Biçimlenmesi</a:t>
            </a:r>
          </a:p>
          <a:p>
            <a:endParaRPr lang="tr-TR" dirty="0"/>
          </a:p>
          <a:p>
            <a:r>
              <a:rPr lang="tr-TR" dirty="0" smtClean="0"/>
              <a:t>Federal Hükümetin ve Federe Birimlerin Yetki Alanı</a:t>
            </a:r>
          </a:p>
          <a:p>
            <a:endParaRPr lang="tr-TR" dirty="0"/>
          </a:p>
          <a:p>
            <a:r>
              <a:rPr lang="tr-TR" dirty="0" smtClean="0"/>
              <a:t>Devlet Örgütlenmesinin Temel İlkeleri</a:t>
            </a:r>
          </a:p>
        </p:txBody>
      </p:sp>
    </p:spTree>
    <p:extLst>
      <p:ext uri="{BB962C8B-B14F-4D97-AF65-F5344CB8AC3E}">
        <p14:creationId xmlns:p14="http://schemas.microsoft.com/office/powerpoint/2010/main" val="23655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MODERN KAPİTAST DEVLET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İKTİDAR BİÇİMİ</a:t>
            </a:r>
          </a:p>
          <a:p>
            <a:endParaRPr lang="tr-TR" dirty="0"/>
          </a:p>
          <a:p>
            <a:r>
              <a:rPr lang="tr-TR" dirty="0" smtClean="0"/>
              <a:t>MÜLKİYET BİÇİMİ</a:t>
            </a:r>
          </a:p>
          <a:p>
            <a:endParaRPr lang="tr-TR" dirty="0"/>
          </a:p>
          <a:p>
            <a:r>
              <a:rPr lang="tr-TR" dirty="0" smtClean="0"/>
              <a:t>ÜRETİM BİÇİMİ</a:t>
            </a:r>
          </a:p>
          <a:p>
            <a:endParaRPr lang="tr-TR" dirty="0"/>
          </a:p>
          <a:p>
            <a:r>
              <a:rPr lang="tr-TR" dirty="0" smtClean="0"/>
              <a:t>EKONOMİK VE TOPLUMSAL İLİŞKİLER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90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err="1" smtClean="0"/>
              <a:t>Françoise</a:t>
            </a:r>
            <a:r>
              <a:rPr lang="tr-TR" sz="2200" dirty="0" smtClean="0"/>
              <a:t> </a:t>
            </a:r>
            <a:r>
              <a:rPr lang="tr-TR" sz="2200" dirty="0" err="1"/>
              <a:t>Dreyfus</a:t>
            </a:r>
            <a:r>
              <a:rPr lang="tr-TR" sz="2200" dirty="0"/>
              <a:t>, </a:t>
            </a:r>
            <a:br>
              <a:rPr lang="tr-TR" sz="2200" dirty="0"/>
            </a:br>
            <a:r>
              <a:rPr lang="tr-TR" sz="2200" dirty="0"/>
              <a:t>Bürokrasinin </a:t>
            </a:r>
            <a:r>
              <a:rPr lang="tr-TR" sz="2200" dirty="0" smtClean="0"/>
              <a:t>İcadı: Fransa, Büyük Britanya ve ABD’de Devlete Hizmet Etmek (18.-20. yy) </a:t>
            </a:r>
            <a:r>
              <a:rPr lang="tr-TR" sz="2200" dirty="0"/>
              <a:t>(Çev. Işık Ergüden), İletişim Yayınları, 2000.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268" y="1524000"/>
            <a:ext cx="3124878" cy="4372303"/>
          </a:xfrm>
        </p:spPr>
      </p:pic>
    </p:spTree>
    <p:extLst>
      <p:ext uri="{BB962C8B-B14F-4D97-AF65-F5344CB8AC3E}">
        <p14:creationId xmlns:p14="http://schemas.microsoft.com/office/powerpoint/2010/main" val="190920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90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F. </a:t>
            </a:r>
            <a:r>
              <a:rPr lang="tr-TR" dirty="0" err="1" smtClean="0"/>
              <a:t>Dreyfus</a:t>
            </a:r>
            <a:r>
              <a:rPr lang="tr-TR" dirty="0" smtClean="0"/>
              <a:t> </a:t>
            </a:r>
            <a:r>
              <a:rPr lang="mr-IN" dirty="0" smtClean="0"/>
              <a:t>–</a:t>
            </a:r>
            <a:r>
              <a:rPr lang="tr-TR" dirty="0" smtClean="0"/>
              <a:t> Bürokrasinin İcadı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248" y="2701607"/>
            <a:ext cx="3263503" cy="317958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1406910"/>
            <a:ext cx="5143500" cy="50112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58" y="1450429"/>
            <a:ext cx="5143500" cy="48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4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27"/>
          </a:xfrm>
        </p:spPr>
        <p:txBody>
          <a:bodyPr>
            <a:normAutofit fontScale="90000"/>
          </a:bodyPr>
          <a:lstStyle/>
          <a:p>
            <a:r>
              <a:rPr lang="tr-TR"/>
              <a:t>Kapitalist Yönetim Düşüncesi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62" y="1127019"/>
            <a:ext cx="4773448" cy="49766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1158550"/>
            <a:ext cx="4208656" cy="497664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060028" y="6411311"/>
            <a:ext cx="696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Birgül Ayman Güler, Türkiye’nin Yönetimi - Yapı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45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7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Kapitalist Yönetim Düşüncesi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5267" y="1749948"/>
            <a:ext cx="5278034" cy="3958526"/>
          </a:xfrm>
        </p:spPr>
      </p:pic>
      <p:pic>
        <p:nvPicPr>
          <p:cNvPr id="12" name="İçerik Yer Tutucusu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509" y="1258066"/>
            <a:ext cx="4852346" cy="5024001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2060028" y="6411311"/>
            <a:ext cx="696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Birgül Ayman Güler, Türkiye’nin Yönetimi - Yapı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10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MODERN KAPİTALİST YÖNETİM DÜŞÜNCESİNİN GELİŞİMİ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PRUSYA’DA YÖNETİM DÜŞÜNCESİNİN GELİŞİMİ</a:t>
            </a:r>
          </a:p>
          <a:p>
            <a:endParaRPr lang="tr-TR" dirty="0"/>
          </a:p>
          <a:p>
            <a:r>
              <a:rPr lang="tr-TR" dirty="0" smtClean="0"/>
              <a:t>KAMERALİZM</a:t>
            </a:r>
          </a:p>
          <a:p>
            <a:endParaRPr lang="tr-TR" dirty="0" smtClean="0"/>
          </a:p>
          <a:p>
            <a:r>
              <a:rPr lang="tr-TR" dirty="0" smtClean="0"/>
              <a:t>Okuma:</a:t>
            </a:r>
          </a:p>
          <a:p>
            <a:r>
              <a:rPr lang="tr-TR" dirty="0"/>
              <a:t>Ceyhun Gürkan, “Bir Yönetim ve Maliye </a:t>
            </a:r>
            <a:r>
              <a:rPr lang="tr-TR" dirty="0" err="1"/>
              <a:t>Düşüncesi</a:t>
            </a:r>
            <a:r>
              <a:rPr lang="tr-TR" dirty="0"/>
              <a:t> Olarak </a:t>
            </a:r>
            <a:r>
              <a:rPr lang="tr-TR" dirty="0" err="1"/>
              <a:t>Kameralizm</a:t>
            </a:r>
            <a:r>
              <a:rPr lang="tr-TR" dirty="0"/>
              <a:t>,” </a:t>
            </a:r>
            <a:r>
              <a:rPr lang="tr-TR" i="1" dirty="0"/>
              <a:t>Toplum ve Bilim</a:t>
            </a:r>
            <a:r>
              <a:rPr lang="tr-TR" dirty="0"/>
              <a:t> (Sayı: 210, 2007), s. 216 - 246.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3988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FRANSA’DA MODERN YÖNETİM DÜŞÜNCESİ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19. </a:t>
            </a:r>
            <a:r>
              <a:rPr lang="tr-TR" dirty="0" err="1" smtClean="0"/>
              <a:t>yy’da</a:t>
            </a:r>
            <a:r>
              <a:rPr lang="tr-TR" dirty="0" smtClean="0"/>
              <a:t> FRANSA’DA MODERN YÖNETİM DÜŞÜNCESİ</a:t>
            </a:r>
          </a:p>
          <a:p>
            <a:endParaRPr lang="tr-TR" dirty="0"/>
          </a:p>
          <a:p>
            <a:r>
              <a:rPr lang="tr-TR" dirty="0" smtClean="0"/>
              <a:t>Okuma:</a:t>
            </a:r>
          </a:p>
          <a:p>
            <a:endParaRPr lang="tr-TR" dirty="0"/>
          </a:p>
          <a:p>
            <a:r>
              <a:rPr lang="tr-TR" dirty="0" smtClean="0"/>
              <a:t>Kurthan Fişek, Bürokrasi</a:t>
            </a:r>
          </a:p>
          <a:p>
            <a:endParaRPr lang="tr-TR" dirty="0"/>
          </a:p>
          <a:p>
            <a:r>
              <a:rPr lang="tr-TR" dirty="0" smtClean="0"/>
              <a:t>Kurthan Fişek, Fransa’da Bürokrasinin Gelişimi</a:t>
            </a:r>
          </a:p>
          <a:p>
            <a:endParaRPr lang="tr-TR" dirty="0" smtClean="0"/>
          </a:p>
          <a:p>
            <a:r>
              <a:rPr lang="tr-TR" dirty="0" err="1" smtClean="0"/>
              <a:t>Françoise</a:t>
            </a:r>
            <a:r>
              <a:rPr lang="tr-TR" dirty="0" smtClean="0"/>
              <a:t> </a:t>
            </a:r>
            <a:r>
              <a:rPr lang="tr-TR" dirty="0" err="1"/>
              <a:t>Dreyfus</a:t>
            </a:r>
            <a:r>
              <a:rPr lang="tr-TR" dirty="0"/>
              <a:t>, Bürokrasinin İcadı, (Çev. Işık Ergüden), İletişim Yayınları, 2000.</a:t>
            </a:r>
          </a:p>
        </p:txBody>
      </p:sp>
    </p:spTree>
    <p:extLst>
      <p:ext uri="{BB962C8B-B14F-4D97-AF65-F5344CB8AC3E}">
        <p14:creationId xmlns:p14="http://schemas.microsoft.com/office/powerpoint/2010/main" val="12043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12779" cy="40213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K. Fişek, Yönetim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493" y="1020653"/>
            <a:ext cx="3429000" cy="3886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75892" y="1508676"/>
            <a:ext cx="6362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348</Words>
  <Application>Microsoft Macintosh PowerPoint</Application>
  <PresentationFormat>Geniş Ekran</PresentationFormat>
  <Paragraphs>72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Mangal</vt:lpstr>
      <vt:lpstr>Arial</vt:lpstr>
      <vt:lpstr>Office Teması</vt:lpstr>
      <vt:lpstr>MODERN YÖNETİMİN VE YÖNETİM BİLGİSİNİN GELİŞİMİNİN KARŞILAŞTIRMALI TARİHSEL ANALİZİ</vt:lpstr>
      <vt:lpstr>MODERN KAPİTAST DEVLET</vt:lpstr>
      <vt:lpstr>  Françoise Dreyfus,  Bürokrasinin İcadı: Fransa, Büyük Britanya ve ABD’de Devlete Hizmet Etmek (18.-20. yy) (Çev. Işık Ergüden), İletişim Yayınları, 2000. </vt:lpstr>
      <vt:lpstr>F. Dreyfus – Bürokrasinin İcadı</vt:lpstr>
      <vt:lpstr>Kapitalist Yönetim Düşüncesi</vt:lpstr>
      <vt:lpstr>Kapitalist Yönetim Düşüncesi</vt:lpstr>
      <vt:lpstr>MODERN KAPİTALİST YÖNETİM DÜŞÜNCESİNİN GELİŞİMİ</vt:lpstr>
      <vt:lpstr>FRANSA’DA MODERN YÖNETİM DÜŞÜNCESİ</vt:lpstr>
      <vt:lpstr>K. Fişek, Yönetim </vt:lpstr>
      <vt:lpstr>Alexis De Tocqueville, Eski Rejim ve Devrim</vt:lpstr>
      <vt:lpstr>Anglo Sakson Devlet Geleneği</vt:lpstr>
      <vt:lpstr>İngiltere’de Modern Yönetim Düşüncesi</vt:lpstr>
      <vt:lpstr>ABD’de Modern Yönetim Düşüncesinin Gelişimi</vt:lpstr>
      <vt:lpstr>Federalistler ve Anti Federalistler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21</cp:revision>
  <dcterms:created xsi:type="dcterms:W3CDTF">2018-01-10T20:58:11Z</dcterms:created>
  <dcterms:modified xsi:type="dcterms:W3CDTF">2018-01-15T03:26:21Z</dcterms:modified>
</cp:coreProperties>
</file>