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1"/>
  </p:notesMasterIdLst>
  <p:sldIdLst>
    <p:sldId id="256" r:id="rId2"/>
    <p:sldId id="314" r:id="rId3"/>
    <p:sldId id="315" r:id="rId4"/>
    <p:sldId id="316" r:id="rId5"/>
    <p:sldId id="298" r:id="rId6"/>
    <p:sldId id="322" r:id="rId7"/>
    <p:sldId id="318" r:id="rId8"/>
    <p:sldId id="297" r:id="rId9"/>
    <p:sldId id="317" r:id="rId10"/>
    <p:sldId id="295" r:id="rId11"/>
    <p:sldId id="300" r:id="rId12"/>
    <p:sldId id="321" r:id="rId13"/>
    <p:sldId id="319" r:id="rId14"/>
    <p:sldId id="296" r:id="rId15"/>
    <p:sldId id="301" r:id="rId16"/>
    <p:sldId id="302" r:id="rId17"/>
    <p:sldId id="303" r:id="rId18"/>
    <p:sldId id="304" r:id="rId19"/>
    <p:sldId id="305" r:id="rId20"/>
    <p:sldId id="306" r:id="rId21"/>
    <p:sldId id="312" r:id="rId22"/>
    <p:sldId id="307" r:id="rId23"/>
    <p:sldId id="308" r:id="rId24"/>
    <p:sldId id="310" r:id="rId25"/>
    <p:sldId id="320" r:id="rId26"/>
    <p:sldId id="290" r:id="rId27"/>
    <p:sldId id="291" r:id="rId28"/>
    <p:sldId id="292" r:id="rId29"/>
    <p:sldId id="293" r:id="rId30"/>
    <p:sldId id="294" r:id="rId31"/>
    <p:sldId id="299" r:id="rId32"/>
    <p:sldId id="323" r:id="rId33"/>
    <p:sldId id="324" r:id="rId34"/>
    <p:sldId id="325" r:id="rId35"/>
    <p:sldId id="309" r:id="rId36"/>
    <p:sldId id="311" r:id="rId37"/>
    <p:sldId id="326" r:id="rId38"/>
    <p:sldId id="327" r:id="rId39"/>
    <p:sldId id="313" r:id="rId40"/>
  </p:sldIdLst>
  <p:sldSz cx="9144000" cy="5143500" type="screen16x9"/>
  <p:notesSz cx="6858000" cy="9144000"/>
  <p:embeddedFontLst>
    <p:embeddedFont>
      <p:font typeface="Chivo" panose="020B0604020202020204" charset="-94"/>
      <p:regular r:id="rId42"/>
      <p:bold r:id="rId43"/>
      <p:italic r:id="rId44"/>
      <p:boldItalic r:id="rId45"/>
    </p:embeddedFont>
    <p:embeddedFont>
      <p:font typeface="Roboto Slab" panose="020B0604020202020204" charset="0"/>
      <p:regular r:id="rId46"/>
      <p:bold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BD57D-6B7E-4620-9FDB-99B5BD2D1FF3}">
  <a:tblStyle styleId="{D00BD57D-6B7E-4620-9FDB-99B5BD2D1FF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6"/>
  </p:normalViewPr>
  <p:slideViewPr>
    <p:cSldViewPr snapToGrid="0" snapToObjects="1">
      <p:cViewPr varScale="1">
        <p:scale>
          <a:sx n="100" d="100"/>
          <a:sy n="100" d="100"/>
        </p:scale>
        <p:origin x="3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chemeClr val="accent5"/>
                </a:solidFill>
                <a:latin typeface="Chivo"/>
                <a:ea typeface="Chivo"/>
                <a:cs typeface="Chivo"/>
                <a:sym typeface="Chivo"/>
              </a:defRPr>
            </a:lvl1pPr>
            <a:lvl2pPr lvl="1">
              <a:buNone/>
              <a:defRPr sz="1200">
                <a:solidFill>
                  <a:schemeClr val="accent5"/>
                </a:solidFill>
                <a:latin typeface="Chivo"/>
                <a:ea typeface="Chivo"/>
                <a:cs typeface="Chivo"/>
                <a:sym typeface="Chivo"/>
              </a:defRPr>
            </a:lvl2pPr>
            <a:lvl3pPr lvl="2">
              <a:buNone/>
              <a:defRPr sz="1200">
                <a:solidFill>
                  <a:schemeClr val="accent5"/>
                </a:solidFill>
                <a:latin typeface="Chivo"/>
                <a:ea typeface="Chivo"/>
                <a:cs typeface="Chivo"/>
                <a:sym typeface="Chivo"/>
              </a:defRPr>
            </a:lvl3pPr>
            <a:lvl4pPr lvl="3">
              <a:buNone/>
              <a:defRPr sz="1200">
                <a:solidFill>
                  <a:schemeClr val="accent5"/>
                </a:solidFill>
                <a:latin typeface="Chivo"/>
                <a:ea typeface="Chivo"/>
                <a:cs typeface="Chivo"/>
                <a:sym typeface="Chivo"/>
              </a:defRPr>
            </a:lvl4pPr>
            <a:lvl5pPr lvl="4">
              <a:buNone/>
              <a:defRPr sz="1200">
                <a:solidFill>
                  <a:schemeClr val="accent5"/>
                </a:solidFill>
                <a:latin typeface="Chivo"/>
                <a:ea typeface="Chivo"/>
                <a:cs typeface="Chivo"/>
                <a:sym typeface="Chivo"/>
              </a:defRPr>
            </a:lvl5pPr>
            <a:lvl6pPr lvl="5">
              <a:buNone/>
              <a:defRPr sz="1200">
                <a:solidFill>
                  <a:schemeClr val="accent5"/>
                </a:solidFill>
                <a:latin typeface="Chivo"/>
                <a:ea typeface="Chivo"/>
                <a:cs typeface="Chivo"/>
                <a:sym typeface="Chivo"/>
              </a:defRPr>
            </a:lvl6pPr>
            <a:lvl7pPr lvl="6">
              <a:buNone/>
              <a:defRPr sz="1200">
                <a:solidFill>
                  <a:schemeClr val="accent5"/>
                </a:solidFill>
                <a:latin typeface="Chivo"/>
                <a:ea typeface="Chivo"/>
                <a:cs typeface="Chivo"/>
                <a:sym typeface="Chivo"/>
              </a:defRPr>
            </a:lvl7pPr>
            <a:lvl8pPr lvl="7">
              <a:buNone/>
              <a:defRPr sz="1200">
                <a:solidFill>
                  <a:schemeClr val="accent5"/>
                </a:solidFill>
                <a:latin typeface="Chivo"/>
                <a:ea typeface="Chivo"/>
                <a:cs typeface="Chivo"/>
                <a:sym typeface="Chivo"/>
              </a:defRPr>
            </a:lvl8pPr>
            <a:lvl9pPr lvl="8">
              <a:buNone/>
              <a:defRPr sz="1200">
                <a:solidFill>
                  <a:schemeClr val="accent5"/>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0" y="500337"/>
            <a:ext cx="6743700" cy="318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dirty="0"/>
              <a:t>Üstün Yetenekli Çocukların </a:t>
            </a:r>
            <a:r>
              <a:rPr lang="tr-TR" dirty="0" err="1" smtClean="0"/>
              <a:t>Gelşimsel</a:t>
            </a:r>
            <a:r>
              <a:rPr lang="tr-TR" smtClean="0"/>
              <a:t> Özellikleri</a:t>
            </a:r>
            <a:endParaRPr lang="tr-TR" dirty="0"/>
          </a:p>
        </p:txBody>
      </p:sp>
      <p:sp>
        <p:nvSpPr>
          <p:cNvPr id="2" name="Metin kutusu 1">
            <a:extLst>
              <a:ext uri="{FF2B5EF4-FFF2-40B4-BE49-F238E27FC236}">
                <a16:creationId xmlns:a16="http://schemas.microsoft.com/office/drawing/2014/main" id="{7E642AE8-DB0F-334D-808F-583493949824}"/>
              </a:ext>
            </a:extLst>
          </p:cNvPr>
          <p:cNvSpPr txBox="1"/>
          <p:nvPr/>
        </p:nvSpPr>
        <p:spPr>
          <a:xfrm>
            <a:off x="6307378" y="4251882"/>
            <a:ext cx="2177199" cy="307777"/>
          </a:xfrm>
          <a:prstGeom prst="rect">
            <a:avLst/>
          </a:prstGeom>
          <a:noFill/>
        </p:spPr>
        <p:txBody>
          <a:bodyPr wrap="none" rtlCol="0">
            <a:spAutoFit/>
          </a:bodyPr>
          <a:lstStyle/>
          <a:p>
            <a:r>
              <a:rPr lang="tr-TR" dirty="0"/>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673E55-0DD8-514D-813E-7DC402812B1E}"/>
              </a:ext>
            </a:extLst>
          </p:cNvPr>
          <p:cNvSpPr>
            <a:spLocks noGrp="1"/>
          </p:cNvSpPr>
          <p:nvPr>
            <p:ph type="title"/>
          </p:nvPr>
        </p:nvSpPr>
        <p:spPr>
          <a:xfrm>
            <a:off x="457199" y="-100"/>
            <a:ext cx="6532685" cy="1814400"/>
          </a:xfrm>
        </p:spPr>
        <p:txBody>
          <a:bodyPr/>
          <a:lstStyle/>
          <a:p>
            <a:r>
              <a:rPr lang="tr-TR" dirty="0"/>
              <a:t>Üstün zekalı çocukların çoğunun okul yaşamında keşfedilen özellikleri; </a:t>
            </a:r>
          </a:p>
        </p:txBody>
      </p:sp>
      <p:sp>
        <p:nvSpPr>
          <p:cNvPr id="3" name="Metin Yer Tutucusu 2">
            <a:extLst>
              <a:ext uri="{FF2B5EF4-FFF2-40B4-BE49-F238E27FC236}">
                <a16:creationId xmlns:a16="http://schemas.microsoft.com/office/drawing/2014/main" id="{8EB10300-9EFD-D845-85FB-264577132E50}"/>
              </a:ext>
            </a:extLst>
          </p:cNvPr>
          <p:cNvSpPr>
            <a:spLocks noGrp="1"/>
          </p:cNvSpPr>
          <p:nvPr>
            <p:ph type="body" idx="1"/>
          </p:nvPr>
        </p:nvSpPr>
        <p:spPr>
          <a:xfrm>
            <a:off x="826477" y="1909300"/>
            <a:ext cx="8317523" cy="3075938"/>
          </a:xfrm>
        </p:spPr>
        <p:txBody>
          <a:bodyPr/>
          <a:lstStyle/>
          <a:p>
            <a:r>
              <a:rPr lang="tr-TR" dirty="0"/>
              <a:t>3-4 yaşlarından önce okumaya başlama,</a:t>
            </a:r>
          </a:p>
          <a:p>
            <a:r>
              <a:rPr lang="tr-TR" dirty="0"/>
              <a:t>Okumayı öğrendikten bir süre sonra yazmayı öğrenme,</a:t>
            </a:r>
          </a:p>
          <a:p>
            <a:r>
              <a:rPr lang="tr-TR" dirty="0"/>
              <a:t>Basit matematik problemlerini çözebilme,</a:t>
            </a:r>
          </a:p>
          <a:p>
            <a:r>
              <a:rPr lang="tr-TR" dirty="0"/>
              <a:t>10 yaşından önce müzik, matematik, resim ve yaratıcılık gibi alanlarda iyi bir performans </a:t>
            </a:r>
            <a:r>
              <a:rPr lang="tr-TR" dirty="0" smtClean="0"/>
              <a:t>göstermektedirler</a:t>
            </a:r>
            <a:endParaRPr lang="tr-TR" dirty="0"/>
          </a:p>
        </p:txBody>
      </p:sp>
      <p:sp>
        <p:nvSpPr>
          <p:cNvPr id="4" name="Slayt Numarası Yer Tutucusu 3">
            <a:extLst>
              <a:ext uri="{FF2B5EF4-FFF2-40B4-BE49-F238E27FC236}">
                <a16:creationId xmlns:a16="http://schemas.microsoft.com/office/drawing/2014/main" id="{549882EB-8E2C-E248-9A25-AE9388A0C5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24153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9AB84CD-2203-6948-832A-2D45C7510972}"/>
              </a:ext>
            </a:extLst>
          </p:cNvPr>
          <p:cNvSpPr>
            <a:spLocks noGrp="1"/>
          </p:cNvSpPr>
          <p:nvPr>
            <p:ph type="body" idx="1"/>
          </p:nvPr>
        </p:nvSpPr>
        <p:spPr>
          <a:xfrm>
            <a:off x="1415562" y="1909300"/>
            <a:ext cx="7271238" cy="2764800"/>
          </a:xfrm>
        </p:spPr>
        <p:txBody>
          <a:bodyPr/>
          <a:lstStyle/>
          <a:p>
            <a:pPr algn="just"/>
            <a:r>
              <a:rPr lang="tr-TR" dirty="0"/>
              <a:t>Üstün yetenekli çocuklar genellikle kendi kronolojik yaşına uygun gelişim göstermemekle birlikte bir ya da birden fazla alanda ileri gelişim </a:t>
            </a:r>
            <a:r>
              <a:rPr lang="tr-TR" dirty="0" smtClean="0"/>
              <a:t>gösterebilmektedirler</a:t>
            </a:r>
            <a:endParaRPr lang="tr-TR" dirty="0"/>
          </a:p>
        </p:txBody>
      </p:sp>
      <p:sp>
        <p:nvSpPr>
          <p:cNvPr id="4" name="Slayt Numarası Yer Tutucusu 3">
            <a:extLst>
              <a:ext uri="{FF2B5EF4-FFF2-40B4-BE49-F238E27FC236}">
                <a16:creationId xmlns:a16="http://schemas.microsoft.com/office/drawing/2014/main" id="{FA46E549-6690-BC4A-8A21-C063AF76283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86933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A6774C-F668-CB47-A462-EADD93392CA4}"/>
              </a:ext>
            </a:extLst>
          </p:cNvPr>
          <p:cNvSpPr>
            <a:spLocks noGrp="1"/>
          </p:cNvSpPr>
          <p:nvPr>
            <p:ph type="title"/>
          </p:nvPr>
        </p:nvSpPr>
        <p:spPr/>
        <p:txBody>
          <a:bodyPr/>
          <a:lstStyle/>
          <a:p>
            <a:r>
              <a:rPr lang="tr-TR" dirty="0"/>
              <a:t>Ayırt Edici Özellikler</a:t>
            </a:r>
          </a:p>
        </p:txBody>
      </p:sp>
      <p:sp>
        <p:nvSpPr>
          <p:cNvPr id="3" name="Metin Yer Tutucusu 2">
            <a:extLst>
              <a:ext uri="{FF2B5EF4-FFF2-40B4-BE49-F238E27FC236}">
                <a16:creationId xmlns:a16="http://schemas.microsoft.com/office/drawing/2014/main" id="{5BE342C4-24F7-1C46-8047-417E0D6C790F}"/>
              </a:ext>
            </a:extLst>
          </p:cNvPr>
          <p:cNvSpPr>
            <a:spLocks noGrp="1"/>
          </p:cNvSpPr>
          <p:nvPr>
            <p:ph type="body" idx="1"/>
          </p:nvPr>
        </p:nvSpPr>
        <p:spPr>
          <a:xfrm>
            <a:off x="303482" y="1467450"/>
            <a:ext cx="8770180" cy="3676050"/>
          </a:xfrm>
        </p:spPr>
        <p:txBody>
          <a:bodyPr/>
          <a:lstStyle/>
          <a:p>
            <a:pPr marL="76200" indent="0" algn="just">
              <a:buNone/>
            </a:pPr>
            <a:r>
              <a:rPr lang="tr-TR" sz="1800" dirty="0"/>
              <a:t>Ellen </a:t>
            </a:r>
            <a:r>
              <a:rPr lang="tr-TR" sz="1800" dirty="0" err="1"/>
              <a:t>Winner</a:t>
            </a:r>
            <a:r>
              <a:rPr lang="tr-TR" sz="1800" dirty="0"/>
              <a:t> (1996) üstün yetenekli çocukların üstün oldukları alan sanat, müzik veya akademik alandan hangisinde olursa olsun 3 temel ayırt edici kriter sıralamıştır. </a:t>
            </a:r>
          </a:p>
          <a:p>
            <a:pPr algn="just"/>
            <a:r>
              <a:rPr lang="tr-TR" sz="1800" u="sng" dirty="0"/>
              <a:t>1. Erken olgunlaşma: </a:t>
            </a:r>
            <a:r>
              <a:rPr lang="tr-TR" sz="1800" dirty="0"/>
              <a:t>Tipik gelişen akranlarına göre birçok becerileri daha erken gerçekleştirebilirler.</a:t>
            </a:r>
            <a:endParaRPr lang="tr-TR" sz="1800" u="sng" dirty="0"/>
          </a:p>
          <a:p>
            <a:pPr algn="just"/>
            <a:r>
              <a:rPr lang="tr-TR" sz="1800" u="sng" dirty="0"/>
              <a:t>2. Kendi bildiği gibi yapma: </a:t>
            </a:r>
            <a:r>
              <a:rPr lang="tr-TR" sz="1800" dirty="0"/>
              <a:t>Öğrenmek için yetişkinin yardımına ihtiyaç duymadan kendileri keşfederek öğrenme eğilimindedirler. </a:t>
            </a:r>
            <a:endParaRPr lang="tr-TR" sz="1800" u="sng" dirty="0"/>
          </a:p>
          <a:p>
            <a:pPr algn="just"/>
            <a:r>
              <a:rPr lang="tr-TR" sz="1800" u="sng" dirty="0"/>
              <a:t>3. Öğrenme tutkusu: </a:t>
            </a:r>
            <a:r>
              <a:rPr lang="tr-TR" sz="1800" dirty="0"/>
              <a:t>Yetenekli oldukları alan hakkında öğrenme için içten gelen bir güdüleri vardır. Yoğun bir şekilde odaklanma becerisi sergileyerek yüksek motivasyon </a:t>
            </a:r>
            <a:r>
              <a:rPr lang="tr-TR" sz="1800" dirty="0" smtClean="0"/>
              <a:t>sergilemektedirler</a:t>
            </a:r>
            <a:endParaRPr lang="tr-TR" sz="1800" dirty="0"/>
          </a:p>
        </p:txBody>
      </p:sp>
      <p:sp>
        <p:nvSpPr>
          <p:cNvPr id="4" name="Slayt Numarası Yer Tutucusu 3">
            <a:extLst>
              <a:ext uri="{FF2B5EF4-FFF2-40B4-BE49-F238E27FC236}">
                <a16:creationId xmlns:a16="http://schemas.microsoft.com/office/drawing/2014/main" id="{3B4AF1C1-446C-4E42-8191-D6B98131B1C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10289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25D5DC-7EC3-9D49-A2A0-20F2EAFE5AAB}"/>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706636A6-ADF3-A248-A2C6-CEE117D29FCE}"/>
              </a:ext>
            </a:extLst>
          </p:cNvPr>
          <p:cNvSpPr>
            <a:spLocks noGrp="1"/>
          </p:cNvSpPr>
          <p:nvPr>
            <p:ph type="body" idx="1"/>
          </p:nvPr>
        </p:nvSpPr>
        <p:spPr>
          <a:xfrm>
            <a:off x="905608" y="1909300"/>
            <a:ext cx="7781192" cy="2764800"/>
          </a:xfrm>
        </p:spPr>
        <p:txBody>
          <a:bodyPr/>
          <a:lstStyle/>
          <a:p>
            <a:r>
              <a:rPr lang="tr-TR" dirty="0"/>
              <a:t>Üstün zekalı ve yetenekli çocuklar;</a:t>
            </a:r>
          </a:p>
          <a:p>
            <a:pPr lvl="1"/>
            <a:r>
              <a:rPr lang="tr-TR" dirty="0"/>
              <a:t>Fiziksel-Motor gelişim</a:t>
            </a:r>
          </a:p>
          <a:p>
            <a:pPr lvl="1"/>
            <a:r>
              <a:rPr lang="tr-TR" dirty="0"/>
              <a:t>Dil gelişimi</a:t>
            </a:r>
          </a:p>
          <a:p>
            <a:pPr lvl="1"/>
            <a:r>
              <a:rPr lang="tr-TR" dirty="0"/>
              <a:t>Zihinsel-Bilişsel gelişim</a:t>
            </a:r>
          </a:p>
          <a:p>
            <a:pPr lvl="1"/>
            <a:r>
              <a:rPr lang="tr-TR" dirty="0"/>
              <a:t>Sosyal-Duygusal gelişim alanlarında </a:t>
            </a:r>
            <a:r>
              <a:rPr lang="tr-TR" dirty="0" err="1"/>
              <a:t>farklıgelişimsel</a:t>
            </a:r>
            <a:r>
              <a:rPr lang="tr-TR" dirty="0"/>
              <a:t> özellikler gösterebilmektedirler. </a:t>
            </a:r>
          </a:p>
        </p:txBody>
      </p:sp>
      <p:sp>
        <p:nvSpPr>
          <p:cNvPr id="4" name="Slayt Numarası Yer Tutucusu 3">
            <a:extLst>
              <a:ext uri="{FF2B5EF4-FFF2-40B4-BE49-F238E27FC236}">
                <a16:creationId xmlns:a16="http://schemas.microsoft.com/office/drawing/2014/main" id="{1C554A3D-8605-654D-9B2D-9AC8C2A0636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48864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B3F1C1-CE77-E943-8101-0808411CECA3}"/>
              </a:ext>
            </a:extLst>
          </p:cNvPr>
          <p:cNvSpPr>
            <a:spLocks noGrp="1"/>
          </p:cNvSpPr>
          <p:nvPr>
            <p:ph type="title"/>
          </p:nvPr>
        </p:nvSpPr>
        <p:spPr/>
        <p:txBody>
          <a:bodyPr/>
          <a:lstStyle/>
          <a:p>
            <a:r>
              <a:rPr lang="tr-TR" dirty="0"/>
              <a:t>Fiziksel ve Motor Gelişim</a:t>
            </a:r>
          </a:p>
        </p:txBody>
      </p:sp>
      <p:sp>
        <p:nvSpPr>
          <p:cNvPr id="3" name="Metin Yer Tutucusu 2">
            <a:extLst>
              <a:ext uri="{FF2B5EF4-FFF2-40B4-BE49-F238E27FC236}">
                <a16:creationId xmlns:a16="http://schemas.microsoft.com/office/drawing/2014/main" id="{1D11965A-16E3-9448-8950-43BA70925410}"/>
              </a:ext>
            </a:extLst>
          </p:cNvPr>
          <p:cNvSpPr>
            <a:spLocks noGrp="1"/>
          </p:cNvSpPr>
          <p:nvPr>
            <p:ph type="body" idx="1"/>
          </p:nvPr>
        </p:nvSpPr>
        <p:spPr>
          <a:xfrm>
            <a:off x="457200" y="1909300"/>
            <a:ext cx="8686799" cy="3234200"/>
          </a:xfrm>
        </p:spPr>
        <p:txBody>
          <a:bodyPr/>
          <a:lstStyle/>
          <a:p>
            <a:pPr algn="just"/>
            <a:r>
              <a:rPr lang="tr-TR" dirty="0"/>
              <a:t>Az uyudukları, iyi bir iştaha sahip oldukları, daha sağlıklı oldukları ve bebeklik döneminde bakımlarının daha kolay olduğu bilinmektedir. </a:t>
            </a:r>
          </a:p>
          <a:p>
            <a:pPr algn="just"/>
            <a:r>
              <a:rPr lang="tr-TR" dirty="0"/>
              <a:t>Duyu organlarından gelen uyarılara daha hassastırlar.</a:t>
            </a:r>
          </a:p>
          <a:p>
            <a:pPr algn="just"/>
            <a:r>
              <a:rPr lang="tr-TR" dirty="0"/>
              <a:t>Erken emekleme, sıralama, yürüme ve diğer motor becerilerde akranlarına göre erken gelişim gösterebilirler. </a:t>
            </a:r>
          </a:p>
        </p:txBody>
      </p:sp>
      <p:sp>
        <p:nvSpPr>
          <p:cNvPr id="4" name="Slayt Numarası Yer Tutucusu 3">
            <a:extLst>
              <a:ext uri="{FF2B5EF4-FFF2-40B4-BE49-F238E27FC236}">
                <a16:creationId xmlns:a16="http://schemas.microsoft.com/office/drawing/2014/main" id="{1A9EB941-28EA-E74F-89F5-DF75D22805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6022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49B775-5CCD-D143-B16C-71A10158945E}"/>
              </a:ext>
            </a:extLst>
          </p:cNvPr>
          <p:cNvSpPr>
            <a:spLocks noGrp="1"/>
          </p:cNvSpPr>
          <p:nvPr>
            <p:ph type="title"/>
          </p:nvPr>
        </p:nvSpPr>
        <p:spPr>
          <a:xfrm>
            <a:off x="0" y="0"/>
            <a:ext cx="6972300" cy="1538654"/>
          </a:xfrm>
        </p:spPr>
        <p:txBody>
          <a:bodyPr/>
          <a:lstStyle/>
          <a:p>
            <a:r>
              <a:rPr lang="tr-TR" dirty="0"/>
              <a:t>Fiziksel ve Motor Gelişim (Devamı)</a:t>
            </a:r>
          </a:p>
        </p:txBody>
      </p:sp>
      <p:sp>
        <p:nvSpPr>
          <p:cNvPr id="3" name="Metin Yer Tutucusu 2">
            <a:extLst>
              <a:ext uri="{FF2B5EF4-FFF2-40B4-BE49-F238E27FC236}">
                <a16:creationId xmlns:a16="http://schemas.microsoft.com/office/drawing/2014/main" id="{738F6A09-D358-6247-9B30-1294BD7992AF}"/>
              </a:ext>
            </a:extLst>
          </p:cNvPr>
          <p:cNvSpPr>
            <a:spLocks noGrp="1"/>
          </p:cNvSpPr>
          <p:nvPr>
            <p:ph type="body" idx="1"/>
          </p:nvPr>
        </p:nvSpPr>
        <p:spPr>
          <a:xfrm>
            <a:off x="1178169" y="1909300"/>
            <a:ext cx="7965831" cy="3234200"/>
          </a:xfrm>
        </p:spPr>
        <p:txBody>
          <a:bodyPr/>
          <a:lstStyle/>
          <a:p>
            <a:pPr algn="just"/>
            <a:r>
              <a:rPr lang="tr-TR" dirty="0"/>
              <a:t>Erken dönemlerde görülen motor gelişimdeki hız ileriki dönemlerde görülmemektedir.</a:t>
            </a:r>
          </a:p>
          <a:p>
            <a:pPr algn="just"/>
            <a:r>
              <a:rPr lang="tr-TR" dirty="0"/>
              <a:t>Çocuklar ritim, hareket ve beden kontrolünde de gelişimleri ileridir. </a:t>
            </a:r>
          </a:p>
          <a:p>
            <a:pPr algn="just"/>
            <a:r>
              <a:rPr lang="tr-TR" dirty="0"/>
              <a:t>Meraklı oldukları için çevreyi keşfetmek için </a:t>
            </a:r>
            <a:r>
              <a:rPr lang="tr-TR" dirty="0" smtClean="0"/>
              <a:t>hareketlidirler</a:t>
            </a:r>
            <a:endParaRPr lang="tr-TR" dirty="0"/>
          </a:p>
        </p:txBody>
      </p:sp>
      <p:sp>
        <p:nvSpPr>
          <p:cNvPr id="4" name="Slayt Numarası Yer Tutucusu 3">
            <a:extLst>
              <a:ext uri="{FF2B5EF4-FFF2-40B4-BE49-F238E27FC236}">
                <a16:creationId xmlns:a16="http://schemas.microsoft.com/office/drawing/2014/main" id="{B9E6525E-174B-6E4C-9E36-5941FE8999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418340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7559FE-1C26-DF45-9BB9-1B7CF2471F8C}"/>
              </a:ext>
            </a:extLst>
          </p:cNvPr>
          <p:cNvSpPr>
            <a:spLocks noGrp="1"/>
          </p:cNvSpPr>
          <p:nvPr>
            <p:ph type="title"/>
          </p:nvPr>
        </p:nvSpPr>
        <p:spPr/>
        <p:txBody>
          <a:bodyPr/>
          <a:lstStyle/>
          <a:p>
            <a:r>
              <a:rPr lang="tr-TR" dirty="0"/>
              <a:t>Dil Gelişimi</a:t>
            </a:r>
          </a:p>
        </p:txBody>
      </p:sp>
      <p:sp>
        <p:nvSpPr>
          <p:cNvPr id="3" name="Metin Yer Tutucusu 2">
            <a:extLst>
              <a:ext uri="{FF2B5EF4-FFF2-40B4-BE49-F238E27FC236}">
                <a16:creationId xmlns:a16="http://schemas.microsoft.com/office/drawing/2014/main" id="{4B3EBA94-B12D-2C46-9F3A-09CF2B5AC472}"/>
              </a:ext>
            </a:extLst>
          </p:cNvPr>
          <p:cNvSpPr>
            <a:spLocks noGrp="1"/>
          </p:cNvSpPr>
          <p:nvPr>
            <p:ph type="body" idx="1"/>
          </p:nvPr>
        </p:nvSpPr>
        <p:spPr>
          <a:xfrm>
            <a:off x="861646" y="1909300"/>
            <a:ext cx="8282353" cy="3234200"/>
          </a:xfrm>
        </p:spPr>
        <p:txBody>
          <a:bodyPr/>
          <a:lstStyle/>
          <a:p>
            <a:pPr algn="just"/>
            <a:r>
              <a:rPr lang="tr-TR" dirty="0"/>
              <a:t>Üstün yetenekli çocuklarda en dikkat çeken gelişim özelliğidir. </a:t>
            </a:r>
          </a:p>
          <a:p>
            <a:pPr algn="just"/>
            <a:r>
              <a:rPr lang="tr-TR" dirty="0"/>
              <a:t>Bebeklik döneminden itibaren dil gelişiminde ileri beceriler göstermektedirler.</a:t>
            </a:r>
          </a:p>
          <a:p>
            <a:pPr algn="just"/>
            <a:r>
              <a:rPr lang="tr-TR" dirty="0"/>
              <a:t>Kelime hazineleri geniştir ve soyut ifadeleri akranlarına göre erken dönemlerde kullanabilmektedirler. </a:t>
            </a:r>
          </a:p>
        </p:txBody>
      </p:sp>
      <p:sp>
        <p:nvSpPr>
          <p:cNvPr id="4" name="Slayt Numarası Yer Tutucusu 3">
            <a:extLst>
              <a:ext uri="{FF2B5EF4-FFF2-40B4-BE49-F238E27FC236}">
                <a16:creationId xmlns:a16="http://schemas.microsoft.com/office/drawing/2014/main" id="{A4CB04CA-F7B6-894D-B141-08B6F7D3CA1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36083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0255E-7299-D247-9626-AE87E8BA3BB8}"/>
              </a:ext>
            </a:extLst>
          </p:cNvPr>
          <p:cNvSpPr>
            <a:spLocks noGrp="1"/>
          </p:cNvSpPr>
          <p:nvPr>
            <p:ph type="title"/>
          </p:nvPr>
        </p:nvSpPr>
        <p:spPr/>
        <p:txBody>
          <a:bodyPr/>
          <a:lstStyle/>
          <a:p>
            <a:r>
              <a:rPr lang="tr-TR" dirty="0"/>
              <a:t>Dil Gelişimi (Devamı)</a:t>
            </a:r>
          </a:p>
        </p:txBody>
      </p:sp>
      <p:sp>
        <p:nvSpPr>
          <p:cNvPr id="3" name="Metin Yer Tutucusu 2">
            <a:extLst>
              <a:ext uri="{FF2B5EF4-FFF2-40B4-BE49-F238E27FC236}">
                <a16:creationId xmlns:a16="http://schemas.microsoft.com/office/drawing/2014/main" id="{147EE852-6AFC-8E47-BD9C-59ED633ED03E}"/>
              </a:ext>
            </a:extLst>
          </p:cNvPr>
          <p:cNvSpPr>
            <a:spLocks noGrp="1"/>
          </p:cNvSpPr>
          <p:nvPr>
            <p:ph type="body" idx="1"/>
          </p:nvPr>
        </p:nvSpPr>
        <p:spPr>
          <a:xfrm>
            <a:off x="1573823" y="1909300"/>
            <a:ext cx="7112977" cy="2764800"/>
          </a:xfrm>
        </p:spPr>
        <p:txBody>
          <a:bodyPr/>
          <a:lstStyle/>
          <a:p>
            <a:r>
              <a:rPr lang="tr-TR" dirty="0"/>
              <a:t>Merakları dolayısıyla çok fazla soru sormaktadırlar. </a:t>
            </a:r>
          </a:p>
          <a:p>
            <a:r>
              <a:rPr lang="tr-TR" dirty="0"/>
              <a:t>Kitaplarla erken dönemlerden itibaren ilgilidirler.</a:t>
            </a:r>
          </a:p>
          <a:p>
            <a:r>
              <a:rPr lang="tr-TR" dirty="0"/>
              <a:t>Yetişkin seviyesindeki kitapları bağımsız bir şekilde </a:t>
            </a:r>
            <a:r>
              <a:rPr lang="tr-TR" dirty="0" smtClean="0"/>
              <a:t>okuyabilmektedirler</a:t>
            </a:r>
            <a:endParaRPr lang="tr-TR" dirty="0"/>
          </a:p>
        </p:txBody>
      </p:sp>
      <p:sp>
        <p:nvSpPr>
          <p:cNvPr id="4" name="Slayt Numarası Yer Tutucusu 3">
            <a:extLst>
              <a:ext uri="{FF2B5EF4-FFF2-40B4-BE49-F238E27FC236}">
                <a16:creationId xmlns:a16="http://schemas.microsoft.com/office/drawing/2014/main" id="{90C7B7A4-DF2E-A146-AAF7-AB461CA1B2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11878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2623C7-67D6-A74F-9CA9-68E31DC1F201}"/>
              </a:ext>
            </a:extLst>
          </p:cNvPr>
          <p:cNvSpPr>
            <a:spLocks noGrp="1"/>
          </p:cNvSpPr>
          <p:nvPr>
            <p:ph type="title"/>
          </p:nvPr>
        </p:nvSpPr>
        <p:spPr/>
        <p:txBody>
          <a:bodyPr/>
          <a:lstStyle/>
          <a:p>
            <a:r>
              <a:rPr lang="tr-TR" dirty="0"/>
              <a:t>Zihinsel Gelişim</a:t>
            </a:r>
          </a:p>
        </p:txBody>
      </p:sp>
      <p:sp>
        <p:nvSpPr>
          <p:cNvPr id="3" name="Metin Yer Tutucusu 2">
            <a:extLst>
              <a:ext uri="{FF2B5EF4-FFF2-40B4-BE49-F238E27FC236}">
                <a16:creationId xmlns:a16="http://schemas.microsoft.com/office/drawing/2014/main" id="{F2EFAF08-DEE0-D446-A936-0E6D94256723}"/>
              </a:ext>
            </a:extLst>
          </p:cNvPr>
          <p:cNvSpPr>
            <a:spLocks noGrp="1"/>
          </p:cNvSpPr>
          <p:nvPr>
            <p:ph type="body" idx="1"/>
          </p:nvPr>
        </p:nvSpPr>
        <p:spPr>
          <a:xfrm>
            <a:off x="760682" y="1712100"/>
            <a:ext cx="8383317" cy="3431399"/>
          </a:xfrm>
        </p:spPr>
        <p:txBody>
          <a:bodyPr/>
          <a:lstStyle/>
          <a:p>
            <a:r>
              <a:rPr lang="tr-TR" sz="2200" dirty="0"/>
              <a:t>Zihinsel gelişimleri hızlıdır ve en dikkat çeken gelişim alanıdır. </a:t>
            </a:r>
          </a:p>
          <a:p>
            <a:r>
              <a:rPr lang="tr-TR" sz="2200" dirty="0"/>
              <a:t>Dikkat süreleri uzun, isteklerine ulaşmada güçlü bir iradeye sahiptirler. </a:t>
            </a:r>
          </a:p>
          <a:p>
            <a:r>
              <a:rPr lang="tr-TR" sz="2200" dirty="0"/>
              <a:t>İlgi alanları ile uzun zaman geçirerek detaylı bir şekilde ilgilenebilirler. İlgilerini çekmeyen konulardan çabuk sıkılabilirler.</a:t>
            </a:r>
          </a:p>
          <a:p>
            <a:endParaRPr lang="tr-TR" sz="2200" dirty="0"/>
          </a:p>
        </p:txBody>
      </p:sp>
      <p:sp>
        <p:nvSpPr>
          <p:cNvPr id="4" name="Slayt Numarası Yer Tutucusu 3">
            <a:extLst>
              <a:ext uri="{FF2B5EF4-FFF2-40B4-BE49-F238E27FC236}">
                <a16:creationId xmlns:a16="http://schemas.microsoft.com/office/drawing/2014/main" id="{0D703D55-E691-2B43-9839-B28B87272E0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30234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4782B-086D-A642-A492-C9B1677A6643}"/>
              </a:ext>
            </a:extLst>
          </p:cNvPr>
          <p:cNvSpPr>
            <a:spLocks noGrp="1"/>
          </p:cNvSpPr>
          <p:nvPr>
            <p:ph type="title"/>
          </p:nvPr>
        </p:nvSpPr>
        <p:spPr/>
        <p:txBody>
          <a:bodyPr/>
          <a:lstStyle/>
          <a:p>
            <a:r>
              <a:rPr lang="tr-TR" dirty="0"/>
              <a:t>Zihinsel Gelişim (Devamı)</a:t>
            </a:r>
          </a:p>
        </p:txBody>
      </p:sp>
      <p:sp>
        <p:nvSpPr>
          <p:cNvPr id="3" name="Metin Yer Tutucusu 2">
            <a:extLst>
              <a:ext uri="{FF2B5EF4-FFF2-40B4-BE49-F238E27FC236}">
                <a16:creationId xmlns:a16="http://schemas.microsoft.com/office/drawing/2014/main" id="{6D1AD1E8-4C24-624C-BE5C-44A16FE84AE4}"/>
              </a:ext>
            </a:extLst>
          </p:cNvPr>
          <p:cNvSpPr>
            <a:spLocks noGrp="1"/>
          </p:cNvSpPr>
          <p:nvPr>
            <p:ph type="body" idx="1"/>
          </p:nvPr>
        </p:nvSpPr>
        <p:spPr>
          <a:xfrm>
            <a:off x="1143001" y="1909300"/>
            <a:ext cx="7807568" cy="3234200"/>
          </a:xfrm>
        </p:spPr>
        <p:txBody>
          <a:bodyPr/>
          <a:lstStyle/>
          <a:p>
            <a:pPr algn="just"/>
            <a:r>
              <a:rPr lang="tr-TR" dirty="0"/>
              <a:t>Genel zihinsel yetenekli ve özel akademik yetenekli olan üstün yetenekli çocuklar için akademik başarıları yüksektir.</a:t>
            </a:r>
          </a:p>
          <a:p>
            <a:pPr algn="just"/>
            <a:r>
              <a:rPr lang="tr-TR" dirty="0"/>
              <a:t>İlgili oldukları konularda orijinal yaratıcı fikirler vardır.</a:t>
            </a:r>
          </a:p>
          <a:p>
            <a:pPr algn="just"/>
            <a:r>
              <a:rPr lang="tr-TR" dirty="0"/>
              <a:t>İyi gözlemcidirler ve ilgilendikleri konularda yoğun merak duyguları vardır. </a:t>
            </a:r>
          </a:p>
        </p:txBody>
      </p:sp>
      <p:sp>
        <p:nvSpPr>
          <p:cNvPr id="4" name="Slayt Numarası Yer Tutucusu 3">
            <a:extLst>
              <a:ext uri="{FF2B5EF4-FFF2-40B4-BE49-F238E27FC236}">
                <a16:creationId xmlns:a16="http://schemas.microsoft.com/office/drawing/2014/main" id="{AD9BC24C-3546-1949-BDFC-A8E0868C690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91339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9CDD4-3AC1-2E4F-B440-C19D06EA6331}"/>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51E23894-42F8-8245-B364-926A61B2B448}"/>
              </a:ext>
            </a:extLst>
          </p:cNvPr>
          <p:cNvSpPr>
            <a:spLocks noGrp="1"/>
          </p:cNvSpPr>
          <p:nvPr>
            <p:ph type="body" idx="1"/>
          </p:nvPr>
        </p:nvSpPr>
        <p:spPr>
          <a:xfrm>
            <a:off x="879231" y="1909300"/>
            <a:ext cx="7807569" cy="2764800"/>
          </a:xfrm>
        </p:spPr>
        <p:txBody>
          <a:bodyPr/>
          <a:lstStyle/>
          <a:p>
            <a:pPr algn="just"/>
            <a:r>
              <a:rPr lang="tr-TR" dirty="0"/>
              <a:t>Çocuklar gelişimsel özelliklerine ve zeka düzeylerine göre belirli gelişimsel dönemlerde gerçekleşen beceriler göstermektedirler. </a:t>
            </a:r>
          </a:p>
          <a:p>
            <a:pPr algn="just"/>
            <a:r>
              <a:rPr lang="tr-TR" dirty="0"/>
              <a:t>Üstün zekalı ve yetenekli çocuklar tipik gelişen akranlarından bazı becerileri erken gösterebilmektedirler. </a:t>
            </a:r>
          </a:p>
        </p:txBody>
      </p:sp>
      <p:sp>
        <p:nvSpPr>
          <p:cNvPr id="4" name="Slayt Numarası Yer Tutucusu 3">
            <a:extLst>
              <a:ext uri="{FF2B5EF4-FFF2-40B4-BE49-F238E27FC236}">
                <a16:creationId xmlns:a16="http://schemas.microsoft.com/office/drawing/2014/main" id="{CA44B743-0D43-BD46-87E2-EEF5D9CC9BF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48774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E2E7D5-9DE3-904D-A201-2B63A578835D}"/>
              </a:ext>
            </a:extLst>
          </p:cNvPr>
          <p:cNvSpPr>
            <a:spLocks noGrp="1"/>
          </p:cNvSpPr>
          <p:nvPr>
            <p:ph type="title"/>
          </p:nvPr>
        </p:nvSpPr>
        <p:spPr/>
        <p:txBody>
          <a:bodyPr/>
          <a:lstStyle/>
          <a:p>
            <a:r>
              <a:rPr lang="tr-TR" dirty="0"/>
              <a:t>Zihinsel Gelişim (Devamı)</a:t>
            </a:r>
          </a:p>
        </p:txBody>
      </p:sp>
      <p:sp>
        <p:nvSpPr>
          <p:cNvPr id="3" name="Metin Yer Tutucusu 2">
            <a:extLst>
              <a:ext uri="{FF2B5EF4-FFF2-40B4-BE49-F238E27FC236}">
                <a16:creationId xmlns:a16="http://schemas.microsoft.com/office/drawing/2014/main" id="{24998427-B573-3F4B-A6FD-365296587209}"/>
              </a:ext>
            </a:extLst>
          </p:cNvPr>
          <p:cNvSpPr>
            <a:spLocks noGrp="1"/>
          </p:cNvSpPr>
          <p:nvPr>
            <p:ph type="body" idx="1"/>
          </p:nvPr>
        </p:nvSpPr>
        <p:spPr>
          <a:xfrm>
            <a:off x="608792" y="2035865"/>
            <a:ext cx="8350569" cy="2883335"/>
          </a:xfrm>
        </p:spPr>
        <p:txBody>
          <a:bodyPr/>
          <a:lstStyle/>
          <a:p>
            <a:pPr algn="just"/>
            <a:r>
              <a:rPr lang="tr-TR" sz="2000" dirty="0"/>
              <a:t>İlginç sorular sorarlar ve yüzeysel cevaplar ile yetinmezler. </a:t>
            </a:r>
          </a:p>
          <a:p>
            <a:pPr algn="just"/>
            <a:r>
              <a:rPr lang="tr-TR" sz="2000" dirty="0"/>
              <a:t>Aynı anda hafızalarında çok fazla bilgiyi tutabilmektedirler.</a:t>
            </a:r>
          </a:p>
          <a:p>
            <a:pPr algn="just"/>
            <a:r>
              <a:rPr lang="tr-TR" sz="2000" dirty="0"/>
              <a:t>Olayları, insanları ve hikayeleri detaylı bir şekilde hatırlayabilmektedirler.</a:t>
            </a:r>
          </a:p>
          <a:p>
            <a:pPr algn="just"/>
            <a:r>
              <a:rPr lang="tr-TR" sz="2000" dirty="0"/>
              <a:t>Bir durumun farklı yönlerini eş zamanlı değerlendirebilirler.</a:t>
            </a:r>
          </a:p>
          <a:p>
            <a:pPr algn="just"/>
            <a:r>
              <a:rPr lang="tr-TR" sz="2000" dirty="0"/>
              <a:t>Fizik, politika, eğitimsel ve ahlaki konularda ilgilidirler. </a:t>
            </a:r>
          </a:p>
        </p:txBody>
      </p:sp>
      <p:sp>
        <p:nvSpPr>
          <p:cNvPr id="4" name="Slayt Numarası Yer Tutucusu 3">
            <a:extLst>
              <a:ext uri="{FF2B5EF4-FFF2-40B4-BE49-F238E27FC236}">
                <a16:creationId xmlns:a16="http://schemas.microsoft.com/office/drawing/2014/main" id="{68157550-EF66-4145-914F-BB0DF9DE9B1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82644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E314DF-896A-764C-B0FD-E66312507B36}"/>
              </a:ext>
            </a:extLst>
          </p:cNvPr>
          <p:cNvSpPr>
            <a:spLocks noGrp="1"/>
          </p:cNvSpPr>
          <p:nvPr>
            <p:ph type="title"/>
          </p:nvPr>
        </p:nvSpPr>
        <p:spPr/>
        <p:txBody>
          <a:bodyPr/>
          <a:lstStyle/>
          <a:p>
            <a:r>
              <a:rPr lang="tr-TR" dirty="0"/>
              <a:t>Zihinsel Gelişim (Devamı)</a:t>
            </a:r>
          </a:p>
        </p:txBody>
      </p:sp>
      <p:sp>
        <p:nvSpPr>
          <p:cNvPr id="3" name="Metin Yer Tutucusu 2">
            <a:extLst>
              <a:ext uri="{FF2B5EF4-FFF2-40B4-BE49-F238E27FC236}">
                <a16:creationId xmlns:a16="http://schemas.microsoft.com/office/drawing/2014/main" id="{FB056AAD-CA56-8946-BA52-347B5129F3F6}"/>
              </a:ext>
            </a:extLst>
          </p:cNvPr>
          <p:cNvSpPr>
            <a:spLocks noGrp="1"/>
          </p:cNvSpPr>
          <p:nvPr>
            <p:ph type="body" idx="1"/>
          </p:nvPr>
        </p:nvSpPr>
        <p:spPr>
          <a:xfrm>
            <a:off x="457200" y="2007408"/>
            <a:ext cx="8686800" cy="3048170"/>
          </a:xfrm>
        </p:spPr>
        <p:txBody>
          <a:bodyPr/>
          <a:lstStyle/>
          <a:p>
            <a:r>
              <a:rPr lang="tr-TR" sz="2200" dirty="0"/>
              <a:t>Neden sonuç ilişkisini hızlı bir şekilde algılayabilmektedirler. </a:t>
            </a:r>
          </a:p>
          <a:p>
            <a:r>
              <a:rPr lang="tr-TR" sz="2200" dirty="0"/>
              <a:t>Farklı zamanlarda edindikleri bilgileri değişik durumlara uyarlayabilmektedirler.</a:t>
            </a:r>
          </a:p>
          <a:p>
            <a:r>
              <a:rPr lang="tr-TR" sz="2200" dirty="0"/>
              <a:t>Daha az dış kontrole ihtiyaç duymaktadırlar. </a:t>
            </a:r>
          </a:p>
          <a:p>
            <a:r>
              <a:rPr lang="tr-TR" sz="2200" dirty="0"/>
              <a:t>Yetenekli olduğu alanla ilgili kavram ve yöntemleri hızlıca kavrayabilmektedirler </a:t>
            </a:r>
          </a:p>
        </p:txBody>
      </p:sp>
      <p:sp>
        <p:nvSpPr>
          <p:cNvPr id="4" name="Slayt Numarası Yer Tutucusu 3">
            <a:extLst>
              <a:ext uri="{FF2B5EF4-FFF2-40B4-BE49-F238E27FC236}">
                <a16:creationId xmlns:a16="http://schemas.microsoft.com/office/drawing/2014/main" id="{AFF7AE36-BD96-BA42-9EBD-FC49488AD4B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66868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FC6BB2-F042-FC4A-AD25-04DB660A2C5F}"/>
              </a:ext>
            </a:extLst>
          </p:cNvPr>
          <p:cNvSpPr>
            <a:spLocks noGrp="1"/>
          </p:cNvSpPr>
          <p:nvPr>
            <p:ph type="title"/>
          </p:nvPr>
        </p:nvSpPr>
        <p:spPr/>
        <p:txBody>
          <a:bodyPr/>
          <a:lstStyle/>
          <a:p>
            <a:r>
              <a:rPr lang="tr-TR" dirty="0"/>
              <a:t>Sosyal ve Kişilik Gelişimi</a:t>
            </a:r>
          </a:p>
        </p:txBody>
      </p:sp>
      <p:sp>
        <p:nvSpPr>
          <p:cNvPr id="3" name="Metin Yer Tutucusu 2">
            <a:extLst>
              <a:ext uri="{FF2B5EF4-FFF2-40B4-BE49-F238E27FC236}">
                <a16:creationId xmlns:a16="http://schemas.microsoft.com/office/drawing/2014/main" id="{072AB621-4637-8B4A-8960-68C69A7BA543}"/>
              </a:ext>
            </a:extLst>
          </p:cNvPr>
          <p:cNvSpPr>
            <a:spLocks noGrp="1"/>
          </p:cNvSpPr>
          <p:nvPr>
            <p:ph type="body" idx="1"/>
          </p:nvPr>
        </p:nvSpPr>
        <p:spPr>
          <a:xfrm>
            <a:off x="852854" y="1949854"/>
            <a:ext cx="8291145" cy="3193646"/>
          </a:xfrm>
        </p:spPr>
        <p:txBody>
          <a:bodyPr/>
          <a:lstStyle/>
          <a:p>
            <a:r>
              <a:rPr lang="tr-TR" dirty="0"/>
              <a:t>Kendilerinden büyük çocuklar ile olmayı tercih etmektedirler. </a:t>
            </a:r>
          </a:p>
          <a:p>
            <a:r>
              <a:rPr lang="tr-TR" dirty="0"/>
              <a:t>Espri yetenekleri gelişmiştir.</a:t>
            </a:r>
          </a:p>
          <a:p>
            <a:r>
              <a:rPr lang="tr-TR" dirty="0"/>
              <a:t>Zihin becerilerini kullanmayı gerektiren karmaşık oyunları (satranç, </a:t>
            </a:r>
            <a:r>
              <a:rPr lang="tr-TR" dirty="0" err="1"/>
              <a:t>puzzle</a:t>
            </a:r>
            <a:r>
              <a:rPr lang="tr-TR" dirty="0"/>
              <a:t> vb.) tercih etmektedirler.</a:t>
            </a:r>
          </a:p>
          <a:p>
            <a:r>
              <a:rPr lang="tr-TR" dirty="0"/>
              <a:t>Kendilerinden emin, sorumluluk almayı seven ve bağımsızdırlar.  </a:t>
            </a:r>
          </a:p>
          <a:p>
            <a:endParaRPr lang="tr-TR" dirty="0"/>
          </a:p>
        </p:txBody>
      </p:sp>
      <p:sp>
        <p:nvSpPr>
          <p:cNvPr id="4" name="Slayt Numarası Yer Tutucusu 3">
            <a:extLst>
              <a:ext uri="{FF2B5EF4-FFF2-40B4-BE49-F238E27FC236}">
                <a16:creationId xmlns:a16="http://schemas.microsoft.com/office/drawing/2014/main" id="{11483E71-A4FB-AD4C-B402-03D58FA8C41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44044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48D87-13E5-7546-A1C0-14DEB4F77412}"/>
              </a:ext>
            </a:extLst>
          </p:cNvPr>
          <p:cNvSpPr>
            <a:spLocks noGrp="1"/>
          </p:cNvSpPr>
          <p:nvPr>
            <p:ph type="title"/>
          </p:nvPr>
        </p:nvSpPr>
        <p:spPr>
          <a:xfrm>
            <a:off x="0" y="0"/>
            <a:ext cx="7095392" cy="1814400"/>
          </a:xfrm>
        </p:spPr>
        <p:txBody>
          <a:bodyPr/>
          <a:lstStyle/>
          <a:p>
            <a:r>
              <a:rPr lang="tr-TR" dirty="0"/>
              <a:t>Sosyal ve Kişilik Gelişimi (Devamı)</a:t>
            </a:r>
          </a:p>
        </p:txBody>
      </p:sp>
      <p:sp>
        <p:nvSpPr>
          <p:cNvPr id="3" name="Metin Yer Tutucusu 2">
            <a:extLst>
              <a:ext uri="{FF2B5EF4-FFF2-40B4-BE49-F238E27FC236}">
                <a16:creationId xmlns:a16="http://schemas.microsoft.com/office/drawing/2014/main" id="{CC6DAD71-D0ED-CC40-BDD2-C5BE72620682}"/>
              </a:ext>
            </a:extLst>
          </p:cNvPr>
          <p:cNvSpPr>
            <a:spLocks noGrp="1"/>
          </p:cNvSpPr>
          <p:nvPr>
            <p:ph type="body" idx="1"/>
          </p:nvPr>
        </p:nvSpPr>
        <p:spPr>
          <a:xfrm>
            <a:off x="1503483" y="1909299"/>
            <a:ext cx="7499839" cy="3155069"/>
          </a:xfrm>
        </p:spPr>
        <p:txBody>
          <a:bodyPr/>
          <a:lstStyle/>
          <a:p>
            <a:r>
              <a:rPr lang="tr-TR" dirty="0"/>
              <a:t>İçinde bulundukları gruplarda liderlik özellikleri göstermektedirler.</a:t>
            </a:r>
          </a:p>
          <a:p>
            <a:r>
              <a:rPr lang="tr-TR" dirty="0"/>
              <a:t>Empati yetenekleri erken dönemlerde gelişmekte ve sosyal vicdana sahiptirler.</a:t>
            </a:r>
          </a:p>
          <a:p>
            <a:r>
              <a:rPr lang="tr-TR" dirty="0"/>
              <a:t>Üstün yetenekli çocuklar kendilerini farklı, yalnız ve özgünlüklerinden dolayı dışlanmış hissedebilmektedirler.</a:t>
            </a:r>
          </a:p>
          <a:p>
            <a:endParaRPr lang="tr-TR" dirty="0"/>
          </a:p>
        </p:txBody>
      </p:sp>
      <p:sp>
        <p:nvSpPr>
          <p:cNvPr id="4" name="Slayt Numarası Yer Tutucusu 3">
            <a:extLst>
              <a:ext uri="{FF2B5EF4-FFF2-40B4-BE49-F238E27FC236}">
                <a16:creationId xmlns:a16="http://schemas.microsoft.com/office/drawing/2014/main" id="{E01B013D-E1D6-3F46-912E-B5F954BB018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35427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984B70-698C-A84E-95FC-846F27C07507}"/>
              </a:ext>
            </a:extLst>
          </p:cNvPr>
          <p:cNvSpPr>
            <a:spLocks noGrp="1"/>
          </p:cNvSpPr>
          <p:nvPr>
            <p:ph type="title"/>
          </p:nvPr>
        </p:nvSpPr>
        <p:spPr>
          <a:xfrm>
            <a:off x="0" y="0"/>
            <a:ext cx="6910754" cy="1814400"/>
          </a:xfrm>
        </p:spPr>
        <p:txBody>
          <a:bodyPr/>
          <a:lstStyle/>
          <a:p>
            <a:r>
              <a:rPr lang="tr-TR" dirty="0"/>
              <a:t>Sosyal ve Kişilik Gelişimi (Devamı)</a:t>
            </a:r>
          </a:p>
        </p:txBody>
      </p:sp>
      <p:sp>
        <p:nvSpPr>
          <p:cNvPr id="3" name="Metin Yer Tutucusu 2">
            <a:extLst>
              <a:ext uri="{FF2B5EF4-FFF2-40B4-BE49-F238E27FC236}">
                <a16:creationId xmlns:a16="http://schemas.microsoft.com/office/drawing/2014/main" id="{0692BA5F-914D-DC46-AEA4-F25B48542844}"/>
              </a:ext>
            </a:extLst>
          </p:cNvPr>
          <p:cNvSpPr>
            <a:spLocks noGrp="1"/>
          </p:cNvSpPr>
          <p:nvPr>
            <p:ph type="body" idx="1"/>
          </p:nvPr>
        </p:nvSpPr>
        <p:spPr>
          <a:xfrm>
            <a:off x="1191505" y="1960684"/>
            <a:ext cx="7693270" cy="3028854"/>
          </a:xfrm>
        </p:spPr>
        <p:txBody>
          <a:bodyPr/>
          <a:lstStyle/>
          <a:p>
            <a:pPr algn="just"/>
            <a:r>
              <a:rPr lang="tr-TR" dirty="0"/>
              <a:t>Akranları ile birlikte oyun oynama, aynı ilgi alanlarına sahip olma, iletişim kurma ve etkinlik yapma durumları oldukça sınırlıdır.</a:t>
            </a:r>
          </a:p>
          <a:p>
            <a:pPr algn="just"/>
            <a:r>
              <a:rPr lang="tr-TR" dirty="0"/>
              <a:t>Akran grubuna göre gelişimleri ve ilgi alanları farklı olduğu için akranları ile sorunlar </a:t>
            </a:r>
            <a:r>
              <a:rPr lang="tr-TR" dirty="0" smtClean="0"/>
              <a:t>yaşayabilmektedirler</a:t>
            </a:r>
            <a:endParaRPr lang="tr-TR" dirty="0"/>
          </a:p>
        </p:txBody>
      </p:sp>
      <p:sp>
        <p:nvSpPr>
          <p:cNvPr id="4" name="Slayt Numarası Yer Tutucusu 3">
            <a:extLst>
              <a:ext uri="{FF2B5EF4-FFF2-40B4-BE49-F238E27FC236}">
                <a16:creationId xmlns:a16="http://schemas.microsoft.com/office/drawing/2014/main" id="{4AA54EC5-EC94-1645-A760-48F3988370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00498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A92871-FD1D-9549-B691-AEF3397639B0}"/>
              </a:ext>
            </a:extLst>
          </p:cNvPr>
          <p:cNvSpPr>
            <a:spLocks noGrp="1"/>
          </p:cNvSpPr>
          <p:nvPr>
            <p:ph type="title"/>
          </p:nvPr>
        </p:nvSpPr>
        <p:spPr>
          <a:xfrm>
            <a:off x="0" y="86108"/>
            <a:ext cx="5328138" cy="1814400"/>
          </a:xfrm>
        </p:spPr>
        <p:txBody>
          <a:bodyPr/>
          <a:lstStyle/>
          <a:p>
            <a:r>
              <a:rPr lang="tr-TR" dirty="0"/>
              <a:t>Yaratıcı ve Üretici Düşünme Yeteneği</a:t>
            </a:r>
          </a:p>
        </p:txBody>
      </p:sp>
      <p:sp>
        <p:nvSpPr>
          <p:cNvPr id="3" name="Metin Yer Tutucusu 2">
            <a:extLst>
              <a:ext uri="{FF2B5EF4-FFF2-40B4-BE49-F238E27FC236}">
                <a16:creationId xmlns:a16="http://schemas.microsoft.com/office/drawing/2014/main" id="{69DDFB49-D709-E442-AE34-2FB82E2153EC}"/>
              </a:ext>
            </a:extLst>
          </p:cNvPr>
          <p:cNvSpPr>
            <a:spLocks noGrp="1"/>
          </p:cNvSpPr>
          <p:nvPr>
            <p:ph type="body" idx="1"/>
          </p:nvPr>
        </p:nvSpPr>
        <p:spPr>
          <a:xfrm>
            <a:off x="984738" y="1909300"/>
            <a:ext cx="7702062" cy="2900092"/>
          </a:xfrm>
        </p:spPr>
        <p:txBody>
          <a:bodyPr/>
          <a:lstStyle/>
          <a:p>
            <a:r>
              <a:rPr lang="tr-TR" sz="2000" dirty="0"/>
              <a:t>Deneyimlere açıktırlar.</a:t>
            </a:r>
          </a:p>
          <a:p>
            <a:r>
              <a:rPr lang="tr-TR" sz="2000" dirty="0"/>
              <a:t>İşleri kendi yöntemleriyle yürütme eğilimindedirler.</a:t>
            </a:r>
          </a:p>
          <a:p>
            <a:r>
              <a:rPr lang="tr-TR" sz="2000" dirty="0"/>
              <a:t>Yalnız başına çalışmayı tercih etmektedirler.</a:t>
            </a:r>
          </a:p>
          <a:p>
            <a:r>
              <a:rPr lang="tr-TR" sz="2000" dirty="0"/>
              <a:t>Geniş bir hayal güçleri vardır.</a:t>
            </a:r>
          </a:p>
          <a:p>
            <a:r>
              <a:rPr lang="tr-TR" sz="2000" dirty="0"/>
              <a:t>Fikir üretme ve geliştirmede aktiftirler.</a:t>
            </a:r>
          </a:p>
          <a:p>
            <a:r>
              <a:rPr lang="tr-TR" sz="2000" dirty="0"/>
              <a:t>Estetik görüşe sahiptirler.</a:t>
            </a:r>
          </a:p>
          <a:p>
            <a:r>
              <a:rPr lang="tr-TR" sz="2000" dirty="0"/>
              <a:t>Detaylarla ilgilenmektedirler (Aral &amp; Gürsoy, 2012). </a:t>
            </a:r>
          </a:p>
          <a:p>
            <a:endParaRPr lang="tr-TR" sz="2000" dirty="0"/>
          </a:p>
        </p:txBody>
      </p:sp>
      <p:sp>
        <p:nvSpPr>
          <p:cNvPr id="4" name="Slayt Numarası Yer Tutucusu 3">
            <a:extLst>
              <a:ext uri="{FF2B5EF4-FFF2-40B4-BE49-F238E27FC236}">
                <a16:creationId xmlns:a16="http://schemas.microsoft.com/office/drawing/2014/main" id="{1479588F-FC12-E84A-B301-764D92F3EA1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48912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F0194387-3B49-7C4E-8E00-BE73D37AD203}"/>
              </a:ext>
            </a:extLst>
          </p:cNvPr>
          <p:cNvSpPr>
            <a:spLocks noGrp="1"/>
          </p:cNvSpPr>
          <p:nvPr>
            <p:ph type="body" idx="1"/>
          </p:nvPr>
        </p:nvSpPr>
        <p:spPr>
          <a:xfrm>
            <a:off x="918976" y="879923"/>
            <a:ext cx="6642409" cy="2891977"/>
          </a:xfrm>
        </p:spPr>
        <p:txBody>
          <a:bodyPr/>
          <a:lstStyle/>
          <a:p>
            <a:pPr algn="just"/>
            <a:r>
              <a:rPr lang="tr-TR" dirty="0"/>
              <a:t>Üstün yetenekli çocuklar, bebeklik dönemlerinden itibaren dikkat çeken gelişimsel özellikler </a:t>
            </a:r>
            <a:r>
              <a:rPr lang="tr-TR" dirty="0" smtClean="0"/>
              <a:t>göstermektedirler</a:t>
            </a:r>
            <a:endParaRPr lang="tr-TR" dirty="0"/>
          </a:p>
        </p:txBody>
      </p:sp>
      <p:sp>
        <p:nvSpPr>
          <p:cNvPr id="3" name="Slayt Numarası Yer Tutucusu 2">
            <a:extLst>
              <a:ext uri="{FF2B5EF4-FFF2-40B4-BE49-F238E27FC236}">
                <a16:creationId xmlns:a16="http://schemas.microsoft.com/office/drawing/2014/main" id="{5619015F-9874-B342-AD29-5100A5B60F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6313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41F62B-5863-BC46-87E1-7BF89AAEAAC3}"/>
              </a:ext>
            </a:extLst>
          </p:cNvPr>
          <p:cNvSpPr>
            <a:spLocks noGrp="1"/>
          </p:cNvSpPr>
          <p:nvPr>
            <p:ph type="title"/>
          </p:nvPr>
        </p:nvSpPr>
        <p:spPr/>
        <p:txBody>
          <a:bodyPr/>
          <a:lstStyle/>
          <a:p>
            <a:r>
              <a:rPr lang="tr-TR" dirty="0"/>
              <a:t>Gelişimsel Özellikleri</a:t>
            </a:r>
          </a:p>
        </p:txBody>
      </p:sp>
      <p:sp>
        <p:nvSpPr>
          <p:cNvPr id="3" name="Metin Yer Tutucusu 2">
            <a:extLst>
              <a:ext uri="{FF2B5EF4-FFF2-40B4-BE49-F238E27FC236}">
                <a16:creationId xmlns:a16="http://schemas.microsoft.com/office/drawing/2014/main" id="{69E7C703-B262-E642-A4B0-C82314190243}"/>
              </a:ext>
            </a:extLst>
          </p:cNvPr>
          <p:cNvSpPr>
            <a:spLocks noGrp="1"/>
          </p:cNvSpPr>
          <p:nvPr>
            <p:ph type="body" idx="1"/>
          </p:nvPr>
        </p:nvSpPr>
        <p:spPr>
          <a:xfrm>
            <a:off x="1178169" y="1909300"/>
            <a:ext cx="7508631" cy="2764800"/>
          </a:xfrm>
        </p:spPr>
        <p:txBody>
          <a:bodyPr/>
          <a:lstStyle/>
          <a:p>
            <a:r>
              <a:rPr lang="tr-TR" dirty="0"/>
              <a:t>Gelişimin farklı alanlarından birinde ya da birkaçında akranlarına göre ileri gelişimsel özellikler göstermektedirler. </a:t>
            </a:r>
          </a:p>
          <a:p>
            <a:r>
              <a:rPr lang="tr-TR" dirty="0"/>
              <a:t>Uyaranlara karşı duyarlıdırlar.</a:t>
            </a:r>
          </a:p>
          <a:p>
            <a:r>
              <a:rPr lang="tr-TR" dirty="0"/>
              <a:t>Dikkat süreleri akranlarına göre daha uzundur. </a:t>
            </a:r>
          </a:p>
          <a:p>
            <a:r>
              <a:rPr lang="tr-TR" dirty="0"/>
              <a:t>Bellekleri normalden daha güçlüdür. </a:t>
            </a:r>
          </a:p>
        </p:txBody>
      </p:sp>
      <p:sp>
        <p:nvSpPr>
          <p:cNvPr id="4" name="Slayt Numarası Yer Tutucusu 3">
            <a:extLst>
              <a:ext uri="{FF2B5EF4-FFF2-40B4-BE49-F238E27FC236}">
                <a16:creationId xmlns:a16="http://schemas.microsoft.com/office/drawing/2014/main" id="{998B2D57-ADEA-B941-9B24-3530178422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97567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E51096-E06D-E04A-9EDD-A482060B07AF}"/>
              </a:ext>
            </a:extLst>
          </p:cNvPr>
          <p:cNvSpPr>
            <a:spLocks noGrp="1"/>
          </p:cNvSpPr>
          <p:nvPr>
            <p:ph type="title"/>
          </p:nvPr>
        </p:nvSpPr>
        <p:spPr/>
        <p:txBody>
          <a:bodyPr/>
          <a:lstStyle/>
          <a:p>
            <a:r>
              <a:rPr lang="tr-TR" dirty="0"/>
              <a:t>Gelişimsel Özellikleri</a:t>
            </a:r>
          </a:p>
        </p:txBody>
      </p:sp>
      <p:sp>
        <p:nvSpPr>
          <p:cNvPr id="3" name="Metin Yer Tutucusu 2">
            <a:extLst>
              <a:ext uri="{FF2B5EF4-FFF2-40B4-BE49-F238E27FC236}">
                <a16:creationId xmlns:a16="http://schemas.microsoft.com/office/drawing/2014/main" id="{A3D67CD4-73C6-4441-9966-6658FE4BB58D}"/>
              </a:ext>
            </a:extLst>
          </p:cNvPr>
          <p:cNvSpPr>
            <a:spLocks noGrp="1"/>
          </p:cNvSpPr>
          <p:nvPr>
            <p:ph type="body" idx="1"/>
          </p:nvPr>
        </p:nvSpPr>
        <p:spPr>
          <a:xfrm>
            <a:off x="1222131" y="1909300"/>
            <a:ext cx="7464669" cy="2764800"/>
          </a:xfrm>
        </p:spPr>
        <p:txBody>
          <a:bodyPr/>
          <a:lstStyle/>
          <a:p>
            <a:r>
              <a:rPr lang="tr-TR" dirty="0"/>
              <a:t>Ortalamanın üzerinde sözcük dağarcığına sahiptirler.</a:t>
            </a:r>
          </a:p>
          <a:p>
            <a:r>
              <a:rPr lang="tr-TR" dirty="0"/>
              <a:t>Yaşına göre daha farklı konulara ilgi duymaktadırlar. </a:t>
            </a:r>
          </a:p>
          <a:p>
            <a:r>
              <a:rPr lang="tr-TR" dirty="0"/>
              <a:t>İyi birer gözlemcidirler.</a:t>
            </a:r>
          </a:p>
          <a:p>
            <a:r>
              <a:rPr lang="tr-TR" dirty="0"/>
              <a:t>Yüksek düzeyde yaratıcılığa sahiptirler. </a:t>
            </a:r>
          </a:p>
        </p:txBody>
      </p:sp>
      <p:sp>
        <p:nvSpPr>
          <p:cNvPr id="4" name="Slayt Numarası Yer Tutucusu 3">
            <a:extLst>
              <a:ext uri="{FF2B5EF4-FFF2-40B4-BE49-F238E27FC236}">
                <a16:creationId xmlns:a16="http://schemas.microsoft.com/office/drawing/2014/main" id="{03271D12-AE59-D74A-BDE7-86C04B8B71E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67769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874039-2548-A045-B505-06A240805EBB}"/>
              </a:ext>
            </a:extLst>
          </p:cNvPr>
          <p:cNvSpPr>
            <a:spLocks noGrp="1"/>
          </p:cNvSpPr>
          <p:nvPr>
            <p:ph type="title"/>
          </p:nvPr>
        </p:nvSpPr>
        <p:spPr/>
        <p:txBody>
          <a:bodyPr/>
          <a:lstStyle/>
          <a:p>
            <a:r>
              <a:rPr lang="tr-TR" dirty="0"/>
              <a:t>Gelişimsel Özellikleri</a:t>
            </a:r>
          </a:p>
        </p:txBody>
      </p:sp>
      <p:sp>
        <p:nvSpPr>
          <p:cNvPr id="3" name="Metin Yer Tutucusu 2">
            <a:extLst>
              <a:ext uri="{FF2B5EF4-FFF2-40B4-BE49-F238E27FC236}">
                <a16:creationId xmlns:a16="http://schemas.microsoft.com/office/drawing/2014/main" id="{EAD51B49-4830-9640-B3DF-C23B19164B1C}"/>
              </a:ext>
            </a:extLst>
          </p:cNvPr>
          <p:cNvSpPr>
            <a:spLocks noGrp="1"/>
          </p:cNvSpPr>
          <p:nvPr>
            <p:ph type="body" idx="1"/>
          </p:nvPr>
        </p:nvSpPr>
        <p:spPr>
          <a:xfrm>
            <a:off x="1740877" y="1909300"/>
            <a:ext cx="7403123" cy="2764800"/>
          </a:xfrm>
        </p:spPr>
        <p:txBody>
          <a:bodyPr/>
          <a:lstStyle/>
          <a:p>
            <a:r>
              <a:rPr lang="tr-TR" dirty="0"/>
              <a:t>Erken dönemlerde alfabeyi tanıyabilirler.</a:t>
            </a:r>
          </a:p>
          <a:p>
            <a:r>
              <a:rPr lang="tr-TR" dirty="0"/>
              <a:t>Erken dönemlerde okumayı öğrenebilirler.</a:t>
            </a:r>
          </a:p>
          <a:p>
            <a:r>
              <a:rPr lang="tr-TR" dirty="0"/>
              <a:t>Çoğu konuda mükemmeliyetçi davranışlar sergilemektedirler. </a:t>
            </a:r>
          </a:p>
          <a:p>
            <a:r>
              <a:rPr lang="tr-TR" dirty="0"/>
              <a:t>Kendisinden büyüklerle arkadaşlık etmeyi tercih etmektedirler.</a:t>
            </a:r>
          </a:p>
        </p:txBody>
      </p:sp>
      <p:sp>
        <p:nvSpPr>
          <p:cNvPr id="4" name="Slayt Numarası Yer Tutucusu 3">
            <a:extLst>
              <a:ext uri="{FF2B5EF4-FFF2-40B4-BE49-F238E27FC236}">
                <a16:creationId xmlns:a16="http://schemas.microsoft.com/office/drawing/2014/main" id="{BFD594EA-8174-B54C-B78C-5AF5DFFDE1B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75641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948A6A-AFFD-4D43-8B05-D88F10EC9EC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8FAD986B-373F-0342-93F0-F4E1AD6E5054}"/>
              </a:ext>
            </a:extLst>
          </p:cNvPr>
          <p:cNvSpPr>
            <a:spLocks noGrp="1"/>
          </p:cNvSpPr>
          <p:nvPr>
            <p:ph type="body" idx="1"/>
          </p:nvPr>
        </p:nvSpPr>
        <p:spPr>
          <a:xfrm>
            <a:off x="457200" y="1975146"/>
            <a:ext cx="8427575" cy="2944054"/>
          </a:xfrm>
        </p:spPr>
        <p:txBody>
          <a:bodyPr/>
          <a:lstStyle/>
          <a:p>
            <a:pPr algn="just"/>
            <a:r>
              <a:rPr lang="tr-TR" dirty="0"/>
              <a:t>Örneğin tipik gelişen bir çocuk 12. ayda yürümeye ve 24. ay civarında da iki kelimeli cümleler kurmaya başlamaktadırlar. </a:t>
            </a:r>
          </a:p>
          <a:p>
            <a:pPr algn="just"/>
            <a:r>
              <a:rPr lang="tr-TR" dirty="0"/>
              <a:t>Üstün zekalı ve yetenekli çocuklar bebeklik döneminden itibaren erken dil becerileri göstermekte ayrıca dikkat ve hafıza  gibi bilişsel becerilerde de ileri bir performans </a:t>
            </a:r>
            <a:r>
              <a:rPr lang="tr-TR" dirty="0" smtClean="0"/>
              <a:t>göstermektedirler</a:t>
            </a:r>
            <a:endParaRPr lang="tr-TR" dirty="0"/>
          </a:p>
        </p:txBody>
      </p:sp>
      <p:sp>
        <p:nvSpPr>
          <p:cNvPr id="4" name="Slayt Numarası Yer Tutucusu 3">
            <a:extLst>
              <a:ext uri="{FF2B5EF4-FFF2-40B4-BE49-F238E27FC236}">
                <a16:creationId xmlns:a16="http://schemas.microsoft.com/office/drawing/2014/main" id="{30FE792A-E323-F34A-85F0-E8E36F762DF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56162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9F8100-B3E9-A849-8C18-1FDE62492C90}"/>
              </a:ext>
            </a:extLst>
          </p:cNvPr>
          <p:cNvSpPr>
            <a:spLocks noGrp="1"/>
          </p:cNvSpPr>
          <p:nvPr>
            <p:ph type="title"/>
          </p:nvPr>
        </p:nvSpPr>
        <p:spPr/>
        <p:txBody>
          <a:bodyPr/>
          <a:lstStyle/>
          <a:p>
            <a:r>
              <a:rPr lang="tr-TR" dirty="0"/>
              <a:t>Gelişimsel Özellikleri</a:t>
            </a:r>
          </a:p>
        </p:txBody>
      </p:sp>
      <p:sp>
        <p:nvSpPr>
          <p:cNvPr id="3" name="Metin Yer Tutucusu 2">
            <a:extLst>
              <a:ext uri="{FF2B5EF4-FFF2-40B4-BE49-F238E27FC236}">
                <a16:creationId xmlns:a16="http://schemas.microsoft.com/office/drawing/2014/main" id="{D0B6500A-1562-264A-A71B-D4415FFD50DD}"/>
              </a:ext>
            </a:extLst>
          </p:cNvPr>
          <p:cNvSpPr>
            <a:spLocks noGrp="1"/>
          </p:cNvSpPr>
          <p:nvPr>
            <p:ph type="body" idx="1"/>
          </p:nvPr>
        </p:nvSpPr>
        <p:spPr>
          <a:xfrm>
            <a:off x="386863" y="2058768"/>
            <a:ext cx="8757137" cy="3009901"/>
          </a:xfrm>
        </p:spPr>
        <p:txBody>
          <a:bodyPr/>
          <a:lstStyle/>
          <a:p>
            <a:r>
              <a:rPr lang="tr-TR" sz="2000" dirty="0"/>
              <a:t>Tek başına vakit geçirmekten keyif almaktadırlar.</a:t>
            </a:r>
          </a:p>
          <a:p>
            <a:r>
              <a:rPr lang="tr-TR" sz="2000" dirty="0"/>
              <a:t>Yaşına göre olgun davranmaktadırlar.</a:t>
            </a:r>
          </a:p>
          <a:p>
            <a:r>
              <a:rPr lang="tr-TR" sz="2000" dirty="0"/>
              <a:t>Rekabetçidirler. </a:t>
            </a:r>
          </a:p>
          <a:p>
            <a:r>
              <a:rPr lang="tr-TR" sz="2000" dirty="0"/>
              <a:t>Liderlik davranışları güçlüdür. </a:t>
            </a:r>
          </a:p>
          <a:p>
            <a:r>
              <a:rPr lang="tr-TR" sz="2000" dirty="0"/>
              <a:t>Hızlı öğrenme yeteneğine sahiptirler.</a:t>
            </a:r>
          </a:p>
          <a:p>
            <a:r>
              <a:rPr lang="tr-TR" sz="2000" dirty="0"/>
              <a:t>Soyut düşünme yeteneklerini erken dönemlerde kazanabilmektedirler. </a:t>
            </a:r>
          </a:p>
        </p:txBody>
      </p:sp>
      <p:sp>
        <p:nvSpPr>
          <p:cNvPr id="4" name="Slayt Numarası Yer Tutucusu 3">
            <a:extLst>
              <a:ext uri="{FF2B5EF4-FFF2-40B4-BE49-F238E27FC236}">
                <a16:creationId xmlns:a16="http://schemas.microsoft.com/office/drawing/2014/main" id="{8B03C38F-1893-7542-9F27-8E422A80029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041555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62894989-0BAF-704F-9BA8-FACD05B0E11A}"/>
              </a:ext>
            </a:extLst>
          </p:cNvPr>
          <p:cNvSpPr>
            <a:spLocks noGrp="1"/>
          </p:cNvSpPr>
          <p:nvPr>
            <p:ph type="body" idx="1"/>
          </p:nvPr>
        </p:nvSpPr>
        <p:spPr/>
        <p:txBody>
          <a:bodyPr/>
          <a:lstStyle/>
          <a:p>
            <a:pPr algn="just"/>
            <a:r>
              <a:rPr lang="tr-TR" dirty="0"/>
              <a:t>Her üstün yetenekli çocuk belirtilen gelişimsel özelliklerin tamamını göstermesi beklenmemektedir. </a:t>
            </a:r>
          </a:p>
        </p:txBody>
      </p:sp>
      <p:sp>
        <p:nvSpPr>
          <p:cNvPr id="3" name="Slayt Numarası Yer Tutucusu 2">
            <a:extLst>
              <a:ext uri="{FF2B5EF4-FFF2-40B4-BE49-F238E27FC236}">
                <a16:creationId xmlns:a16="http://schemas.microsoft.com/office/drawing/2014/main" id="{4AE43AB9-9B5E-FE43-806D-1300AA665C3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714616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A492B4-3D42-1243-B063-820ACDD17130}"/>
              </a:ext>
            </a:extLst>
          </p:cNvPr>
          <p:cNvSpPr>
            <a:spLocks noGrp="1"/>
          </p:cNvSpPr>
          <p:nvPr>
            <p:ph type="title"/>
          </p:nvPr>
        </p:nvSpPr>
        <p:spPr/>
        <p:txBody>
          <a:bodyPr/>
          <a:lstStyle/>
          <a:p>
            <a:r>
              <a:rPr lang="tr-TR" dirty="0"/>
              <a:t>Alana Özel Üstün Yetenek ve Gelişim</a:t>
            </a:r>
          </a:p>
        </p:txBody>
      </p:sp>
      <p:sp>
        <p:nvSpPr>
          <p:cNvPr id="3" name="Metin Yer Tutucusu 2">
            <a:extLst>
              <a:ext uri="{FF2B5EF4-FFF2-40B4-BE49-F238E27FC236}">
                <a16:creationId xmlns:a16="http://schemas.microsoft.com/office/drawing/2014/main" id="{0BD78ED4-5316-1847-B513-AA4A2B925E11}"/>
              </a:ext>
            </a:extLst>
          </p:cNvPr>
          <p:cNvSpPr>
            <a:spLocks noGrp="1"/>
          </p:cNvSpPr>
          <p:nvPr>
            <p:ph type="body" idx="1"/>
          </p:nvPr>
        </p:nvSpPr>
        <p:spPr>
          <a:xfrm>
            <a:off x="740725" y="1909300"/>
            <a:ext cx="7946075" cy="3009900"/>
          </a:xfrm>
        </p:spPr>
        <p:txBody>
          <a:bodyPr/>
          <a:lstStyle/>
          <a:p>
            <a:pPr algn="just"/>
            <a:r>
              <a:rPr lang="tr-TR" dirty="0"/>
              <a:t>Üstün yetenekli çocuklar her alanda yetenekli değildir. </a:t>
            </a:r>
          </a:p>
          <a:p>
            <a:pPr algn="just"/>
            <a:r>
              <a:rPr lang="tr-TR" dirty="0"/>
              <a:t>Çocukların yetenekli olduğu alan ya da alanların ortaya çıkması gerekmektedir.</a:t>
            </a:r>
          </a:p>
          <a:p>
            <a:pPr algn="just"/>
            <a:r>
              <a:rPr lang="tr-TR" dirty="0"/>
              <a:t>İleride yeteneğini göstereceği alanla ilgili olarak çocuklar o alandaki yeteneklerini erken dönemlerde göstermeye başlamaktadırlar. </a:t>
            </a:r>
          </a:p>
        </p:txBody>
      </p:sp>
      <p:sp>
        <p:nvSpPr>
          <p:cNvPr id="4" name="Slayt Numarası Yer Tutucusu 3">
            <a:extLst>
              <a:ext uri="{FF2B5EF4-FFF2-40B4-BE49-F238E27FC236}">
                <a16:creationId xmlns:a16="http://schemas.microsoft.com/office/drawing/2014/main" id="{23173292-20C4-0945-9506-3F829245A14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425822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0B97B5-6E52-D14B-BCE4-801047BC885C}"/>
              </a:ext>
            </a:extLst>
          </p:cNvPr>
          <p:cNvSpPr>
            <a:spLocks noGrp="1"/>
          </p:cNvSpPr>
          <p:nvPr>
            <p:ph type="title"/>
          </p:nvPr>
        </p:nvSpPr>
        <p:spPr/>
        <p:txBody>
          <a:bodyPr/>
          <a:lstStyle/>
          <a:p>
            <a:r>
              <a:rPr lang="tr-TR" dirty="0"/>
              <a:t>Alana Özel Üstün Yetenek ve Gelişim</a:t>
            </a:r>
          </a:p>
        </p:txBody>
      </p:sp>
      <p:sp>
        <p:nvSpPr>
          <p:cNvPr id="3" name="Metin Yer Tutucusu 2">
            <a:extLst>
              <a:ext uri="{FF2B5EF4-FFF2-40B4-BE49-F238E27FC236}">
                <a16:creationId xmlns:a16="http://schemas.microsoft.com/office/drawing/2014/main" id="{526C635B-812C-E747-BBE0-544434A0E2CC}"/>
              </a:ext>
            </a:extLst>
          </p:cNvPr>
          <p:cNvSpPr>
            <a:spLocks noGrp="1"/>
          </p:cNvSpPr>
          <p:nvPr>
            <p:ph type="body" idx="1"/>
          </p:nvPr>
        </p:nvSpPr>
        <p:spPr>
          <a:xfrm>
            <a:off x="967154" y="1909300"/>
            <a:ext cx="7719646" cy="2764800"/>
          </a:xfrm>
        </p:spPr>
        <p:txBody>
          <a:bodyPr/>
          <a:lstStyle/>
          <a:p>
            <a:pPr algn="just"/>
            <a:r>
              <a:rPr lang="tr-TR" dirty="0"/>
              <a:t>Microsoft’un kurucusu Bill Gates </a:t>
            </a:r>
            <a:r>
              <a:rPr lang="tr-TR" i="1" dirty="0"/>
              <a:t>bir şeylerde iyiyseniz dikkatli olmanız ve her şeyde iyi olacağınız düşüncesine kapılmamanız gerektiğini </a:t>
            </a:r>
            <a:r>
              <a:rPr lang="tr-TR" dirty="0"/>
              <a:t>önermektedir. </a:t>
            </a:r>
          </a:p>
          <a:p>
            <a:pPr algn="just"/>
            <a:r>
              <a:rPr lang="tr-TR" dirty="0"/>
              <a:t>Yazılım alanında iyi olan Bill Gates’ten dahi olmaktan uzak olduğu diğer alanlarda parlak olması </a:t>
            </a:r>
            <a:r>
              <a:rPr lang="tr-TR" dirty="0" smtClean="0"/>
              <a:t>beklenmemelidir</a:t>
            </a:r>
            <a:endParaRPr lang="tr-TR" dirty="0"/>
          </a:p>
        </p:txBody>
      </p:sp>
      <p:sp>
        <p:nvSpPr>
          <p:cNvPr id="4" name="Slayt Numarası Yer Tutucusu 3">
            <a:extLst>
              <a:ext uri="{FF2B5EF4-FFF2-40B4-BE49-F238E27FC236}">
                <a16:creationId xmlns:a16="http://schemas.microsoft.com/office/drawing/2014/main" id="{B688A0F0-E01D-4245-A443-91F906A455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3674801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FABC4E-37FA-2C43-A345-77EB4339DE92}"/>
              </a:ext>
            </a:extLst>
          </p:cNvPr>
          <p:cNvSpPr>
            <a:spLocks noGrp="1"/>
          </p:cNvSpPr>
          <p:nvPr>
            <p:ph type="title"/>
          </p:nvPr>
        </p:nvSpPr>
        <p:spPr/>
        <p:txBody>
          <a:bodyPr/>
          <a:lstStyle/>
          <a:p>
            <a:r>
              <a:rPr lang="tr-TR" dirty="0"/>
              <a:t>Alana Özel Üstün Yetenek ve Gelişim</a:t>
            </a:r>
          </a:p>
        </p:txBody>
      </p:sp>
      <p:sp>
        <p:nvSpPr>
          <p:cNvPr id="3" name="Metin Yer Tutucusu 2">
            <a:extLst>
              <a:ext uri="{FF2B5EF4-FFF2-40B4-BE49-F238E27FC236}">
                <a16:creationId xmlns:a16="http://schemas.microsoft.com/office/drawing/2014/main" id="{2E02499D-7F77-0A40-A09B-EE2BEB8D13DC}"/>
              </a:ext>
            </a:extLst>
          </p:cNvPr>
          <p:cNvSpPr>
            <a:spLocks noGrp="1"/>
          </p:cNvSpPr>
          <p:nvPr>
            <p:ph type="body" idx="1"/>
          </p:nvPr>
        </p:nvSpPr>
        <p:spPr>
          <a:xfrm>
            <a:off x="879231" y="1909299"/>
            <a:ext cx="7807569" cy="2856131"/>
          </a:xfrm>
        </p:spPr>
        <p:txBody>
          <a:bodyPr/>
          <a:lstStyle/>
          <a:p>
            <a:pPr algn="just"/>
            <a:r>
              <a:rPr lang="tr-TR" dirty="0"/>
              <a:t>Ergenlik döneminden önce üstün yetenekli çocuğun yetenekli olduğu alanın farkına varmış ve ona uygun fırsatları yakalamış olması gerekmektedir.</a:t>
            </a:r>
          </a:p>
          <a:p>
            <a:pPr algn="just"/>
            <a:r>
              <a:rPr lang="tr-TR" dirty="0"/>
              <a:t>Bu konuda da ebeveynlerin gözlemleri ve destekleri önemlidir ancak ergenlik öncesinde kendi ilgi alanını keşfeden çocuklar ebeveynlerin desteğine daha az ihtiyaç </a:t>
            </a:r>
            <a:r>
              <a:rPr lang="tr-TR" dirty="0" smtClean="0"/>
              <a:t>duymaktadır</a:t>
            </a:r>
            <a:endParaRPr lang="tr-TR" dirty="0"/>
          </a:p>
        </p:txBody>
      </p:sp>
      <p:sp>
        <p:nvSpPr>
          <p:cNvPr id="4" name="Slayt Numarası Yer Tutucusu 3">
            <a:extLst>
              <a:ext uri="{FF2B5EF4-FFF2-40B4-BE49-F238E27FC236}">
                <a16:creationId xmlns:a16="http://schemas.microsoft.com/office/drawing/2014/main" id="{0CA9BDEB-4C0C-7E43-995A-4C9DE99004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05567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126F77-2AF4-5349-996A-36C64C42A321}"/>
              </a:ext>
            </a:extLst>
          </p:cNvPr>
          <p:cNvSpPr>
            <a:spLocks noGrp="1"/>
          </p:cNvSpPr>
          <p:nvPr>
            <p:ph type="title"/>
          </p:nvPr>
        </p:nvSpPr>
        <p:spPr>
          <a:xfrm>
            <a:off x="193430" y="0"/>
            <a:ext cx="6532685" cy="1814400"/>
          </a:xfrm>
        </p:spPr>
        <p:txBody>
          <a:bodyPr/>
          <a:lstStyle/>
          <a:p>
            <a:r>
              <a:rPr lang="tr-TR" dirty="0"/>
              <a:t>Eş Zamanlı Olmayan Gelişim</a:t>
            </a:r>
          </a:p>
        </p:txBody>
      </p:sp>
      <p:sp>
        <p:nvSpPr>
          <p:cNvPr id="3" name="Metin Yer Tutucusu 2">
            <a:extLst>
              <a:ext uri="{FF2B5EF4-FFF2-40B4-BE49-F238E27FC236}">
                <a16:creationId xmlns:a16="http://schemas.microsoft.com/office/drawing/2014/main" id="{2320BB2E-99FA-C14C-B0E3-05F7FD530F61}"/>
              </a:ext>
            </a:extLst>
          </p:cNvPr>
          <p:cNvSpPr>
            <a:spLocks noGrp="1"/>
          </p:cNvSpPr>
          <p:nvPr>
            <p:ph type="body" idx="1"/>
          </p:nvPr>
        </p:nvSpPr>
        <p:spPr>
          <a:xfrm>
            <a:off x="940777" y="2154400"/>
            <a:ext cx="7851531" cy="2764800"/>
          </a:xfrm>
        </p:spPr>
        <p:txBody>
          <a:bodyPr/>
          <a:lstStyle/>
          <a:p>
            <a:pPr algn="just"/>
            <a:r>
              <a:rPr lang="tr-TR" sz="2000" dirty="0"/>
              <a:t>Üstün yetenekli çocukların bazı alanlardaki üstünlüklerine göre diğer alanlarda zayıf olabilmektedirler. </a:t>
            </a:r>
          </a:p>
          <a:p>
            <a:pPr algn="just"/>
            <a:r>
              <a:rPr lang="tr-TR" sz="2000" dirty="0"/>
              <a:t>Örneğin zihinsel becerileri üstün olan bir çocuk sosyal gelişim alanında tipik gelişim gösteriyor ya da geri olabilmektedir. </a:t>
            </a:r>
          </a:p>
          <a:p>
            <a:pPr algn="just"/>
            <a:r>
              <a:rPr lang="tr-TR" sz="2000" dirty="0"/>
              <a:t>Örneğin sözel alanda çok iyiyken matematikte yetersiz olabilmektedir. </a:t>
            </a:r>
          </a:p>
          <a:p>
            <a:endParaRPr lang="tr-TR" sz="2000" dirty="0"/>
          </a:p>
        </p:txBody>
      </p:sp>
      <p:sp>
        <p:nvSpPr>
          <p:cNvPr id="4" name="Slayt Numarası Yer Tutucusu 3">
            <a:extLst>
              <a:ext uri="{FF2B5EF4-FFF2-40B4-BE49-F238E27FC236}">
                <a16:creationId xmlns:a16="http://schemas.microsoft.com/office/drawing/2014/main" id="{01CC12D7-7718-7B4F-9E02-A745135D36A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296490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CB387-BAF3-9249-A2C7-D83DF7231759}"/>
              </a:ext>
            </a:extLst>
          </p:cNvPr>
          <p:cNvSpPr>
            <a:spLocks noGrp="1"/>
          </p:cNvSpPr>
          <p:nvPr>
            <p:ph type="title"/>
          </p:nvPr>
        </p:nvSpPr>
        <p:spPr>
          <a:xfrm>
            <a:off x="61546" y="-17585"/>
            <a:ext cx="7710854" cy="1814400"/>
          </a:xfrm>
        </p:spPr>
        <p:txBody>
          <a:bodyPr/>
          <a:lstStyle/>
          <a:p>
            <a:r>
              <a:rPr lang="tr-TR" dirty="0"/>
              <a:t>Eş Zamanlı Olmayan Gelişim (Devamı)</a:t>
            </a:r>
          </a:p>
        </p:txBody>
      </p:sp>
      <p:sp>
        <p:nvSpPr>
          <p:cNvPr id="3" name="Metin Yer Tutucusu 2">
            <a:extLst>
              <a:ext uri="{FF2B5EF4-FFF2-40B4-BE49-F238E27FC236}">
                <a16:creationId xmlns:a16="http://schemas.microsoft.com/office/drawing/2014/main" id="{5D83D1FA-1F7A-4047-A2B8-30BC237ADE24}"/>
              </a:ext>
            </a:extLst>
          </p:cNvPr>
          <p:cNvSpPr>
            <a:spLocks noGrp="1"/>
          </p:cNvSpPr>
          <p:nvPr>
            <p:ph type="body" idx="1"/>
          </p:nvPr>
        </p:nvSpPr>
        <p:spPr>
          <a:xfrm>
            <a:off x="861645" y="1909299"/>
            <a:ext cx="8023129" cy="2856131"/>
          </a:xfrm>
        </p:spPr>
        <p:txBody>
          <a:bodyPr/>
          <a:lstStyle/>
          <a:p>
            <a:pPr algn="just"/>
            <a:r>
              <a:rPr lang="tr-TR" dirty="0"/>
              <a:t>Çocuklar üstün oldukları konuda ne kadar yetenekli olursa, gelişimlerindeki uyumsuzluk (güçlü ve zayıf oldukları alanlar) o kadar artmaktadır. </a:t>
            </a:r>
          </a:p>
          <a:p>
            <a:pPr algn="just"/>
            <a:r>
              <a:rPr lang="tr-TR" dirty="0"/>
              <a:t>Eş zamanlı gelişim göstermeyen üstün yetenekli çocukların gelişim alanlarına göre bireyselleştirilmiş eğitim programlarına ihtiyaç </a:t>
            </a:r>
            <a:r>
              <a:rPr lang="tr-TR" dirty="0" smtClean="0"/>
              <a:t>duymaktadırlar</a:t>
            </a:r>
            <a:endParaRPr lang="tr-TR" dirty="0"/>
          </a:p>
        </p:txBody>
      </p:sp>
      <p:sp>
        <p:nvSpPr>
          <p:cNvPr id="4" name="Slayt Numarası Yer Tutucusu 3">
            <a:extLst>
              <a:ext uri="{FF2B5EF4-FFF2-40B4-BE49-F238E27FC236}">
                <a16:creationId xmlns:a16="http://schemas.microsoft.com/office/drawing/2014/main" id="{ACC2D4C2-AB6A-A245-8C6F-94F269893D7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891173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E83722-F284-2046-92EC-656142542942}"/>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A7B542A9-9B4A-FF42-B19E-CAE043A0BE01}"/>
              </a:ext>
            </a:extLst>
          </p:cNvPr>
          <p:cNvSpPr>
            <a:spLocks noGrp="1"/>
          </p:cNvSpPr>
          <p:nvPr>
            <p:ph type="body" idx="1"/>
          </p:nvPr>
        </p:nvSpPr>
        <p:spPr>
          <a:xfrm>
            <a:off x="740726" y="1909300"/>
            <a:ext cx="8218636" cy="2764800"/>
          </a:xfrm>
        </p:spPr>
        <p:txBody>
          <a:bodyPr/>
          <a:lstStyle/>
          <a:p>
            <a:pPr algn="just"/>
            <a:r>
              <a:rPr lang="tr-TR" dirty="0"/>
              <a:t>Çocukların gelişimlerinin takvim yaşları ile aynı hızda ilerlemediği durumlarda eğitimsel yaklaşımların da farklılaşmaktadır. </a:t>
            </a:r>
          </a:p>
          <a:p>
            <a:pPr algn="just"/>
            <a:r>
              <a:rPr lang="tr-TR" dirty="0"/>
              <a:t>Çocukların gelişimsel özelliklerinin değerlendirilerek üstün olma potansiyellerinin belirlenmesi ve tanılanarak gelişimsel özelliklerine göre eğitim olanaklarının sunulması gerekmektedir. </a:t>
            </a:r>
          </a:p>
          <a:p>
            <a:pPr algn="just"/>
            <a:endParaRPr lang="tr-TR" dirty="0"/>
          </a:p>
        </p:txBody>
      </p:sp>
      <p:sp>
        <p:nvSpPr>
          <p:cNvPr id="4" name="Slayt Numarası Yer Tutucusu 3">
            <a:extLst>
              <a:ext uri="{FF2B5EF4-FFF2-40B4-BE49-F238E27FC236}">
                <a16:creationId xmlns:a16="http://schemas.microsoft.com/office/drawing/2014/main" id="{FCF53BE9-4F2B-3045-A292-AB121074198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858748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A073DD-99AD-A941-81C0-B86E9DC07BB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28A38350-FE16-0C4D-9DA2-26FCC65BEBA3}"/>
              </a:ext>
            </a:extLst>
          </p:cNvPr>
          <p:cNvSpPr>
            <a:spLocks noGrp="1"/>
          </p:cNvSpPr>
          <p:nvPr>
            <p:ph type="body" idx="1"/>
          </p:nvPr>
        </p:nvSpPr>
        <p:spPr>
          <a:xfrm>
            <a:off x="817685" y="1909300"/>
            <a:ext cx="7869115" cy="2764800"/>
          </a:xfrm>
        </p:spPr>
        <p:txBody>
          <a:bodyPr/>
          <a:lstStyle/>
          <a:p>
            <a:pPr algn="just"/>
            <a:r>
              <a:rPr lang="tr-TR" dirty="0"/>
              <a:t>Fiziksel gelişim ile zihinsel gelişim arasındaki farklılıklar çocuklarda uyumsuz gelişime yol açabilmektedir. </a:t>
            </a:r>
          </a:p>
          <a:p>
            <a:pPr algn="just"/>
            <a:r>
              <a:rPr lang="tr-TR" dirty="0"/>
              <a:t>Bu nedenle de üstün zekalı ve yetenekli çocukların gelişimsel özelliklerini iyi bilmek ve anlamak gerekmektedir. </a:t>
            </a:r>
          </a:p>
          <a:p>
            <a:pPr algn="just"/>
            <a:endParaRPr lang="tr-TR" dirty="0"/>
          </a:p>
        </p:txBody>
      </p:sp>
      <p:sp>
        <p:nvSpPr>
          <p:cNvPr id="4" name="Slayt Numarası Yer Tutucusu 3">
            <a:extLst>
              <a:ext uri="{FF2B5EF4-FFF2-40B4-BE49-F238E27FC236}">
                <a16:creationId xmlns:a16="http://schemas.microsoft.com/office/drawing/2014/main" id="{61ABD4C5-E24C-AC48-8BA8-41A8E398727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471787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0C87E0-306C-1F45-B87E-7D437AF87CA5}"/>
              </a:ext>
            </a:extLst>
          </p:cNvPr>
          <p:cNvSpPr>
            <a:spLocks noGrp="1"/>
          </p:cNvSpPr>
          <p:nvPr>
            <p:ph type="title"/>
          </p:nvPr>
        </p:nvSpPr>
        <p:spPr/>
        <p:txBody>
          <a:bodyPr/>
          <a:lstStyle/>
          <a:p>
            <a:r>
              <a:rPr lang="tr-TR" dirty="0"/>
              <a:t>Kaynakça</a:t>
            </a:r>
          </a:p>
        </p:txBody>
      </p:sp>
      <p:sp>
        <p:nvSpPr>
          <p:cNvPr id="3" name="Metin Yer Tutucusu 2">
            <a:extLst>
              <a:ext uri="{FF2B5EF4-FFF2-40B4-BE49-F238E27FC236}">
                <a16:creationId xmlns:a16="http://schemas.microsoft.com/office/drawing/2014/main" id="{EBD789D6-E326-4F42-8573-2C23E4CB62F2}"/>
              </a:ext>
            </a:extLst>
          </p:cNvPr>
          <p:cNvSpPr>
            <a:spLocks noGrp="1"/>
          </p:cNvSpPr>
          <p:nvPr>
            <p:ph type="body" idx="1"/>
          </p:nvPr>
        </p:nvSpPr>
        <p:spPr>
          <a:xfrm>
            <a:off x="158261" y="1235765"/>
            <a:ext cx="8985739" cy="3907735"/>
          </a:xfrm>
        </p:spPr>
        <p:txBody>
          <a:bodyPr/>
          <a:lstStyle/>
          <a:p>
            <a:pPr algn="just">
              <a:lnSpc>
                <a:spcPct val="100000"/>
              </a:lnSpc>
              <a:buFont typeface="Arial" panose="020B0604020202020204" pitchFamily="34" charset="0"/>
              <a:buChar char="•"/>
            </a:pPr>
            <a:r>
              <a:rPr lang="tr-TR" sz="16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1600" dirty="0" err="1">
                <a:latin typeface="Calibri" panose="020F0502020204030204" pitchFamily="34" charset="0"/>
                <a:cs typeface="Calibri" panose="020F0502020204030204" pitchFamily="34" charset="0"/>
              </a:rPr>
              <a:t>Morpa</a:t>
            </a:r>
            <a:r>
              <a:rPr lang="tr-TR" sz="1600" dirty="0">
                <a:latin typeface="Calibri" panose="020F0502020204030204" pitchFamily="34" charset="0"/>
                <a:cs typeface="Calibri" panose="020F0502020204030204" pitchFamily="34" charset="0"/>
              </a:rPr>
              <a:t> Yayınevi.</a:t>
            </a:r>
          </a:p>
          <a:p>
            <a:pPr algn="just">
              <a:lnSpc>
                <a:spcPct val="100000"/>
              </a:lnSpc>
              <a:buFont typeface="Arial" panose="020B0604020202020204" pitchFamily="34" charset="0"/>
              <a:buChar char="•"/>
            </a:pPr>
            <a:r>
              <a:rPr lang="tr-TR" sz="1600" dirty="0">
                <a:latin typeface="Calibri" panose="020F0502020204030204" pitchFamily="34" charset="0"/>
                <a:cs typeface="Calibri" panose="020F0502020204030204" pitchFamily="34" charset="0"/>
              </a:rPr>
              <a:t>Bayhan, P. &amp; Artan, İ. (2012). Çocuk Gelişimi ve Eğitimi. İstanbul: Ankara. </a:t>
            </a:r>
          </a:p>
          <a:p>
            <a:pPr algn="just">
              <a:lnSpc>
                <a:spcPct val="100000"/>
              </a:lnSpc>
              <a:buFont typeface="Arial" panose="020B0604020202020204" pitchFamily="34" charset="0"/>
              <a:buChar char="•"/>
            </a:pPr>
            <a:r>
              <a:rPr lang="tr-TR" sz="1600" dirty="0" err="1">
                <a:latin typeface="Calibri" panose="020F0502020204030204" pitchFamily="34" charset="0"/>
                <a:cs typeface="Calibri" panose="020F0502020204030204" pitchFamily="34" charset="0"/>
              </a:rPr>
              <a:t>Baykoç</a:t>
            </a:r>
            <a:r>
              <a:rPr lang="tr-TR" sz="1600" dirty="0">
                <a:latin typeface="Calibri" panose="020F0502020204030204" pitchFamily="34" charset="0"/>
                <a:cs typeface="Calibri" panose="020F0502020204030204" pitchFamily="34" charset="0"/>
              </a:rPr>
              <a:t> Dönmez, N. (2011). Üstün ve Özel Yetenekli Çocuklar ve Eğitimleri (</a:t>
            </a:r>
            <a:r>
              <a:rPr lang="tr-TR" sz="1600" dirty="0" err="1">
                <a:latin typeface="Calibri" panose="020F0502020204030204" pitchFamily="34" charset="0"/>
                <a:cs typeface="Calibri" panose="020F0502020204030204" pitchFamily="34" charset="0"/>
              </a:rPr>
              <a:t>Necate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Baykoç</a:t>
            </a:r>
            <a:r>
              <a:rPr lang="tr-TR" sz="1600" dirty="0">
                <a:latin typeface="Calibri" panose="020F0502020204030204" pitchFamily="34" charset="0"/>
                <a:cs typeface="Calibri" panose="020F0502020204030204" pitchFamily="34" charset="0"/>
              </a:rPr>
              <a:t> Dönmez, ed.). Ankara: Eğiten Kitap.</a:t>
            </a:r>
          </a:p>
          <a:p>
            <a:pPr algn="just">
              <a:lnSpc>
                <a:spcPct val="100000"/>
              </a:lnSpc>
              <a:buFont typeface="Arial" panose="020B0604020202020204" pitchFamily="34" charset="0"/>
              <a:buChar char="•"/>
            </a:pPr>
            <a:r>
              <a:rPr lang="tr-TR" sz="1600" dirty="0" err="1">
                <a:latin typeface="Calibri" panose="020F0502020204030204" pitchFamily="34" charset="0"/>
                <a:cs typeface="Calibri" panose="020F0502020204030204" pitchFamily="34" charset="0"/>
              </a:rPr>
              <a:t>Baykoç</a:t>
            </a:r>
            <a:r>
              <a:rPr lang="tr-TR" sz="1600" dirty="0">
                <a:latin typeface="Calibri" panose="020F0502020204030204" pitchFamily="34" charset="0"/>
                <a:cs typeface="Calibri" panose="020F0502020204030204" pitchFamily="34" charset="0"/>
              </a:rPr>
              <a:t> Dönmez, N. (2018). Üstün Yetenekli Çocuklar. Özel Gereksinimli Çocuklar (Nilgün Metin, ed.). Ankara: Anı Yayıncılık.</a:t>
            </a:r>
          </a:p>
          <a:p>
            <a:pPr algn="just">
              <a:lnSpc>
                <a:spcPct val="100000"/>
              </a:lnSpc>
              <a:buFont typeface="Arial" panose="020B0604020202020204" pitchFamily="34" charset="0"/>
              <a:buChar char="•"/>
            </a:pPr>
            <a:r>
              <a:rPr lang="tr-TR" sz="1600" dirty="0">
                <a:latin typeface="Calibri" panose="020F0502020204030204" pitchFamily="34" charset="0"/>
                <a:cs typeface="Calibri" panose="020F0502020204030204" pitchFamily="34" charset="0"/>
              </a:rPr>
              <a:t>Sak, U. (2012). Üstün Zekalılar. Ankara: Vize Yayıncılık.</a:t>
            </a:r>
          </a:p>
          <a:p>
            <a:pPr algn="just">
              <a:lnSpc>
                <a:spcPct val="100000"/>
              </a:lnSpc>
              <a:buFont typeface="Arial" panose="020B0604020202020204" pitchFamily="34" charset="0"/>
              <a:buChar char="•"/>
            </a:pPr>
            <a:r>
              <a:rPr lang="tr-TR" sz="1600" dirty="0" err="1">
                <a:latin typeface="Calibri" panose="020F0502020204030204" pitchFamily="34" charset="0"/>
                <a:cs typeface="Calibri" panose="020F0502020204030204" pitchFamily="34" charset="0"/>
              </a:rPr>
              <a:t>Santrock</a:t>
            </a:r>
            <a:r>
              <a:rPr lang="tr-TR" sz="1600" dirty="0">
                <a:latin typeface="Calibri" panose="020F0502020204030204" pitchFamily="34" charset="0"/>
                <a:cs typeface="Calibri" panose="020F0502020204030204" pitchFamily="34" charset="0"/>
              </a:rPr>
              <a:t>, J. W. (2012). Yaşam boyu gelişim. (Çev. Galip Yüksel). Ankara: Nobel Yayınevi.</a:t>
            </a:r>
          </a:p>
          <a:p>
            <a:pPr algn="just">
              <a:lnSpc>
                <a:spcPct val="100000"/>
              </a:lnSpc>
              <a:buFont typeface="Arial" panose="020B0604020202020204" pitchFamily="34" charset="0"/>
              <a:buChar char="•"/>
            </a:pPr>
            <a:r>
              <a:rPr lang="tr-TR" sz="1600" dirty="0" err="1">
                <a:latin typeface="Calibri" panose="020F0502020204030204" pitchFamily="34" charset="0"/>
                <a:cs typeface="Calibri" panose="020F0502020204030204" pitchFamily="34" charset="0"/>
              </a:rPr>
              <a:t>Saranlı</a:t>
            </a:r>
            <a:r>
              <a:rPr lang="tr-TR" sz="1600" dirty="0">
                <a:latin typeface="Calibri" panose="020F0502020204030204" pitchFamily="34" charset="0"/>
                <a:cs typeface="Calibri" panose="020F0502020204030204" pitchFamily="34" charset="0"/>
              </a:rPr>
              <a:t>, A. G. &amp; Kurtulmuş, Z. (2018). Üstün Yetenekli ve Üstün Zekalı Çocuklar. Özel gereksinimli çocuklar ve eğitimleri içinde. (Neriman Aral &amp; Figen Gürsoy, ed.). Ankara: Hedef Yayıncılık.</a:t>
            </a:r>
          </a:p>
          <a:p>
            <a:pPr algn="just">
              <a:lnSpc>
                <a:spcPct val="100000"/>
              </a:lnSpc>
              <a:buFont typeface="Arial" panose="020B0604020202020204" pitchFamily="34" charset="0"/>
              <a:buChar char="•"/>
            </a:pPr>
            <a:r>
              <a:rPr lang="tr-TR" sz="1600" dirty="0" err="1">
                <a:latin typeface="Calibri" panose="020F0502020204030204" pitchFamily="34" charset="0"/>
                <a:cs typeface="Calibri" panose="020F0502020204030204" pitchFamily="34" charset="0"/>
              </a:rPr>
              <a:t>Sumreungwong</a:t>
            </a:r>
            <a:r>
              <a:rPr lang="tr-TR" sz="1600" dirty="0">
                <a:latin typeface="Calibri" panose="020F0502020204030204" pitchFamily="34" charset="0"/>
                <a:cs typeface="Calibri" panose="020F0502020204030204" pitchFamily="34" charset="0"/>
              </a:rPr>
              <a:t>, U. (2003). </a:t>
            </a:r>
            <a:r>
              <a:rPr lang="tr-TR" sz="1600" dirty="0" err="1">
                <a:latin typeface="Calibri" panose="020F0502020204030204" pitchFamily="34" charset="0"/>
                <a:cs typeface="Calibri" panose="020F0502020204030204" pitchFamily="34" charset="0"/>
              </a:rPr>
              <a:t>Preservice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elementary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teachers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attitudes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toward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characteristics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needs</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gifted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children</a:t>
            </a:r>
            <a:r>
              <a:rPr lang="tr-TR" sz="1600" dirty="0">
                <a:latin typeface="Calibri" panose="020F0502020204030204" pitchFamily="34" charset="0"/>
                <a:cs typeface="Calibri" panose="020F0502020204030204" pitchFamily="34" charset="0"/>
              </a:rPr>
              <a:t>.</a:t>
            </a:r>
          </a:p>
        </p:txBody>
      </p:sp>
      <p:sp>
        <p:nvSpPr>
          <p:cNvPr id="4" name="Slayt Numarası Yer Tutucusu 3">
            <a:extLst>
              <a:ext uri="{FF2B5EF4-FFF2-40B4-BE49-F238E27FC236}">
                <a16:creationId xmlns:a16="http://schemas.microsoft.com/office/drawing/2014/main" id="{17C0AD35-BB3B-8B44-88C1-80E61356F26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647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109764-BC8F-CF47-8620-B1E9A66C68EA}"/>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B1F17A5F-E6E9-134F-BE84-C23FA8ABD1B6}"/>
              </a:ext>
            </a:extLst>
          </p:cNvPr>
          <p:cNvSpPr>
            <a:spLocks noGrp="1"/>
          </p:cNvSpPr>
          <p:nvPr>
            <p:ph type="body" idx="1"/>
          </p:nvPr>
        </p:nvSpPr>
        <p:spPr>
          <a:xfrm>
            <a:off x="1503485" y="1909300"/>
            <a:ext cx="7183315" cy="3009900"/>
          </a:xfrm>
        </p:spPr>
        <p:txBody>
          <a:bodyPr/>
          <a:lstStyle/>
          <a:p>
            <a:pPr algn="just"/>
            <a:r>
              <a:rPr lang="tr-TR" dirty="0"/>
              <a:t>Üstün zekalı çocuğu olan ebeveynlerin %90’ının çocuklarının bebeklik döneminde üstün bir dikkate ve zengin sözcük dağarcığına sahip oldukları </a:t>
            </a:r>
            <a:r>
              <a:rPr lang="tr-TR" dirty="0" smtClean="0"/>
              <a:t>görülmektedir</a:t>
            </a:r>
            <a:endParaRPr lang="tr-TR" dirty="0"/>
          </a:p>
        </p:txBody>
      </p:sp>
      <p:sp>
        <p:nvSpPr>
          <p:cNvPr id="4" name="Slayt Numarası Yer Tutucusu 3">
            <a:extLst>
              <a:ext uri="{FF2B5EF4-FFF2-40B4-BE49-F238E27FC236}">
                <a16:creationId xmlns:a16="http://schemas.microsoft.com/office/drawing/2014/main" id="{BF3841BA-70DB-194C-A912-BEAE2BA3A3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12908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E5DFD4F-7F2C-BB4C-94A4-0A65ADC6E637}"/>
              </a:ext>
            </a:extLst>
          </p:cNvPr>
          <p:cNvSpPr>
            <a:spLocks noGrp="1"/>
          </p:cNvSpPr>
          <p:nvPr>
            <p:ph type="body" idx="1"/>
          </p:nvPr>
        </p:nvSpPr>
        <p:spPr>
          <a:xfrm>
            <a:off x="1688123" y="1909300"/>
            <a:ext cx="6998677" cy="2764800"/>
          </a:xfrm>
        </p:spPr>
        <p:txBody>
          <a:bodyPr/>
          <a:lstStyle/>
          <a:p>
            <a:pPr algn="just"/>
            <a:r>
              <a:rPr lang="tr-TR" dirty="0"/>
              <a:t>Üstün yetenekli çocuklar, gelişim alanları, ilgi alanları, öğrenme biçimleri, kişilik özellikleri ve geçmiş deneyimlerine bağlı olarak birbirinden farklı özellikler </a:t>
            </a:r>
            <a:r>
              <a:rPr lang="tr-TR" dirty="0" smtClean="0"/>
              <a:t>göstermektedirler</a:t>
            </a:r>
            <a:endParaRPr lang="tr-TR" dirty="0"/>
          </a:p>
        </p:txBody>
      </p:sp>
      <p:sp>
        <p:nvSpPr>
          <p:cNvPr id="4" name="Slayt Numarası Yer Tutucusu 3">
            <a:extLst>
              <a:ext uri="{FF2B5EF4-FFF2-40B4-BE49-F238E27FC236}">
                <a16:creationId xmlns:a16="http://schemas.microsoft.com/office/drawing/2014/main" id="{7C8FDAEF-C450-C14F-8BD5-A61DD35E73E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37118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7F0C8263-9CC1-984E-934B-FEDD353A4027}"/>
              </a:ext>
            </a:extLst>
          </p:cNvPr>
          <p:cNvSpPr>
            <a:spLocks noGrp="1"/>
          </p:cNvSpPr>
          <p:nvPr>
            <p:ph type="body" idx="1"/>
          </p:nvPr>
        </p:nvSpPr>
        <p:spPr>
          <a:xfrm>
            <a:off x="606669" y="1323018"/>
            <a:ext cx="8449408" cy="3820482"/>
          </a:xfrm>
        </p:spPr>
        <p:txBody>
          <a:bodyPr/>
          <a:lstStyle/>
          <a:p>
            <a:pPr algn="just"/>
            <a:r>
              <a:rPr lang="tr-TR" sz="2200" dirty="0"/>
              <a:t>Dahi Alexandra </a:t>
            </a:r>
            <a:r>
              <a:rPr lang="tr-TR" sz="2200" dirty="0" err="1"/>
              <a:t>Nechita</a:t>
            </a:r>
            <a:r>
              <a:rPr lang="tr-TR" sz="2200" dirty="0"/>
              <a:t> henüz 2 yaşındayken saatlerce boyama kitaplarını boyarmış. Kalem ve mürekkep ile çalışmalar yaparmış. 5 yaşından sonra suluboya kullanmaya başlamış. Zamanının büyük bir çoğunluğunu sadece boyama yaparak geçirirmiş. </a:t>
            </a:r>
          </a:p>
          <a:p>
            <a:pPr algn="just"/>
            <a:r>
              <a:rPr lang="tr-TR" sz="2200" dirty="0"/>
              <a:t>1994 yılında 8 yaşındayken ilk sergisini gerçekleştirmiş ve yaptığı yağlıboya çalışmaları 100.000 dolara alıcı bulmuştur </a:t>
            </a:r>
            <a:r>
              <a:rPr lang="tr-TR" sz="2200" b="1" dirty="0" smtClean="0"/>
              <a:t>Üstün </a:t>
            </a:r>
            <a:r>
              <a:rPr lang="tr-TR" sz="2200" b="1" dirty="0"/>
              <a:t>yetenekli çocukların gelişimsel özellikleri nelerdir? </a:t>
            </a:r>
          </a:p>
        </p:txBody>
      </p:sp>
      <p:sp>
        <p:nvSpPr>
          <p:cNvPr id="4" name="Slayt Numarası Yer Tutucusu 3">
            <a:extLst>
              <a:ext uri="{FF2B5EF4-FFF2-40B4-BE49-F238E27FC236}">
                <a16:creationId xmlns:a16="http://schemas.microsoft.com/office/drawing/2014/main" id="{88231AD4-3418-714C-A088-6768ADC6FD7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08167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DC52F8-FF59-514E-AE70-4CFF85ABEFFA}"/>
              </a:ext>
            </a:extLst>
          </p:cNvPr>
          <p:cNvSpPr>
            <a:spLocks noGrp="1"/>
          </p:cNvSpPr>
          <p:nvPr>
            <p:ph type="title"/>
          </p:nvPr>
        </p:nvSpPr>
        <p:spPr>
          <a:xfrm>
            <a:off x="457200" y="404346"/>
            <a:ext cx="5486400" cy="984838"/>
          </a:xfrm>
        </p:spPr>
        <p:txBody>
          <a:bodyPr/>
          <a:lstStyle/>
          <a:p>
            <a:r>
              <a:rPr lang="tr-TR" dirty="0"/>
              <a:t>Üstün yetenekli çocuklar;</a:t>
            </a:r>
          </a:p>
        </p:txBody>
      </p:sp>
      <p:sp>
        <p:nvSpPr>
          <p:cNvPr id="3" name="Metin Yer Tutucusu 2">
            <a:extLst>
              <a:ext uri="{FF2B5EF4-FFF2-40B4-BE49-F238E27FC236}">
                <a16:creationId xmlns:a16="http://schemas.microsoft.com/office/drawing/2014/main" id="{1FC4E3B3-CE95-5245-AB54-D6968F11920A}"/>
              </a:ext>
            </a:extLst>
          </p:cNvPr>
          <p:cNvSpPr>
            <a:spLocks noGrp="1"/>
          </p:cNvSpPr>
          <p:nvPr>
            <p:ph type="body" idx="1"/>
          </p:nvPr>
        </p:nvSpPr>
        <p:spPr>
          <a:xfrm>
            <a:off x="582463" y="1686085"/>
            <a:ext cx="8403275" cy="3316738"/>
          </a:xfrm>
        </p:spPr>
        <p:txBody>
          <a:bodyPr/>
          <a:lstStyle/>
          <a:p>
            <a:pPr algn="just"/>
            <a:r>
              <a:rPr lang="tr-TR" dirty="0"/>
              <a:t>Hızlı öğrenme, üst düzey zihinsel merak etme, bilime eğilimli olma, öğrenmeyi sevme, dili etkili kullanma, zengin sözcük dağarcığına sahip olma, çabuk ezberleme, güçlü bir belleğe sahip olma, genelleme ve soyutlama becerileri ile bilgisini diğer alanlara aktarabilme, geniş hayal gücüne sahip olma ve yaratıcı yöntemlerle problem çözme gibi becerilerle </a:t>
            </a:r>
            <a:r>
              <a:rPr lang="tr-TR" dirty="0" smtClean="0"/>
              <a:t>karakterizedir</a:t>
            </a:r>
            <a:endParaRPr lang="tr-TR" dirty="0"/>
          </a:p>
        </p:txBody>
      </p:sp>
      <p:sp>
        <p:nvSpPr>
          <p:cNvPr id="4" name="Slayt Numarası Yer Tutucusu 3">
            <a:extLst>
              <a:ext uri="{FF2B5EF4-FFF2-40B4-BE49-F238E27FC236}">
                <a16:creationId xmlns:a16="http://schemas.microsoft.com/office/drawing/2014/main" id="{D976404A-031A-6940-A06A-905EAA5C54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01189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554DABC-23F6-C549-98D2-F850C59FAA09}"/>
              </a:ext>
            </a:extLst>
          </p:cNvPr>
          <p:cNvSpPr>
            <a:spLocks noGrp="1"/>
          </p:cNvSpPr>
          <p:nvPr>
            <p:ph type="body" idx="1"/>
          </p:nvPr>
        </p:nvSpPr>
        <p:spPr>
          <a:xfrm>
            <a:off x="1274885" y="1869831"/>
            <a:ext cx="7869115" cy="3273669"/>
          </a:xfrm>
        </p:spPr>
        <p:txBody>
          <a:bodyPr/>
          <a:lstStyle/>
          <a:p>
            <a:r>
              <a:rPr lang="tr-TR" sz="1800" dirty="0"/>
              <a:t>Dikkat süresinin uzun olması,</a:t>
            </a:r>
          </a:p>
          <a:p>
            <a:r>
              <a:rPr lang="tr-TR" sz="1800" dirty="0"/>
              <a:t>Uykuya az ihtiyaç duymaları,</a:t>
            </a:r>
          </a:p>
          <a:p>
            <a:r>
              <a:rPr lang="tr-TR" sz="1800" dirty="0"/>
              <a:t>Bakım veren kişiyi erken dönemlerde tanımaları,</a:t>
            </a:r>
          </a:p>
          <a:p>
            <a:r>
              <a:rPr lang="tr-TR" sz="1800" dirty="0"/>
              <a:t>Hızlı öğrenmeleri,</a:t>
            </a:r>
          </a:p>
          <a:p>
            <a:r>
              <a:rPr lang="tr-TR" sz="1800" dirty="0"/>
              <a:t>Güçlü bir hafızaya sahip olmaları,</a:t>
            </a:r>
          </a:p>
          <a:p>
            <a:r>
              <a:rPr lang="tr-TR" sz="1800" dirty="0"/>
              <a:t>İlk aylardan dil gelişimlerinin hızlı olması,</a:t>
            </a:r>
          </a:p>
          <a:p>
            <a:r>
              <a:rPr lang="tr-TR" sz="1800" dirty="0"/>
              <a:t>Kitaplara karşı ilgili olma gibi karakteristik özellikleri  bebeklik döneminde çocukların dörtte üçü göstermektedir (Sak, 2012).</a:t>
            </a:r>
          </a:p>
        </p:txBody>
      </p:sp>
      <p:sp>
        <p:nvSpPr>
          <p:cNvPr id="4" name="Slayt Numarası Yer Tutucusu 3">
            <a:extLst>
              <a:ext uri="{FF2B5EF4-FFF2-40B4-BE49-F238E27FC236}">
                <a16:creationId xmlns:a16="http://schemas.microsoft.com/office/drawing/2014/main" id="{5EF8E566-D9C4-4C42-9053-468BFD8CC5F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
        <p:nvSpPr>
          <p:cNvPr id="6" name="Başlık 1">
            <a:extLst>
              <a:ext uri="{FF2B5EF4-FFF2-40B4-BE49-F238E27FC236}">
                <a16:creationId xmlns:a16="http://schemas.microsoft.com/office/drawing/2014/main" id="{466CC367-B058-054D-BCBD-F7AB015DAD16}"/>
              </a:ext>
            </a:extLst>
          </p:cNvPr>
          <p:cNvSpPr>
            <a:spLocks noGrp="1"/>
          </p:cNvSpPr>
          <p:nvPr>
            <p:ph type="title"/>
          </p:nvPr>
        </p:nvSpPr>
        <p:spPr>
          <a:xfrm>
            <a:off x="457200" y="-100"/>
            <a:ext cx="5486400" cy="1814400"/>
          </a:xfrm>
        </p:spPr>
        <p:txBody>
          <a:bodyPr/>
          <a:lstStyle/>
          <a:p>
            <a:r>
              <a:rPr lang="tr-TR" dirty="0"/>
              <a:t>Bebeklik döneminde dikkat çeken özellikleri</a:t>
            </a:r>
          </a:p>
        </p:txBody>
      </p:sp>
    </p:spTree>
    <p:extLst>
      <p:ext uri="{BB962C8B-B14F-4D97-AF65-F5344CB8AC3E}">
        <p14:creationId xmlns:p14="http://schemas.microsoft.com/office/powerpoint/2010/main" val="274816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2A1726-8FDB-5941-95C2-2EEA672617EC}"/>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3BE7B71C-052B-044E-8382-65EFA719B1D9}"/>
              </a:ext>
            </a:extLst>
          </p:cNvPr>
          <p:cNvSpPr>
            <a:spLocks noGrp="1"/>
          </p:cNvSpPr>
          <p:nvPr>
            <p:ph type="body" idx="1"/>
          </p:nvPr>
        </p:nvSpPr>
        <p:spPr>
          <a:xfrm>
            <a:off x="901359" y="1909300"/>
            <a:ext cx="7983416" cy="3234200"/>
          </a:xfrm>
        </p:spPr>
        <p:txBody>
          <a:bodyPr/>
          <a:lstStyle/>
          <a:p>
            <a:pPr algn="just"/>
            <a:r>
              <a:rPr lang="tr-TR" dirty="0"/>
              <a:t>Sıralanan bu özelliklerden dörtte üçünü gösterdiği ebeveyni tarafından bildiren çocukların ortalama %80’i yapılan zeka testleri sonucunda yüksek IQ düzeyine sahip olduğu </a:t>
            </a:r>
            <a:r>
              <a:rPr lang="tr-TR" dirty="0" smtClean="0"/>
              <a:t>belirlenmiştir</a:t>
            </a:r>
            <a:endParaRPr lang="tr-TR" dirty="0"/>
          </a:p>
          <a:p>
            <a:pPr algn="just"/>
            <a:r>
              <a:rPr lang="tr-TR" dirty="0"/>
              <a:t>Üstün zekalı çocukların tamamı sıralanan gelişimsel özelliklerin tamamını göstermek zorunda değildir.</a:t>
            </a:r>
          </a:p>
          <a:p>
            <a:pPr marL="76200" indent="0" algn="just">
              <a:buNone/>
            </a:pPr>
            <a:endParaRPr lang="tr-TR" dirty="0"/>
          </a:p>
        </p:txBody>
      </p:sp>
      <p:sp>
        <p:nvSpPr>
          <p:cNvPr id="4" name="Slayt Numarası Yer Tutucusu 3">
            <a:extLst>
              <a:ext uri="{FF2B5EF4-FFF2-40B4-BE49-F238E27FC236}">
                <a16:creationId xmlns:a16="http://schemas.microsoft.com/office/drawing/2014/main" id="{3BE4AD1A-9EDC-EF45-AE5C-69C92E8F423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110957861"/>
      </p:ext>
    </p:extLst>
  </p:cSld>
  <p:clrMapOvr>
    <a:masterClrMapping/>
  </p:clrMapOvr>
</p:sld>
</file>

<file path=ppt/theme/theme1.xml><?xml version="1.0" encoding="utf-8"?>
<a:theme xmlns:a="http://schemas.openxmlformats.org/drawingml/2006/main" name="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2455</TotalTime>
  <Words>1631</Words>
  <Application>Microsoft Office PowerPoint</Application>
  <PresentationFormat>Ekran Gösterisi (16:9)</PresentationFormat>
  <Paragraphs>185</Paragraphs>
  <Slides>39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Chivo</vt:lpstr>
      <vt:lpstr>Roboto Slab</vt:lpstr>
      <vt:lpstr>Arial</vt:lpstr>
      <vt:lpstr>Calibri</vt:lpstr>
      <vt:lpstr>Macmorris template</vt:lpstr>
      <vt:lpstr>Üstün Yetenekli Çocukların Gelşimsel Özellikleri</vt:lpstr>
      <vt:lpstr>PowerPoint Sunusu</vt:lpstr>
      <vt:lpstr>PowerPoint Sunusu</vt:lpstr>
      <vt:lpstr>PowerPoint Sunusu</vt:lpstr>
      <vt:lpstr>PowerPoint Sunusu</vt:lpstr>
      <vt:lpstr>PowerPoint Sunusu</vt:lpstr>
      <vt:lpstr>Üstün yetenekli çocuklar;</vt:lpstr>
      <vt:lpstr>Bebeklik döneminde dikkat çeken özellikleri</vt:lpstr>
      <vt:lpstr>PowerPoint Sunusu</vt:lpstr>
      <vt:lpstr>Üstün zekalı çocukların çoğunun okul yaşamında keşfedilen özellikleri; </vt:lpstr>
      <vt:lpstr>PowerPoint Sunusu</vt:lpstr>
      <vt:lpstr>Ayırt Edici Özellikler</vt:lpstr>
      <vt:lpstr>PowerPoint Sunusu</vt:lpstr>
      <vt:lpstr>Fiziksel ve Motor Gelişim</vt:lpstr>
      <vt:lpstr>Fiziksel ve Motor Gelişim (Devamı)</vt:lpstr>
      <vt:lpstr>Dil Gelişimi</vt:lpstr>
      <vt:lpstr>Dil Gelişimi (Devamı)</vt:lpstr>
      <vt:lpstr>Zihinsel Gelişim</vt:lpstr>
      <vt:lpstr>Zihinsel Gelişim (Devamı)</vt:lpstr>
      <vt:lpstr>Zihinsel Gelişim (Devamı)</vt:lpstr>
      <vt:lpstr>Zihinsel Gelişim (Devamı)</vt:lpstr>
      <vt:lpstr>Sosyal ve Kişilik Gelişimi</vt:lpstr>
      <vt:lpstr>Sosyal ve Kişilik Gelişimi (Devamı)</vt:lpstr>
      <vt:lpstr>Sosyal ve Kişilik Gelişimi (Devamı)</vt:lpstr>
      <vt:lpstr>Yaratıcı ve Üretici Düşünme Yeteneği</vt:lpstr>
      <vt:lpstr>PowerPoint Sunusu</vt:lpstr>
      <vt:lpstr>Gelişimsel Özellikleri</vt:lpstr>
      <vt:lpstr>Gelişimsel Özellikleri</vt:lpstr>
      <vt:lpstr>Gelişimsel Özellikleri</vt:lpstr>
      <vt:lpstr>Gelişimsel Özellikleri</vt:lpstr>
      <vt:lpstr>PowerPoint Sunusu</vt:lpstr>
      <vt:lpstr>Alana Özel Üstün Yetenek ve Gelişim</vt:lpstr>
      <vt:lpstr>Alana Özel Üstün Yetenek ve Gelişim</vt:lpstr>
      <vt:lpstr>Alana Özel Üstün Yetenek ve Gelişim</vt:lpstr>
      <vt:lpstr>Eş Zamanlı Olmayan Gelişim</vt:lpstr>
      <vt:lpstr>Eş Zamanlı Olmayan Gelişim (Devamı)</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Zekayı ve Üstün Yeteneği Etkileyen Faktörler</dc:title>
  <dc:creator>figen</dc:creator>
  <cp:lastModifiedBy>figen</cp:lastModifiedBy>
  <cp:revision>43</cp:revision>
  <dcterms:modified xsi:type="dcterms:W3CDTF">2020-12-12T15:51:46Z</dcterms:modified>
</cp:coreProperties>
</file>