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5" r:id="rId2"/>
    <p:sldId id="376" r:id="rId3"/>
    <p:sldId id="377" r:id="rId4"/>
    <p:sldId id="386" r:id="rId5"/>
    <p:sldId id="387" r:id="rId6"/>
    <p:sldId id="388" r:id="rId7"/>
    <p:sldId id="389" r:id="rId8"/>
    <p:sldId id="390" r:id="rId9"/>
    <p:sldId id="392" r:id="rId10"/>
    <p:sldId id="391" r:id="rId11"/>
    <p:sldId id="393" r:id="rId12"/>
    <p:sldId id="394" r:id="rId13"/>
    <p:sldId id="395" r:id="rId14"/>
    <p:sldId id="379" r:id="rId15"/>
    <p:sldId id="396"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30165" y="1487699"/>
            <a:ext cx="9827171" cy="735725"/>
          </a:xfrm>
        </p:spPr>
        <p:txBody>
          <a:bodyPr>
            <a:normAutofit/>
          </a:bodyPr>
          <a:lstStyle/>
          <a:p>
            <a:r>
              <a:rPr lang="tr-TR" sz="4000" b="1" dirty="0" smtClean="0">
                <a:solidFill>
                  <a:srgbClr val="F93B07"/>
                </a:solidFill>
                <a:latin typeface="+mn-lt"/>
              </a:rPr>
              <a:t>İletişim Etiği</a:t>
            </a:r>
            <a:endParaRPr lang="tr-TR" sz="4000" b="1" dirty="0">
              <a:solidFill>
                <a:srgbClr val="F93B07"/>
              </a:solidFill>
              <a:latin typeface="+mn-lt"/>
            </a:endParaRPr>
          </a:p>
        </p:txBody>
      </p:sp>
      <p:sp>
        <p:nvSpPr>
          <p:cNvPr id="3" name="Right Arrow 8"/>
          <p:cNvSpPr/>
          <p:nvPr/>
        </p:nvSpPr>
        <p:spPr>
          <a:xfrm rot="5400000">
            <a:off x="5663730" y="2398563"/>
            <a:ext cx="360040" cy="299344"/>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ikdörtgen 3"/>
          <p:cNvSpPr/>
          <p:nvPr/>
        </p:nvSpPr>
        <p:spPr>
          <a:xfrm>
            <a:off x="1954924" y="2959817"/>
            <a:ext cx="7903779" cy="584775"/>
          </a:xfrm>
          <a:prstGeom prst="rect">
            <a:avLst/>
          </a:prstGeom>
        </p:spPr>
        <p:txBody>
          <a:bodyPr wrap="square">
            <a:spAutoFit/>
          </a:bodyPr>
          <a:lstStyle/>
          <a:p>
            <a:pPr algn="ctr"/>
            <a:r>
              <a:rPr lang="tr-TR" sz="3200" dirty="0" smtClean="0"/>
              <a:t>Meslek Etiği</a:t>
            </a:r>
            <a:endParaRPr lang="tr-TR" sz="3200" dirty="0"/>
          </a:p>
        </p:txBody>
      </p:sp>
      <p:sp>
        <p:nvSpPr>
          <p:cNvPr id="5" name="Dikdörtgen 4"/>
          <p:cNvSpPr/>
          <p:nvPr/>
        </p:nvSpPr>
        <p:spPr>
          <a:xfrm>
            <a:off x="1061546" y="3819320"/>
            <a:ext cx="9690538" cy="923330"/>
          </a:xfrm>
          <a:prstGeom prst="rect">
            <a:avLst/>
          </a:prstGeom>
        </p:spPr>
        <p:txBody>
          <a:bodyPr wrap="square">
            <a:spAutoFit/>
          </a:bodyPr>
          <a:lstStyle/>
          <a:p>
            <a:pPr algn="ctr"/>
            <a:r>
              <a:rPr lang="tr-TR" dirty="0" smtClean="0"/>
              <a:t>Bir </a:t>
            </a:r>
            <a:r>
              <a:rPr lang="tr-TR" dirty="0"/>
              <a:t>meslekle ilgili neyin doğru, neyin yanlış olduğunu belirleyen, o meslekle ilgili birtakım davranış kuralları oluşturan ve mesleğe mensup kişilerin bu davranış kurallarına uymasını zorunlu kılan, uymayanları meslekten çıkaran, hizmet ideallerini koruyan ilkeler </a:t>
            </a:r>
            <a:r>
              <a:rPr lang="tr-TR" dirty="0" smtClean="0"/>
              <a:t>bütünüdür.</a:t>
            </a:r>
            <a:endParaRPr lang="tr-TR" dirty="0"/>
          </a:p>
        </p:txBody>
      </p:sp>
      <p:sp>
        <p:nvSpPr>
          <p:cNvPr id="6" name="Dikdörtgen 5"/>
          <p:cNvSpPr/>
          <p:nvPr/>
        </p:nvSpPr>
        <p:spPr>
          <a:xfrm>
            <a:off x="445473" y="6025594"/>
            <a:ext cx="7643449" cy="400110"/>
          </a:xfrm>
          <a:prstGeom prst="rect">
            <a:avLst/>
          </a:prstGeom>
        </p:spPr>
        <p:txBody>
          <a:bodyPr wrap="square">
            <a:spAutoFit/>
          </a:bodyPr>
          <a:lstStyle/>
          <a:p>
            <a:r>
              <a:rPr lang="tr-TR" sz="2000" dirty="0" smtClean="0"/>
              <a:t>Kaynak: Meslek Etiği Kavramlar, Selçuk Atak, Serdar Kenan Gül</a:t>
            </a:r>
            <a:endParaRPr lang="tr-TR" sz="2000" dirty="0"/>
          </a:p>
        </p:txBody>
      </p:sp>
    </p:spTree>
    <p:extLst>
      <p:ext uri="{BB962C8B-B14F-4D97-AF65-F5344CB8AC3E}">
        <p14:creationId xmlns:p14="http://schemas.microsoft.com/office/powerpoint/2010/main" val="393501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1. Dördüncü Güç ve Toplumsal Sorumluluk</a:t>
            </a:r>
            <a:endParaRPr lang="tr-TR" sz="2800" b="1" dirty="0">
              <a:solidFill>
                <a:srgbClr val="F93B07"/>
              </a:solidFill>
              <a:latin typeface="+mn-lt"/>
            </a:endParaRPr>
          </a:p>
        </p:txBody>
      </p:sp>
      <p:sp>
        <p:nvSpPr>
          <p:cNvPr id="22" name="Dikdörtgen 21"/>
          <p:cNvSpPr/>
          <p:nvPr/>
        </p:nvSpPr>
        <p:spPr>
          <a:xfrm>
            <a:off x="1111770" y="1467118"/>
            <a:ext cx="2984676" cy="400110"/>
          </a:xfrm>
          <a:prstGeom prst="rect">
            <a:avLst/>
          </a:prstGeom>
        </p:spPr>
        <p:txBody>
          <a:bodyPr wrap="square">
            <a:spAutoFit/>
          </a:bodyPr>
          <a:lstStyle/>
          <a:p>
            <a:r>
              <a:rPr lang="tr-TR" sz="2000" b="1" dirty="0" smtClean="0"/>
              <a:t>1947 </a:t>
            </a:r>
            <a:r>
              <a:rPr lang="tr-TR" sz="2000" b="1" dirty="0" err="1" smtClean="0"/>
              <a:t>Hutchins</a:t>
            </a:r>
            <a:r>
              <a:rPr lang="tr-TR" sz="2000" b="1" dirty="0" smtClean="0"/>
              <a:t> Raporu</a:t>
            </a:r>
            <a:endParaRPr lang="tr-TR" sz="2000" b="1" dirty="0"/>
          </a:p>
        </p:txBody>
      </p:sp>
      <p:sp>
        <p:nvSpPr>
          <p:cNvPr id="12" name="Dikdörtgen 11"/>
          <p:cNvSpPr/>
          <p:nvPr/>
        </p:nvSpPr>
        <p:spPr>
          <a:xfrm>
            <a:off x="1111770" y="1992871"/>
            <a:ext cx="2623038" cy="400110"/>
          </a:xfrm>
          <a:prstGeom prst="rect">
            <a:avLst/>
          </a:prstGeom>
        </p:spPr>
        <p:txBody>
          <a:bodyPr wrap="square">
            <a:spAutoFit/>
          </a:bodyPr>
          <a:lstStyle/>
          <a:p>
            <a:r>
              <a:rPr lang="tr-TR" sz="2000" dirty="0" smtClean="0"/>
              <a:t>- Profesyonellik</a:t>
            </a:r>
            <a:endParaRPr lang="tr-TR" sz="2000" dirty="0"/>
          </a:p>
        </p:txBody>
      </p:sp>
      <p:sp>
        <p:nvSpPr>
          <p:cNvPr id="14" name="Dikdörtgen 13"/>
          <p:cNvSpPr/>
          <p:nvPr/>
        </p:nvSpPr>
        <p:spPr>
          <a:xfrm>
            <a:off x="1111770" y="2383548"/>
            <a:ext cx="3851004" cy="400110"/>
          </a:xfrm>
          <a:prstGeom prst="rect">
            <a:avLst/>
          </a:prstGeom>
        </p:spPr>
        <p:txBody>
          <a:bodyPr wrap="square">
            <a:spAutoFit/>
          </a:bodyPr>
          <a:lstStyle/>
          <a:p>
            <a:r>
              <a:rPr lang="tr-TR" sz="2000" dirty="0" smtClean="0"/>
              <a:t>- İlk yükümlülük</a:t>
            </a:r>
            <a:r>
              <a:rPr lang="tr-TR" sz="2000" dirty="0" smtClean="0">
                <a:sym typeface="Wingdings" panose="05000000000000000000" pitchFamily="2" charset="2"/>
              </a:rPr>
              <a:t> kamuya hizmet</a:t>
            </a:r>
            <a:endParaRPr lang="tr-TR" sz="2000" dirty="0"/>
          </a:p>
        </p:txBody>
      </p:sp>
      <p:sp>
        <p:nvSpPr>
          <p:cNvPr id="16" name="Dikdörtgen 15"/>
          <p:cNvSpPr/>
          <p:nvPr/>
        </p:nvSpPr>
        <p:spPr>
          <a:xfrm>
            <a:off x="1111770" y="2747671"/>
            <a:ext cx="10097489" cy="707886"/>
          </a:xfrm>
          <a:prstGeom prst="rect">
            <a:avLst/>
          </a:prstGeom>
        </p:spPr>
        <p:txBody>
          <a:bodyPr wrap="square">
            <a:spAutoFit/>
          </a:bodyPr>
          <a:lstStyle/>
          <a:p>
            <a:r>
              <a:rPr lang="tr-TR" sz="2000" dirty="0" smtClean="0"/>
              <a:t>- Basının ekonomik sisteme hizmet etme görevinin demokratik sürecin geliştirilmesi, kamu aydınlatılmasından önce gelmemesi !</a:t>
            </a:r>
            <a:endParaRPr lang="tr-TR" sz="2000" dirty="0"/>
          </a:p>
        </p:txBody>
      </p:sp>
      <p:sp>
        <p:nvSpPr>
          <p:cNvPr id="17" name="Aşağı Ok 4"/>
          <p:cNvSpPr/>
          <p:nvPr/>
        </p:nvSpPr>
        <p:spPr>
          <a:xfrm>
            <a:off x="4192136" y="3541568"/>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Dikdörtgen 20"/>
          <p:cNvSpPr/>
          <p:nvPr/>
        </p:nvSpPr>
        <p:spPr>
          <a:xfrm>
            <a:off x="2305723" y="3978048"/>
            <a:ext cx="6155533" cy="400110"/>
          </a:xfrm>
          <a:prstGeom prst="rect">
            <a:avLst/>
          </a:prstGeom>
        </p:spPr>
        <p:txBody>
          <a:bodyPr wrap="square">
            <a:spAutoFit/>
          </a:bodyPr>
          <a:lstStyle/>
          <a:p>
            <a:r>
              <a:rPr lang="tr-TR" sz="2000" dirty="0" smtClean="0"/>
              <a:t>Haber medyasının toplum karşı bir sorumluluğu var!</a:t>
            </a:r>
            <a:endParaRPr lang="tr-TR" sz="2000" dirty="0"/>
          </a:p>
        </p:txBody>
      </p:sp>
      <p:sp>
        <p:nvSpPr>
          <p:cNvPr id="23" name="Dikdörtgen 22"/>
          <p:cNvSpPr/>
          <p:nvPr/>
        </p:nvSpPr>
        <p:spPr>
          <a:xfrm>
            <a:off x="1783208" y="4378158"/>
            <a:ext cx="9620666" cy="400110"/>
          </a:xfrm>
          <a:prstGeom prst="rect">
            <a:avLst/>
          </a:prstGeom>
        </p:spPr>
        <p:txBody>
          <a:bodyPr wrap="square">
            <a:spAutoFit/>
          </a:bodyPr>
          <a:lstStyle/>
          <a:p>
            <a:r>
              <a:rPr lang="tr-TR" sz="2000" dirty="0" smtClean="0"/>
              <a:t>- Kamuya demokraside etkin katılımcılar olmaları için ihtiyacı olan enformasyonu sunmak</a:t>
            </a:r>
            <a:endParaRPr lang="tr-TR" sz="2000" dirty="0"/>
          </a:p>
        </p:txBody>
      </p:sp>
      <p:sp>
        <p:nvSpPr>
          <p:cNvPr id="24" name="Dikdörtgen 23"/>
          <p:cNvSpPr/>
          <p:nvPr/>
        </p:nvSpPr>
        <p:spPr>
          <a:xfrm>
            <a:off x="1783208" y="4789153"/>
            <a:ext cx="9620666" cy="400110"/>
          </a:xfrm>
          <a:prstGeom prst="rect">
            <a:avLst/>
          </a:prstGeom>
        </p:spPr>
        <p:txBody>
          <a:bodyPr wrap="square">
            <a:spAutoFit/>
          </a:bodyPr>
          <a:lstStyle/>
          <a:p>
            <a:r>
              <a:rPr lang="tr-TR" sz="2000" dirty="0" smtClean="0"/>
              <a:t>- «Günün olaylarını ve bunların anlamlarını doğru ve kapsayıcı bir şekilde sunmak»</a:t>
            </a:r>
            <a:endParaRPr lang="tr-TR" sz="2000" dirty="0"/>
          </a:p>
        </p:txBody>
      </p:sp>
      <p:sp>
        <p:nvSpPr>
          <p:cNvPr id="25" name="Dikdörtgen 24"/>
          <p:cNvSpPr/>
          <p:nvPr/>
        </p:nvSpPr>
        <p:spPr>
          <a:xfrm>
            <a:off x="1783208" y="5218674"/>
            <a:ext cx="6155533" cy="400110"/>
          </a:xfrm>
          <a:prstGeom prst="rect">
            <a:avLst/>
          </a:prstGeom>
        </p:spPr>
        <p:txBody>
          <a:bodyPr wrap="square">
            <a:spAutoFit/>
          </a:bodyPr>
          <a:lstStyle/>
          <a:p>
            <a:r>
              <a:rPr lang="tr-TR" sz="2000" dirty="0" smtClean="0"/>
              <a:t>- Özgürlük </a:t>
            </a:r>
            <a:r>
              <a:rPr lang="tr-TR" sz="2000" dirty="0" smtClean="0">
                <a:sym typeface="Wingdings" panose="05000000000000000000" pitchFamily="2" charset="2"/>
              </a:rPr>
              <a:t> Sorumluluk</a:t>
            </a:r>
            <a:endParaRPr lang="tr-TR" sz="2000" dirty="0"/>
          </a:p>
        </p:txBody>
      </p:sp>
      <p:sp>
        <p:nvSpPr>
          <p:cNvPr id="26" name="Dikdörtgen 25"/>
          <p:cNvSpPr/>
          <p:nvPr/>
        </p:nvSpPr>
        <p:spPr>
          <a:xfrm>
            <a:off x="5053727" y="5218674"/>
            <a:ext cx="1007440" cy="400110"/>
          </a:xfrm>
          <a:prstGeom prst="rect">
            <a:avLst/>
          </a:prstGeom>
        </p:spPr>
        <p:txBody>
          <a:bodyPr wrap="square">
            <a:spAutoFit/>
          </a:bodyPr>
          <a:lstStyle/>
          <a:p>
            <a:r>
              <a:rPr lang="tr-TR" sz="2000" b="1" dirty="0" smtClean="0">
                <a:solidFill>
                  <a:srgbClr val="FF0000"/>
                </a:solidFill>
              </a:rPr>
              <a:t>??</a:t>
            </a:r>
            <a:endParaRPr lang="tr-TR" sz="2000" b="1" dirty="0">
              <a:solidFill>
                <a:srgbClr val="FF0000"/>
              </a:solidFill>
            </a:endParaRPr>
          </a:p>
        </p:txBody>
      </p:sp>
    </p:spTree>
    <p:extLst>
      <p:ext uri="{BB962C8B-B14F-4D97-AF65-F5344CB8AC3E}">
        <p14:creationId xmlns:p14="http://schemas.microsoft.com/office/powerpoint/2010/main" val="377501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2. Gerçeği Anlatmak ve Kamu için Gazetecilik</a:t>
            </a:r>
            <a:endParaRPr lang="tr-TR" sz="2800" b="1" dirty="0">
              <a:solidFill>
                <a:srgbClr val="F93B07"/>
              </a:solidFill>
              <a:latin typeface="+mn-lt"/>
            </a:endParaRPr>
          </a:p>
        </p:txBody>
      </p:sp>
      <p:sp>
        <p:nvSpPr>
          <p:cNvPr id="3" name="Dikdörtgen 11"/>
          <p:cNvSpPr/>
          <p:nvPr/>
        </p:nvSpPr>
        <p:spPr>
          <a:xfrm>
            <a:off x="1111770" y="1405042"/>
            <a:ext cx="2623038" cy="400110"/>
          </a:xfrm>
          <a:prstGeom prst="rect">
            <a:avLst/>
          </a:prstGeom>
        </p:spPr>
        <p:txBody>
          <a:bodyPr wrap="square">
            <a:spAutoFit/>
          </a:bodyPr>
          <a:lstStyle/>
          <a:p>
            <a:r>
              <a:rPr lang="tr-TR" sz="2000" dirty="0" smtClean="0"/>
              <a:t>- Gerçek ?</a:t>
            </a:r>
            <a:endParaRPr lang="tr-TR" sz="2000" dirty="0"/>
          </a:p>
        </p:txBody>
      </p:sp>
      <p:sp>
        <p:nvSpPr>
          <p:cNvPr id="4" name="Dikdörtgen 11"/>
          <p:cNvSpPr/>
          <p:nvPr/>
        </p:nvSpPr>
        <p:spPr>
          <a:xfrm>
            <a:off x="1111769" y="1805152"/>
            <a:ext cx="10342724" cy="400110"/>
          </a:xfrm>
          <a:prstGeom prst="rect">
            <a:avLst/>
          </a:prstGeom>
        </p:spPr>
        <p:txBody>
          <a:bodyPr wrap="square">
            <a:spAutoFit/>
          </a:bodyPr>
          <a:lstStyle/>
          <a:p>
            <a:r>
              <a:rPr lang="tr-TR" sz="2000" dirty="0" smtClean="0"/>
              <a:t>- Nesnellik </a:t>
            </a:r>
            <a:r>
              <a:rPr lang="tr-TR" sz="2000" dirty="0" smtClean="0">
                <a:sym typeface="Wingdings" pitchFamily="2" charset="2"/>
              </a:rPr>
              <a:t> Yurttaşların yükümlülüklerini yerine getirebilmeleri için dünyanın güvenilir bir resmi </a:t>
            </a:r>
            <a:endParaRPr lang="tr-TR" sz="2000" dirty="0"/>
          </a:p>
        </p:txBody>
      </p:sp>
      <p:sp>
        <p:nvSpPr>
          <p:cNvPr id="5" name="Aşağı Ok 4"/>
          <p:cNvSpPr/>
          <p:nvPr/>
        </p:nvSpPr>
        <p:spPr>
          <a:xfrm>
            <a:off x="1620386" y="2382239"/>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11"/>
          <p:cNvSpPr/>
          <p:nvPr/>
        </p:nvSpPr>
        <p:spPr>
          <a:xfrm>
            <a:off x="1111769" y="2759767"/>
            <a:ext cx="1484474" cy="400110"/>
          </a:xfrm>
          <a:prstGeom prst="rect">
            <a:avLst/>
          </a:prstGeom>
        </p:spPr>
        <p:txBody>
          <a:bodyPr wrap="square">
            <a:spAutoFit/>
          </a:bodyPr>
          <a:lstStyle/>
          <a:p>
            <a:r>
              <a:rPr lang="tr-TR" sz="2000" dirty="0" smtClean="0"/>
              <a:t>Bilim insanı!</a:t>
            </a:r>
            <a:endParaRPr lang="tr-TR" sz="2000" dirty="0"/>
          </a:p>
        </p:txBody>
      </p:sp>
      <p:sp>
        <p:nvSpPr>
          <p:cNvPr id="7" name="Aşağı Ok 4"/>
          <p:cNvSpPr/>
          <p:nvPr/>
        </p:nvSpPr>
        <p:spPr>
          <a:xfrm>
            <a:off x="1577979" y="3159877"/>
            <a:ext cx="24379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11"/>
          <p:cNvSpPr/>
          <p:nvPr/>
        </p:nvSpPr>
        <p:spPr>
          <a:xfrm>
            <a:off x="1167416" y="3537834"/>
            <a:ext cx="1484474" cy="400110"/>
          </a:xfrm>
          <a:prstGeom prst="rect">
            <a:avLst/>
          </a:prstGeom>
        </p:spPr>
        <p:txBody>
          <a:bodyPr wrap="square">
            <a:spAutoFit/>
          </a:bodyPr>
          <a:lstStyle/>
          <a:p>
            <a:r>
              <a:rPr lang="tr-TR" sz="2000" dirty="0" smtClean="0"/>
              <a:t>Tarafsızlık</a:t>
            </a:r>
            <a:endParaRPr lang="tr-TR" sz="2000" dirty="0"/>
          </a:p>
        </p:txBody>
      </p:sp>
      <p:sp>
        <p:nvSpPr>
          <p:cNvPr id="9" name="Aşağı Ok 4"/>
          <p:cNvSpPr/>
          <p:nvPr/>
        </p:nvSpPr>
        <p:spPr>
          <a:xfrm rot="16200000">
            <a:off x="2721842" y="3494723"/>
            <a:ext cx="235131" cy="486330"/>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Dikdörtgen 11"/>
          <p:cNvSpPr/>
          <p:nvPr/>
        </p:nvSpPr>
        <p:spPr>
          <a:xfrm>
            <a:off x="3435869" y="3312977"/>
            <a:ext cx="2483238" cy="400110"/>
          </a:xfrm>
          <a:prstGeom prst="rect">
            <a:avLst/>
          </a:prstGeom>
        </p:spPr>
        <p:txBody>
          <a:bodyPr wrap="square">
            <a:spAutoFit/>
          </a:bodyPr>
          <a:lstStyle/>
          <a:p>
            <a:r>
              <a:rPr lang="tr-TR" sz="2000" dirty="0" smtClean="0"/>
              <a:t>- 1840’lardan önce</a:t>
            </a:r>
            <a:endParaRPr lang="tr-TR" sz="2000" dirty="0"/>
          </a:p>
        </p:txBody>
      </p:sp>
      <p:sp>
        <p:nvSpPr>
          <p:cNvPr id="11" name="Dikdörtgen 11"/>
          <p:cNvSpPr/>
          <p:nvPr/>
        </p:nvSpPr>
        <p:spPr>
          <a:xfrm>
            <a:off x="3415106" y="3737889"/>
            <a:ext cx="2483238" cy="400110"/>
          </a:xfrm>
          <a:prstGeom prst="rect">
            <a:avLst/>
          </a:prstGeom>
        </p:spPr>
        <p:txBody>
          <a:bodyPr wrap="square">
            <a:spAutoFit/>
          </a:bodyPr>
          <a:lstStyle/>
          <a:p>
            <a:r>
              <a:rPr lang="tr-TR" sz="2000" dirty="0" smtClean="0"/>
              <a:t>- 1840’lar (kâr)</a:t>
            </a:r>
            <a:endParaRPr lang="tr-TR" sz="2000" dirty="0"/>
          </a:p>
        </p:txBody>
      </p:sp>
      <p:sp>
        <p:nvSpPr>
          <p:cNvPr id="13" name="Aşağı Ok 4"/>
          <p:cNvSpPr/>
          <p:nvPr/>
        </p:nvSpPr>
        <p:spPr>
          <a:xfrm rot="16200000">
            <a:off x="5801542" y="3494724"/>
            <a:ext cx="235131" cy="486330"/>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Dikdörtgen 11"/>
          <p:cNvSpPr/>
          <p:nvPr/>
        </p:nvSpPr>
        <p:spPr>
          <a:xfrm>
            <a:off x="6585212" y="3137724"/>
            <a:ext cx="1484474" cy="400110"/>
          </a:xfrm>
          <a:prstGeom prst="rect">
            <a:avLst/>
          </a:prstGeom>
        </p:spPr>
        <p:txBody>
          <a:bodyPr wrap="square">
            <a:spAutoFit/>
          </a:bodyPr>
          <a:lstStyle/>
          <a:p>
            <a:r>
              <a:rPr lang="tr-TR" sz="2000" dirty="0" smtClean="0"/>
              <a:t>Etik ?</a:t>
            </a:r>
            <a:endParaRPr lang="tr-TR" sz="2000" dirty="0"/>
          </a:p>
        </p:txBody>
      </p:sp>
      <p:sp>
        <p:nvSpPr>
          <p:cNvPr id="15" name="Dikdörtgen 11"/>
          <p:cNvSpPr/>
          <p:nvPr/>
        </p:nvSpPr>
        <p:spPr>
          <a:xfrm>
            <a:off x="6553123" y="3537834"/>
            <a:ext cx="3448127" cy="400110"/>
          </a:xfrm>
          <a:prstGeom prst="rect">
            <a:avLst/>
          </a:prstGeom>
        </p:spPr>
        <p:txBody>
          <a:bodyPr wrap="square">
            <a:spAutoFit/>
          </a:bodyPr>
          <a:lstStyle/>
          <a:p>
            <a:r>
              <a:rPr lang="tr-TR" sz="2000" dirty="0" smtClean="0"/>
              <a:t>Aktif katılımcı tutum</a:t>
            </a:r>
            <a:endParaRPr lang="tr-TR" sz="2000" dirty="0"/>
          </a:p>
        </p:txBody>
      </p:sp>
      <p:sp>
        <p:nvSpPr>
          <p:cNvPr id="16" name="Dikdörtgen 11"/>
          <p:cNvSpPr/>
          <p:nvPr/>
        </p:nvSpPr>
        <p:spPr>
          <a:xfrm>
            <a:off x="6553122" y="3937944"/>
            <a:ext cx="3448127" cy="400110"/>
          </a:xfrm>
          <a:prstGeom prst="rect">
            <a:avLst/>
          </a:prstGeom>
        </p:spPr>
        <p:txBody>
          <a:bodyPr wrap="square">
            <a:spAutoFit/>
          </a:bodyPr>
          <a:lstStyle/>
          <a:p>
            <a:r>
              <a:rPr lang="tr-TR" sz="2000" dirty="0" smtClean="0"/>
              <a:t>«Yurttaş gazeteciliği»</a:t>
            </a:r>
            <a:endParaRPr lang="tr-TR" sz="2000" dirty="0"/>
          </a:p>
        </p:txBody>
      </p:sp>
      <p:sp>
        <p:nvSpPr>
          <p:cNvPr id="17" name="Aşağı Ok 4"/>
          <p:cNvSpPr/>
          <p:nvPr/>
        </p:nvSpPr>
        <p:spPr>
          <a:xfrm>
            <a:off x="7234129" y="4338054"/>
            <a:ext cx="24379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1"/>
          <p:cNvSpPr/>
          <p:nvPr/>
        </p:nvSpPr>
        <p:spPr>
          <a:xfrm>
            <a:off x="5290457" y="4644255"/>
            <a:ext cx="6746521" cy="369332"/>
          </a:xfrm>
          <a:prstGeom prst="rect">
            <a:avLst/>
          </a:prstGeom>
        </p:spPr>
        <p:txBody>
          <a:bodyPr wrap="square">
            <a:spAutoFit/>
          </a:bodyPr>
          <a:lstStyle/>
          <a:p>
            <a:r>
              <a:rPr lang="tr-TR" dirty="0" smtClean="0"/>
              <a:t>Gazeteciler sistemin aksayan yanlarını mı sorgulayacaklar?</a:t>
            </a:r>
            <a:endParaRPr lang="tr-TR" dirty="0"/>
          </a:p>
        </p:txBody>
      </p:sp>
      <p:sp>
        <p:nvSpPr>
          <p:cNvPr id="19" name="Dikdörtgen 11"/>
          <p:cNvSpPr/>
          <p:nvPr/>
        </p:nvSpPr>
        <p:spPr>
          <a:xfrm>
            <a:off x="5290455" y="5013587"/>
            <a:ext cx="6746521" cy="369332"/>
          </a:xfrm>
          <a:prstGeom prst="rect">
            <a:avLst/>
          </a:prstGeom>
        </p:spPr>
        <p:txBody>
          <a:bodyPr wrap="square">
            <a:spAutoFit/>
          </a:bodyPr>
          <a:lstStyle/>
          <a:p>
            <a:r>
              <a:rPr lang="tr-TR" dirty="0" smtClean="0"/>
              <a:t>Çözümlerin girişimcisi mi olacaklar?</a:t>
            </a:r>
            <a:endParaRPr lang="tr-TR" dirty="0"/>
          </a:p>
        </p:txBody>
      </p:sp>
      <p:sp>
        <p:nvSpPr>
          <p:cNvPr id="20" name="Dikdörtgen 11"/>
          <p:cNvSpPr/>
          <p:nvPr/>
        </p:nvSpPr>
        <p:spPr>
          <a:xfrm>
            <a:off x="5290457" y="5350653"/>
            <a:ext cx="6746521" cy="369332"/>
          </a:xfrm>
          <a:prstGeom prst="rect">
            <a:avLst/>
          </a:prstGeom>
        </p:spPr>
        <p:txBody>
          <a:bodyPr wrap="square">
            <a:spAutoFit/>
          </a:bodyPr>
          <a:lstStyle/>
          <a:p>
            <a:r>
              <a:rPr lang="tr-TR" dirty="0" smtClean="0"/>
              <a:t>Gözlemci mi, aktivist mi?</a:t>
            </a:r>
            <a:endParaRPr lang="tr-TR" dirty="0"/>
          </a:p>
        </p:txBody>
      </p:sp>
    </p:spTree>
    <p:extLst>
      <p:ext uri="{BB962C8B-B14F-4D97-AF65-F5344CB8AC3E}">
        <p14:creationId xmlns:p14="http://schemas.microsoft.com/office/powerpoint/2010/main" val="37656290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2. Gerçeği Anlatmak ve Kamu için Gazetecilik</a:t>
            </a:r>
            <a:endParaRPr lang="tr-TR" sz="2800" b="1" dirty="0">
              <a:solidFill>
                <a:srgbClr val="F93B07"/>
              </a:solidFill>
              <a:latin typeface="+mn-lt"/>
            </a:endParaRPr>
          </a:p>
        </p:txBody>
      </p:sp>
      <p:sp>
        <p:nvSpPr>
          <p:cNvPr id="3" name="Dikdörtgen 11"/>
          <p:cNvSpPr/>
          <p:nvPr/>
        </p:nvSpPr>
        <p:spPr>
          <a:xfrm>
            <a:off x="1111770" y="1405042"/>
            <a:ext cx="2623038" cy="400110"/>
          </a:xfrm>
          <a:prstGeom prst="rect">
            <a:avLst/>
          </a:prstGeom>
        </p:spPr>
        <p:txBody>
          <a:bodyPr wrap="square">
            <a:spAutoFit/>
          </a:bodyPr>
          <a:lstStyle/>
          <a:p>
            <a:r>
              <a:rPr lang="tr-TR" sz="2000" dirty="0" smtClean="0"/>
              <a:t>- Postmodernizm</a:t>
            </a:r>
            <a:endParaRPr lang="tr-TR" sz="2000" dirty="0"/>
          </a:p>
        </p:txBody>
      </p:sp>
      <p:sp>
        <p:nvSpPr>
          <p:cNvPr id="5" name="Aşağı Ok 4"/>
          <p:cNvSpPr/>
          <p:nvPr/>
        </p:nvSpPr>
        <p:spPr>
          <a:xfrm>
            <a:off x="1863874" y="1892382"/>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11"/>
          <p:cNvSpPr/>
          <p:nvPr/>
        </p:nvSpPr>
        <p:spPr>
          <a:xfrm>
            <a:off x="1317709" y="2359657"/>
            <a:ext cx="3556369" cy="400110"/>
          </a:xfrm>
          <a:prstGeom prst="rect">
            <a:avLst/>
          </a:prstGeom>
        </p:spPr>
        <p:txBody>
          <a:bodyPr wrap="square">
            <a:spAutoFit/>
          </a:bodyPr>
          <a:lstStyle/>
          <a:p>
            <a:r>
              <a:rPr lang="tr-TR" sz="2000" dirty="0" smtClean="0"/>
              <a:t>Olayın çoğulcu yapısı</a:t>
            </a:r>
            <a:endParaRPr lang="tr-TR" sz="2000" dirty="0"/>
          </a:p>
        </p:txBody>
      </p:sp>
      <p:sp>
        <p:nvSpPr>
          <p:cNvPr id="7" name="Aşağı Ok 4"/>
          <p:cNvSpPr/>
          <p:nvPr/>
        </p:nvSpPr>
        <p:spPr>
          <a:xfrm>
            <a:off x="1840013" y="2853676"/>
            <a:ext cx="24379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11"/>
          <p:cNvSpPr/>
          <p:nvPr/>
        </p:nvSpPr>
        <p:spPr>
          <a:xfrm>
            <a:off x="1111770" y="3303150"/>
            <a:ext cx="3491056" cy="400110"/>
          </a:xfrm>
          <a:prstGeom prst="rect">
            <a:avLst/>
          </a:prstGeom>
        </p:spPr>
        <p:txBody>
          <a:bodyPr wrap="square">
            <a:spAutoFit/>
          </a:bodyPr>
          <a:lstStyle/>
          <a:p>
            <a:r>
              <a:rPr lang="tr-TR" sz="2000" dirty="0" smtClean="0"/>
              <a:t>Sonsuz sayıda gerçeklik</a:t>
            </a:r>
            <a:endParaRPr lang="tr-TR" sz="2000" dirty="0"/>
          </a:p>
        </p:txBody>
      </p:sp>
      <p:sp>
        <p:nvSpPr>
          <p:cNvPr id="12" name="Rectangle 11"/>
          <p:cNvSpPr/>
          <p:nvPr/>
        </p:nvSpPr>
        <p:spPr>
          <a:xfrm>
            <a:off x="4602825" y="1713326"/>
            <a:ext cx="6851667" cy="646331"/>
          </a:xfrm>
          <a:prstGeom prst="rect">
            <a:avLst/>
          </a:prstGeom>
        </p:spPr>
        <p:txBody>
          <a:bodyPr wrap="square">
            <a:spAutoFit/>
          </a:bodyPr>
          <a:lstStyle/>
          <a:p>
            <a:r>
              <a:rPr lang="tr-TR" dirty="0" smtClean="0"/>
              <a:t>- Gazetecilikte </a:t>
            </a:r>
            <a:r>
              <a:rPr lang="tr-TR" dirty="0"/>
              <a:t>gerçeği anlatmak da çok sayıda karşıt görüşü, farklı bakış açısını haberleştirmek anlamına </a:t>
            </a:r>
            <a:r>
              <a:rPr lang="tr-TR" dirty="0" smtClean="0"/>
              <a:t>gelmektedir.</a:t>
            </a:r>
            <a:endParaRPr lang="tr-TR" dirty="0"/>
          </a:p>
        </p:txBody>
      </p:sp>
      <p:sp>
        <p:nvSpPr>
          <p:cNvPr id="22" name="Rectangle 21"/>
          <p:cNvSpPr/>
          <p:nvPr/>
        </p:nvSpPr>
        <p:spPr>
          <a:xfrm>
            <a:off x="4668138" y="2654276"/>
            <a:ext cx="6851667" cy="369332"/>
          </a:xfrm>
          <a:prstGeom prst="rect">
            <a:avLst/>
          </a:prstGeom>
        </p:spPr>
        <p:txBody>
          <a:bodyPr wrap="square">
            <a:spAutoFit/>
          </a:bodyPr>
          <a:lstStyle/>
          <a:p>
            <a:r>
              <a:rPr lang="tr-TR" dirty="0" smtClean="0"/>
              <a:t>- Etik ?</a:t>
            </a:r>
            <a:endParaRPr lang="tr-TR" dirty="0"/>
          </a:p>
        </p:txBody>
      </p:sp>
    </p:spTree>
    <p:extLst>
      <p:ext uri="{BB962C8B-B14F-4D97-AF65-F5344CB8AC3E}">
        <p14:creationId xmlns:p14="http://schemas.microsoft.com/office/powerpoint/2010/main" val="1795770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Gazetecilik Meslek Etiği</a:t>
            </a:r>
            <a:endParaRPr lang="tr-TR" sz="2800" b="1" dirty="0">
              <a:solidFill>
                <a:srgbClr val="F93B07"/>
              </a:solidFill>
              <a:latin typeface="+mn-lt"/>
            </a:endParaRPr>
          </a:p>
        </p:txBody>
      </p:sp>
      <p:sp>
        <p:nvSpPr>
          <p:cNvPr id="4" name="Rectangle 3"/>
          <p:cNvSpPr/>
          <p:nvPr/>
        </p:nvSpPr>
        <p:spPr>
          <a:xfrm>
            <a:off x="794656" y="1429543"/>
            <a:ext cx="9756322" cy="369332"/>
          </a:xfrm>
          <a:prstGeom prst="rect">
            <a:avLst/>
          </a:prstGeom>
        </p:spPr>
        <p:txBody>
          <a:bodyPr wrap="square">
            <a:spAutoFit/>
          </a:bodyPr>
          <a:lstStyle/>
          <a:p>
            <a:r>
              <a:rPr lang="tr-TR" dirty="0" smtClean="0"/>
              <a:t>Farklılaşma </a:t>
            </a:r>
            <a:r>
              <a:rPr lang="tr-TR" dirty="0" smtClean="0">
                <a:sym typeface="Wingdings" pitchFamily="2" charset="2"/>
              </a:rPr>
              <a:t> Avrupa / ABD</a:t>
            </a:r>
            <a:endParaRPr lang="tr-TR" dirty="0"/>
          </a:p>
        </p:txBody>
      </p:sp>
      <p:sp>
        <p:nvSpPr>
          <p:cNvPr id="13" name="Rectangle 12"/>
          <p:cNvSpPr/>
          <p:nvPr/>
        </p:nvSpPr>
        <p:spPr>
          <a:xfrm>
            <a:off x="794656" y="1928713"/>
            <a:ext cx="1071127" cy="369332"/>
          </a:xfrm>
          <a:prstGeom prst="rect">
            <a:avLst/>
          </a:prstGeom>
        </p:spPr>
        <p:txBody>
          <a:bodyPr wrap="none">
            <a:spAutoFit/>
          </a:bodyPr>
          <a:lstStyle/>
          <a:p>
            <a:r>
              <a:rPr lang="tr-TR" u="sng" dirty="0" smtClean="0"/>
              <a:t>İki amaç: </a:t>
            </a:r>
            <a:endParaRPr lang="tr-TR" u="sng" dirty="0"/>
          </a:p>
        </p:txBody>
      </p:sp>
      <p:sp>
        <p:nvSpPr>
          <p:cNvPr id="14" name="Rectangle 13"/>
          <p:cNvSpPr/>
          <p:nvPr/>
        </p:nvSpPr>
        <p:spPr>
          <a:xfrm>
            <a:off x="794656" y="2309322"/>
            <a:ext cx="5264133" cy="369332"/>
          </a:xfrm>
          <a:prstGeom prst="rect">
            <a:avLst/>
          </a:prstGeom>
        </p:spPr>
        <p:txBody>
          <a:bodyPr wrap="none">
            <a:spAutoFit/>
          </a:bodyPr>
          <a:lstStyle/>
          <a:p>
            <a:r>
              <a:rPr lang="tr-TR" dirty="0" smtClean="0"/>
              <a:t>- Gazetecilik </a:t>
            </a:r>
            <a:r>
              <a:rPr lang="tr-TR" dirty="0"/>
              <a:t>görevini/misyonunu koruma altına </a:t>
            </a:r>
            <a:r>
              <a:rPr lang="tr-TR" dirty="0" smtClean="0"/>
              <a:t>almak.</a:t>
            </a:r>
            <a:endParaRPr lang="tr-TR" dirty="0"/>
          </a:p>
        </p:txBody>
      </p:sp>
      <p:sp>
        <p:nvSpPr>
          <p:cNvPr id="16" name="Rectangle 15"/>
          <p:cNvSpPr/>
          <p:nvPr/>
        </p:nvSpPr>
        <p:spPr>
          <a:xfrm>
            <a:off x="814596" y="2678654"/>
            <a:ext cx="10488385" cy="369332"/>
          </a:xfrm>
          <a:prstGeom prst="rect">
            <a:avLst/>
          </a:prstGeom>
        </p:spPr>
        <p:txBody>
          <a:bodyPr wrap="square">
            <a:spAutoFit/>
          </a:bodyPr>
          <a:lstStyle/>
          <a:p>
            <a:r>
              <a:rPr lang="tr-TR" dirty="0" smtClean="0"/>
              <a:t>- Mesleğin güvenilirliğini </a:t>
            </a:r>
            <a:r>
              <a:rPr lang="tr-TR" dirty="0"/>
              <a:t>güvence altına almak </a:t>
            </a:r>
            <a:r>
              <a:rPr lang="tr-TR" dirty="0" smtClean="0"/>
              <a:t>ve saygınlığını </a:t>
            </a:r>
            <a:r>
              <a:rPr lang="tr-TR" dirty="0"/>
              <a:t>ve onurunu </a:t>
            </a:r>
            <a:r>
              <a:rPr lang="tr-TR" dirty="0" smtClean="0"/>
              <a:t>korumak.</a:t>
            </a:r>
            <a:endParaRPr lang="tr-TR" dirty="0"/>
          </a:p>
        </p:txBody>
      </p:sp>
      <p:sp>
        <p:nvSpPr>
          <p:cNvPr id="17" name="Rectangle 16"/>
          <p:cNvSpPr/>
          <p:nvPr/>
        </p:nvSpPr>
        <p:spPr>
          <a:xfrm>
            <a:off x="814596" y="3628235"/>
            <a:ext cx="9472404" cy="369332"/>
          </a:xfrm>
          <a:prstGeom prst="rect">
            <a:avLst/>
          </a:prstGeom>
        </p:spPr>
        <p:txBody>
          <a:bodyPr wrap="square">
            <a:spAutoFit/>
          </a:bodyPr>
          <a:lstStyle/>
          <a:p>
            <a:r>
              <a:rPr lang="tr-TR" dirty="0" smtClean="0"/>
              <a:t>- Gerçekleri </a:t>
            </a:r>
            <a:r>
              <a:rPr lang="tr-TR" dirty="0"/>
              <a:t>aktarmak, nesnellik, tarafsızlık, dengelilik, doğruluk, kesinlik, tamlık </a:t>
            </a:r>
          </a:p>
        </p:txBody>
      </p:sp>
      <p:sp>
        <p:nvSpPr>
          <p:cNvPr id="18" name="Rectangle 17"/>
          <p:cNvSpPr/>
          <p:nvPr/>
        </p:nvSpPr>
        <p:spPr>
          <a:xfrm>
            <a:off x="814596" y="3999034"/>
            <a:ext cx="10215354" cy="646331"/>
          </a:xfrm>
          <a:prstGeom prst="rect">
            <a:avLst/>
          </a:prstGeom>
        </p:spPr>
        <p:txBody>
          <a:bodyPr wrap="square">
            <a:spAutoFit/>
          </a:bodyPr>
          <a:lstStyle/>
          <a:p>
            <a:r>
              <a:rPr lang="tr-TR" dirty="0" smtClean="0"/>
              <a:t>- haber-yorum </a:t>
            </a:r>
            <a:r>
              <a:rPr lang="tr-TR" dirty="0"/>
              <a:t>ayrımının yapılması ve ilan/reklam niteliğindeki yayınların bu niteliklerinin mutlaka </a:t>
            </a:r>
            <a:r>
              <a:rPr lang="tr-TR" dirty="0" smtClean="0"/>
              <a:t>belirtilmesi.</a:t>
            </a:r>
            <a:endParaRPr lang="tr-TR" dirty="0"/>
          </a:p>
        </p:txBody>
      </p:sp>
      <p:sp>
        <p:nvSpPr>
          <p:cNvPr id="19" name="Rectangle 18"/>
          <p:cNvSpPr/>
          <p:nvPr/>
        </p:nvSpPr>
        <p:spPr>
          <a:xfrm>
            <a:off x="814596" y="4645365"/>
            <a:ext cx="6121612" cy="369332"/>
          </a:xfrm>
          <a:prstGeom prst="rect">
            <a:avLst/>
          </a:prstGeom>
        </p:spPr>
        <p:txBody>
          <a:bodyPr wrap="none">
            <a:spAutoFit/>
          </a:bodyPr>
          <a:lstStyle/>
          <a:p>
            <a:r>
              <a:rPr lang="tr-TR" dirty="0" smtClean="0"/>
              <a:t>- şiddeti </a:t>
            </a:r>
            <a:r>
              <a:rPr lang="tr-TR" dirty="0"/>
              <a:t>özendirici, insani değerleri incitici yayınlardan kaçınmak</a:t>
            </a:r>
          </a:p>
        </p:txBody>
      </p:sp>
      <p:sp>
        <p:nvSpPr>
          <p:cNvPr id="21" name="Rectangle 20"/>
          <p:cNvSpPr/>
          <p:nvPr/>
        </p:nvSpPr>
        <p:spPr>
          <a:xfrm>
            <a:off x="901681" y="3200372"/>
            <a:ext cx="10488385" cy="369332"/>
          </a:xfrm>
          <a:prstGeom prst="rect">
            <a:avLst/>
          </a:prstGeom>
        </p:spPr>
        <p:txBody>
          <a:bodyPr wrap="square">
            <a:spAutoFit/>
          </a:bodyPr>
          <a:lstStyle/>
          <a:p>
            <a:r>
              <a:rPr lang="tr-TR" b="1" u="sng" dirty="0" smtClean="0">
                <a:solidFill>
                  <a:srgbClr val="FF0000"/>
                </a:solidFill>
              </a:rPr>
              <a:t>Temel İlkeler</a:t>
            </a:r>
            <a:endParaRPr lang="tr-TR" b="1" u="sng" dirty="0">
              <a:solidFill>
                <a:srgbClr val="FF0000"/>
              </a:solidFill>
            </a:endParaRPr>
          </a:p>
        </p:txBody>
      </p:sp>
      <p:sp>
        <p:nvSpPr>
          <p:cNvPr id="11" name="Dikdörtgen 10"/>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32578425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700" y="302051"/>
            <a:ext cx="10488385" cy="369332"/>
          </a:xfrm>
          <a:prstGeom prst="rect">
            <a:avLst/>
          </a:prstGeom>
        </p:spPr>
        <p:txBody>
          <a:bodyPr wrap="square">
            <a:spAutoFit/>
          </a:bodyPr>
          <a:lstStyle/>
          <a:p>
            <a:r>
              <a:rPr lang="tr-TR" b="1" u="sng" dirty="0" smtClean="0">
                <a:solidFill>
                  <a:srgbClr val="FF0000"/>
                </a:solidFill>
              </a:rPr>
              <a:t>Temel İlkeler</a:t>
            </a:r>
            <a:endParaRPr lang="tr-TR" b="1" u="sng" dirty="0">
              <a:solidFill>
                <a:srgbClr val="FF0000"/>
              </a:solidFill>
            </a:endParaRPr>
          </a:p>
        </p:txBody>
      </p:sp>
      <p:sp>
        <p:nvSpPr>
          <p:cNvPr id="3" name="Rectangle 2"/>
          <p:cNvSpPr/>
          <p:nvPr/>
        </p:nvSpPr>
        <p:spPr>
          <a:xfrm>
            <a:off x="631371" y="803800"/>
            <a:ext cx="11174186" cy="646331"/>
          </a:xfrm>
          <a:prstGeom prst="rect">
            <a:avLst/>
          </a:prstGeom>
        </p:spPr>
        <p:txBody>
          <a:bodyPr wrap="square">
            <a:spAutoFit/>
          </a:bodyPr>
          <a:lstStyle/>
          <a:p>
            <a:r>
              <a:rPr lang="tr-TR" dirty="0" smtClean="0"/>
              <a:t>- Kaynakların </a:t>
            </a:r>
            <a:r>
              <a:rPr lang="tr-TR" dirty="0"/>
              <a:t>gizliliğini korumak, saklı kalması kaydıyla verilen bilgilerin (off the record) kamu yararı gerektirmedikçe yayınlanmaması </a:t>
            </a:r>
          </a:p>
        </p:txBody>
      </p:sp>
      <p:sp>
        <p:nvSpPr>
          <p:cNvPr id="4" name="Rectangle 3"/>
          <p:cNvSpPr/>
          <p:nvPr/>
        </p:nvSpPr>
        <p:spPr>
          <a:xfrm>
            <a:off x="664028" y="1536828"/>
            <a:ext cx="10358644" cy="369332"/>
          </a:xfrm>
          <a:prstGeom prst="rect">
            <a:avLst/>
          </a:prstGeom>
        </p:spPr>
        <p:txBody>
          <a:bodyPr wrap="square">
            <a:spAutoFit/>
          </a:bodyPr>
          <a:lstStyle/>
          <a:p>
            <a:r>
              <a:rPr lang="tr-TR" dirty="0" smtClean="0"/>
              <a:t>- Haberi </a:t>
            </a:r>
            <a:r>
              <a:rPr lang="tr-TR" dirty="0"/>
              <a:t>oluşturacak malzemeyi toplarken yanıltıcı yöntemlere başvurmamak </a:t>
            </a:r>
          </a:p>
        </p:txBody>
      </p:sp>
      <p:sp>
        <p:nvSpPr>
          <p:cNvPr id="5" name="Rectangle 4"/>
          <p:cNvSpPr/>
          <p:nvPr/>
        </p:nvSpPr>
        <p:spPr>
          <a:xfrm>
            <a:off x="704851" y="1906160"/>
            <a:ext cx="3216906" cy="369332"/>
          </a:xfrm>
          <a:prstGeom prst="rect">
            <a:avLst/>
          </a:prstGeom>
        </p:spPr>
        <p:txBody>
          <a:bodyPr wrap="none">
            <a:spAutoFit/>
          </a:bodyPr>
          <a:lstStyle/>
          <a:p>
            <a:r>
              <a:rPr lang="tr-TR" dirty="0" smtClean="0"/>
              <a:t>- Mahremiyetin </a:t>
            </a:r>
            <a:r>
              <a:rPr lang="tr-TR" dirty="0"/>
              <a:t>ihlal edilmemesi</a:t>
            </a:r>
          </a:p>
        </p:txBody>
      </p:sp>
      <p:sp>
        <p:nvSpPr>
          <p:cNvPr id="6" name="Rectangle 5"/>
          <p:cNvSpPr/>
          <p:nvPr/>
        </p:nvSpPr>
        <p:spPr>
          <a:xfrm>
            <a:off x="704851" y="2275492"/>
            <a:ext cx="4982261" cy="369332"/>
          </a:xfrm>
          <a:prstGeom prst="rect">
            <a:avLst/>
          </a:prstGeom>
        </p:spPr>
        <p:txBody>
          <a:bodyPr wrap="none">
            <a:spAutoFit/>
          </a:bodyPr>
          <a:lstStyle/>
          <a:p>
            <a:r>
              <a:rPr lang="tr-TR" dirty="0" smtClean="0"/>
              <a:t>- Haber </a:t>
            </a:r>
            <a:r>
              <a:rPr lang="tr-TR" dirty="0"/>
              <a:t>toplama sırasında kişilerin taciz edilmemesi</a:t>
            </a:r>
          </a:p>
        </p:txBody>
      </p:sp>
      <p:sp>
        <p:nvSpPr>
          <p:cNvPr id="7" name="Rectangle 6"/>
          <p:cNvSpPr/>
          <p:nvPr/>
        </p:nvSpPr>
        <p:spPr>
          <a:xfrm>
            <a:off x="704851" y="2644824"/>
            <a:ext cx="10325987" cy="369332"/>
          </a:xfrm>
          <a:prstGeom prst="rect">
            <a:avLst/>
          </a:prstGeom>
        </p:spPr>
        <p:txBody>
          <a:bodyPr wrap="square">
            <a:spAutoFit/>
          </a:bodyPr>
          <a:lstStyle/>
          <a:p>
            <a:r>
              <a:rPr lang="tr-TR" dirty="0" smtClean="0"/>
              <a:t>- Hiç </a:t>
            </a:r>
            <a:r>
              <a:rPr lang="tr-TR" dirty="0"/>
              <a:t>kimsenin ırkı, cinsiyeti, yaşı, toplumsal konumu ve dini inançları nedeniyle aşağılanmaması</a:t>
            </a:r>
          </a:p>
        </p:txBody>
      </p:sp>
      <p:sp>
        <p:nvSpPr>
          <p:cNvPr id="8" name="Rectangle 7"/>
          <p:cNvSpPr/>
          <p:nvPr/>
        </p:nvSpPr>
        <p:spPr>
          <a:xfrm>
            <a:off x="704851" y="3040588"/>
            <a:ext cx="8333014" cy="369332"/>
          </a:xfrm>
          <a:prstGeom prst="rect">
            <a:avLst/>
          </a:prstGeom>
        </p:spPr>
        <p:txBody>
          <a:bodyPr wrap="square">
            <a:spAutoFit/>
          </a:bodyPr>
          <a:lstStyle/>
          <a:p>
            <a:r>
              <a:rPr lang="tr-TR" dirty="0" smtClean="0"/>
              <a:t>- Kişileri </a:t>
            </a:r>
            <a:r>
              <a:rPr lang="tr-TR" dirty="0"/>
              <a:t>küçük düşüren ve iftira niteliği taşıyan yayınlardan kaçınılması</a:t>
            </a:r>
          </a:p>
        </p:txBody>
      </p:sp>
      <p:sp>
        <p:nvSpPr>
          <p:cNvPr id="9" name="Rectangle 8"/>
          <p:cNvSpPr/>
          <p:nvPr/>
        </p:nvSpPr>
        <p:spPr>
          <a:xfrm>
            <a:off x="704851" y="3409920"/>
            <a:ext cx="9337220" cy="369332"/>
          </a:xfrm>
          <a:prstGeom prst="rect">
            <a:avLst/>
          </a:prstGeom>
        </p:spPr>
        <p:txBody>
          <a:bodyPr wrap="square">
            <a:spAutoFit/>
          </a:bodyPr>
          <a:lstStyle/>
          <a:p>
            <a:r>
              <a:rPr lang="tr-TR" dirty="0" smtClean="0"/>
              <a:t>- Suçlu </a:t>
            </a:r>
            <a:r>
              <a:rPr lang="tr-TR" dirty="0"/>
              <a:t>olduğu yargı kararıyla kesinleşmedikçe kimsenin suçlu ilan edilmemesi</a:t>
            </a:r>
          </a:p>
        </p:txBody>
      </p:sp>
      <p:sp>
        <p:nvSpPr>
          <p:cNvPr id="10" name="Rectangle 9"/>
          <p:cNvSpPr/>
          <p:nvPr/>
        </p:nvSpPr>
        <p:spPr>
          <a:xfrm>
            <a:off x="704851" y="3779252"/>
            <a:ext cx="4555799" cy="369332"/>
          </a:xfrm>
          <a:prstGeom prst="rect">
            <a:avLst/>
          </a:prstGeom>
        </p:spPr>
        <p:txBody>
          <a:bodyPr wrap="none">
            <a:spAutoFit/>
          </a:bodyPr>
          <a:lstStyle/>
          <a:p>
            <a:r>
              <a:rPr lang="tr-TR" dirty="0" smtClean="0"/>
              <a:t>- Cevap </a:t>
            </a:r>
            <a:r>
              <a:rPr lang="tr-TR" dirty="0"/>
              <a:t>ve düzeltme hakkına saygı </a:t>
            </a:r>
            <a:r>
              <a:rPr lang="tr-TR" dirty="0" smtClean="0"/>
              <a:t>gösterilmesi</a:t>
            </a:r>
            <a:endParaRPr lang="tr-TR" dirty="0"/>
          </a:p>
        </p:txBody>
      </p:sp>
      <p:sp>
        <p:nvSpPr>
          <p:cNvPr id="11" name="Rectangle 10"/>
          <p:cNvSpPr/>
          <p:nvPr/>
        </p:nvSpPr>
        <p:spPr>
          <a:xfrm>
            <a:off x="713496" y="4214418"/>
            <a:ext cx="4920386" cy="369332"/>
          </a:xfrm>
          <a:prstGeom prst="rect">
            <a:avLst/>
          </a:prstGeom>
        </p:spPr>
        <p:txBody>
          <a:bodyPr wrap="none">
            <a:spAutoFit/>
          </a:bodyPr>
          <a:lstStyle/>
          <a:p>
            <a:r>
              <a:rPr lang="tr-TR" dirty="0" smtClean="0"/>
              <a:t>- Mesleğin özel </a:t>
            </a:r>
            <a:r>
              <a:rPr lang="tr-TR" dirty="0"/>
              <a:t>amaç ve çıkarlara alet </a:t>
            </a:r>
            <a:r>
              <a:rPr lang="tr-TR" dirty="0" smtClean="0"/>
              <a:t>edilememesi</a:t>
            </a:r>
            <a:endParaRPr lang="tr-TR" dirty="0"/>
          </a:p>
        </p:txBody>
      </p:sp>
      <p:sp>
        <p:nvSpPr>
          <p:cNvPr id="12" name="Rectangle 11"/>
          <p:cNvSpPr/>
          <p:nvPr/>
        </p:nvSpPr>
        <p:spPr>
          <a:xfrm>
            <a:off x="713496" y="4580637"/>
            <a:ext cx="10259707" cy="369332"/>
          </a:xfrm>
          <a:prstGeom prst="rect">
            <a:avLst/>
          </a:prstGeom>
        </p:spPr>
        <p:txBody>
          <a:bodyPr wrap="square">
            <a:spAutoFit/>
          </a:bodyPr>
          <a:lstStyle/>
          <a:p>
            <a:r>
              <a:rPr lang="tr-TR" dirty="0" smtClean="0"/>
              <a:t>- Başka </a:t>
            </a:r>
            <a:r>
              <a:rPr lang="tr-TR" dirty="0"/>
              <a:t>medya kuruluşlarından alınan haber ve görüntülerin kaynak belirtilmeden </a:t>
            </a:r>
            <a:r>
              <a:rPr lang="tr-TR" dirty="0" smtClean="0"/>
              <a:t>yayınlanamaması</a:t>
            </a:r>
            <a:endParaRPr lang="tr-TR" dirty="0"/>
          </a:p>
        </p:txBody>
      </p:sp>
      <p:sp>
        <p:nvSpPr>
          <p:cNvPr id="13" name="Dikdörtgen 12"/>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176106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71631" y="293915"/>
            <a:ext cx="7024814" cy="454741"/>
          </a:xfrm>
        </p:spPr>
        <p:txBody>
          <a:bodyPr>
            <a:normAutofit/>
          </a:bodyPr>
          <a:lstStyle/>
          <a:p>
            <a:pPr algn="l"/>
            <a:r>
              <a:rPr lang="tr-TR" sz="2400" b="1" dirty="0" smtClean="0">
                <a:solidFill>
                  <a:srgbClr val="F93B07"/>
                </a:solidFill>
                <a:latin typeface="+mn-lt"/>
              </a:rPr>
              <a:t>Etik İlkeler Nasıl İzleniyor?</a:t>
            </a:r>
            <a:endParaRPr lang="tr-TR" sz="2400" b="1" dirty="0">
              <a:solidFill>
                <a:srgbClr val="F93B07"/>
              </a:solidFill>
              <a:latin typeface="+mn-lt"/>
            </a:endParaRPr>
          </a:p>
        </p:txBody>
      </p:sp>
      <p:sp>
        <p:nvSpPr>
          <p:cNvPr id="4" name="Rectangle 3"/>
          <p:cNvSpPr/>
          <p:nvPr/>
        </p:nvSpPr>
        <p:spPr>
          <a:xfrm>
            <a:off x="672637" y="1060211"/>
            <a:ext cx="9756322" cy="369332"/>
          </a:xfrm>
          <a:prstGeom prst="rect">
            <a:avLst/>
          </a:prstGeom>
        </p:spPr>
        <p:txBody>
          <a:bodyPr wrap="square">
            <a:spAutoFit/>
          </a:bodyPr>
          <a:lstStyle/>
          <a:p>
            <a:r>
              <a:rPr lang="tr-TR" dirty="0" smtClean="0">
                <a:solidFill>
                  <a:srgbClr val="FF0000"/>
                </a:solidFill>
              </a:rPr>
              <a:t>1. Etik Komiteler</a:t>
            </a:r>
            <a:endParaRPr lang="tr-TR" dirty="0">
              <a:solidFill>
                <a:srgbClr val="FF0000"/>
              </a:solidFill>
            </a:endParaRPr>
          </a:p>
        </p:txBody>
      </p:sp>
      <p:sp>
        <p:nvSpPr>
          <p:cNvPr id="14" name="Rectangle 13"/>
          <p:cNvSpPr/>
          <p:nvPr/>
        </p:nvSpPr>
        <p:spPr>
          <a:xfrm>
            <a:off x="901681" y="1449752"/>
            <a:ext cx="3722750" cy="369332"/>
          </a:xfrm>
          <a:prstGeom prst="rect">
            <a:avLst/>
          </a:prstGeom>
        </p:spPr>
        <p:txBody>
          <a:bodyPr wrap="none">
            <a:spAutoFit/>
          </a:bodyPr>
          <a:lstStyle/>
          <a:p>
            <a:r>
              <a:rPr lang="tr-TR" dirty="0" smtClean="0"/>
              <a:t>Uyarı, kınama ya da üyelikten çıkarma</a:t>
            </a:r>
            <a:endParaRPr lang="tr-TR" dirty="0"/>
          </a:p>
        </p:txBody>
      </p:sp>
      <p:sp>
        <p:nvSpPr>
          <p:cNvPr id="16" name="Rectangle 15"/>
          <p:cNvSpPr/>
          <p:nvPr/>
        </p:nvSpPr>
        <p:spPr>
          <a:xfrm>
            <a:off x="977882" y="2233931"/>
            <a:ext cx="10488385" cy="369332"/>
          </a:xfrm>
          <a:prstGeom prst="rect">
            <a:avLst/>
          </a:prstGeom>
        </p:spPr>
        <p:txBody>
          <a:bodyPr wrap="square">
            <a:spAutoFit/>
          </a:bodyPr>
          <a:lstStyle/>
          <a:p>
            <a:r>
              <a:rPr lang="tr-TR" dirty="0" smtClean="0"/>
              <a:t>1969</a:t>
            </a:r>
            <a:r>
              <a:rPr lang="tr-TR" dirty="0" smtClean="0">
                <a:sym typeface="Wingdings" pitchFamily="2" charset="2"/>
              </a:rPr>
              <a:t> İsveç  deneyimli ve tarafsız gazeteci  ücret </a:t>
            </a:r>
            <a:endParaRPr lang="tr-TR" dirty="0"/>
          </a:p>
        </p:txBody>
      </p:sp>
      <p:sp>
        <p:nvSpPr>
          <p:cNvPr id="17" name="Rectangle 16"/>
          <p:cNvSpPr/>
          <p:nvPr/>
        </p:nvSpPr>
        <p:spPr>
          <a:xfrm>
            <a:off x="998183" y="3365146"/>
            <a:ext cx="9472404" cy="369332"/>
          </a:xfrm>
          <a:prstGeom prst="rect">
            <a:avLst/>
          </a:prstGeom>
        </p:spPr>
        <p:txBody>
          <a:bodyPr wrap="square">
            <a:spAutoFit/>
          </a:bodyPr>
          <a:lstStyle/>
          <a:p>
            <a:r>
              <a:rPr lang="tr-TR" dirty="0" smtClean="0"/>
              <a:t>İletişim aracı temsilcileri + halk temsilcileri</a:t>
            </a:r>
            <a:endParaRPr lang="tr-TR" dirty="0"/>
          </a:p>
        </p:txBody>
      </p:sp>
      <p:sp>
        <p:nvSpPr>
          <p:cNvPr id="11" name="Rectangle 10"/>
          <p:cNvSpPr/>
          <p:nvPr/>
        </p:nvSpPr>
        <p:spPr>
          <a:xfrm>
            <a:off x="672637" y="1864599"/>
            <a:ext cx="9756322" cy="369332"/>
          </a:xfrm>
          <a:prstGeom prst="rect">
            <a:avLst/>
          </a:prstGeom>
        </p:spPr>
        <p:txBody>
          <a:bodyPr wrap="square">
            <a:spAutoFit/>
          </a:bodyPr>
          <a:lstStyle/>
          <a:p>
            <a:r>
              <a:rPr lang="tr-TR" dirty="0" smtClean="0">
                <a:solidFill>
                  <a:srgbClr val="FF0000"/>
                </a:solidFill>
              </a:rPr>
              <a:t>2. Ombusdmanlık (Kamu denetçiliği)</a:t>
            </a:r>
            <a:endParaRPr lang="tr-TR" dirty="0">
              <a:solidFill>
                <a:srgbClr val="FF0000"/>
              </a:solidFill>
            </a:endParaRPr>
          </a:p>
        </p:txBody>
      </p:sp>
      <p:sp>
        <p:nvSpPr>
          <p:cNvPr id="12" name="Rectangle 11"/>
          <p:cNvSpPr/>
          <p:nvPr/>
        </p:nvSpPr>
        <p:spPr>
          <a:xfrm>
            <a:off x="998183" y="2603263"/>
            <a:ext cx="10488385" cy="369332"/>
          </a:xfrm>
          <a:prstGeom prst="rect">
            <a:avLst/>
          </a:prstGeom>
        </p:spPr>
        <p:txBody>
          <a:bodyPr wrap="square">
            <a:spAutoFit/>
          </a:bodyPr>
          <a:lstStyle/>
          <a:p>
            <a:r>
              <a:rPr lang="tr-TR" dirty="0" smtClean="0"/>
              <a:t>ABD modeli </a:t>
            </a:r>
            <a:r>
              <a:rPr lang="tr-TR" dirty="0" smtClean="0">
                <a:sym typeface="Wingdings" pitchFamily="2" charset="2"/>
              </a:rPr>
              <a:t> Okur temsilciliği  halkla ilişkiler mi?</a:t>
            </a:r>
            <a:endParaRPr lang="tr-TR" dirty="0"/>
          </a:p>
        </p:txBody>
      </p:sp>
      <p:sp>
        <p:nvSpPr>
          <p:cNvPr id="15" name="Rectangle 14"/>
          <p:cNvSpPr/>
          <p:nvPr/>
        </p:nvSpPr>
        <p:spPr>
          <a:xfrm>
            <a:off x="672637" y="2972595"/>
            <a:ext cx="9756322" cy="369332"/>
          </a:xfrm>
          <a:prstGeom prst="rect">
            <a:avLst/>
          </a:prstGeom>
        </p:spPr>
        <p:txBody>
          <a:bodyPr wrap="square">
            <a:spAutoFit/>
          </a:bodyPr>
          <a:lstStyle/>
          <a:p>
            <a:r>
              <a:rPr lang="tr-TR" dirty="0" smtClean="0">
                <a:solidFill>
                  <a:srgbClr val="FF0000"/>
                </a:solidFill>
              </a:rPr>
              <a:t>3. Basın Konseyi</a:t>
            </a:r>
            <a:endParaRPr lang="tr-TR" dirty="0">
              <a:solidFill>
                <a:srgbClr val="FF0000"/>
              </a:solidFill>
            </a:endParaRPr>
          </a:p>
        </p:txBody>
      </p:sp>
      <p:sp>
        <p:nvSpPr>
          <p:cNvPr id="13" name="Rectangle 12"/>
          <p:cNvSpPr/>
          <p:nvPr/>
        </p:nvSpPr>
        <p:spPr>
          <a:xfrm>
            <a:off x="714265" y="3759136"/>
            <a:ext cx="9756322" cy="369332"/>
          </a:xfrm>
          <a:prstGeom prst="rect">
            <a:avLst/>
          </a:prstGeom>
        </p:spPr>
        <p:txBody>
          <a:bodyPr wrap="square">
            <a:spAutoFit/>
          </a:bodyPr>
          <a:lstStyle/>
          <a:p>
            <a:r>
              <a:rPr lang="tr-TR" dirty="0" smtClean="0">
                <a:solidFill>
                  <a:srgbClr val="FF0000"/>
                </a:solidFill>
              </a:rPr>
              <a:t>4. Medya Gözlemevi</a:t>
            </a:r>
            <a:endParaRPr lang="tr-TR" dirty="0">
              <a:solidFill>
                <a:srgbClr val="FF0000"/>
              </a:solidFill>
            </a:endParaRPr>
          </a:p>
        </p:txBody>
      </p:sp>
      <p:sp>
        <p:nvSpPr>
          <p:cNvPr id="18" name="Rectangle 17"/>
          <p:cNvSpPr/>
          <p:nvPr/>
        </p:nvSpPr>
        <p:spPr>
          <a:xfrm>
            <a:off x="962641" y="4171561"/>
            <a:ext cx="9472404" cy="369332"/>
          </a:xfrm>
          <a:prstGeom prst="rect">
            <a:avLst/>
          </a:prstGeom>
        </p:spPr>
        <p:txBody>
          <a:bodyPr wrap="square">
            <a:spAutoFit/>
          </a:bodyPr>
          <a:lstStyle/>
          <a:p>
            <a:r>
              <a:rPr lang="tr-TR" dirty="0" smtClean="0"/>
              <a:t>Basın özgürlüğü, bağımsız gazetecilik ve yüksek etik standartlarını bir araya getirmeye çalışır.</a:t>
            </a:r>
            <a:endParaRPr lang="tr-TR" dirty="0"/>
          </a:p>
        </p:txBody>
      </p:sp>
      <p:sp>
        <p:nvSpPr>
          <p:cNvPr id="20" name="Rectangle 19"/>
          <p:cNvSpPr/>
          <p:nvPr/>
        </p:nvSpPr>
        <p:spPr>
          <a:xfrm>
            <a:off x="714265" y="4559698"/>
            <a:ext cx="9756322" cy="369332"/>
          </a:xfrm>
          <a:prstGeom prst="rect">
            <a:avLst/>
          </a:prstGeom>
        </p:spPr>
        <p:txBody>
          <a:bodyPr wrap="square">
            <a:spAutoFit/>
          </a:bodyPr>
          <a:lstStyle/>
          <a:p>
            <a:r>
              <a:rPr lang="tr-TR" dirty="0" smtClean="0">
                <a:solidFill>
                  <a:srgbClr val="FF0000"/>
                </a:solidFill>
              </a:rPr>
              <a:t>5. Kamu Baskısı</a:t>
            </a:r>
            <a:endParaRPr lang="tr-TR" dirty="0">
              <a:solidFill>
                <a:srgbClr val="FF0000"/>
              </a:solidFill>
            </a:endParaRPr>
          </a:p>
        </p:txBody>
      </p:sp>
      <p:sp>
        <p:nvSpPr>
          <p:cNvPr id="21" name="Rectangle 20"/>
          <p:cNvSpPr/>
          <p:nvPr/>
        </p:nvSpPr>
        <p:spPr>
          <a:xfrm>
            <a:off x="998183" y="4998072"/>
            <a:ext cx="9472404" cy="369332"/>
          </a:xfrm>
          <a:prstGeom prst="rect">
            <a:avLst/>
          </a:prstGeom>
        </p:spPr>
        <p:txBody>
          <a:bodyPr wrap="square">
            <a:spAutoFit/>
          </a:bodyPr>
          <a:lstStyle/>
          <a:p>
            <a:r>
              <a:rPr lang="tr-TR" dirty="0" smtClean="0"/>
              <a:t>Kamunun medyanın gözlemcisi olması ve etik dışı davranışlara tepki göstermesi</a:t>
            </a:r>
            <a:endParaRPr lang="tr-TR" dirty="0"/>
          </a:p>
        </p:txBody>
      </p:sp>
      <p:sp>
        <p:nvSpPr>
          <p:cNvPr id="19" name="Dikdörtgen 18"/>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2113192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982717" y="489216"/>
            <a:ext cx="3578773" cy="735725"/>
          </a:xfrm>
        </p:spPr>
        <p:txBody>
          <a:bodyPr>
            <a:normAutofit/>
          </a:bodyPr>
          <a:lstStyle/>
          <a:p>
            <a:pPr algn="l"/>
            <a:r>
              <a:rPr lang="tr-TR" sz="4000" b="1" dirty="0" smtClean="0">
                <a:solidFill>
                  <a:srgbClr val="F93B07"/>
                </a:solidFill>
                <a:latin typeface="+mn-lt"/>
              </a:rPr>
              <a:t>İletişim Etiği ?</a:t>
            </a:r>
            <a:endParaRPr lang="tr-TR" sz="4000" b="1" dirty="0">
              <a:solidFill>
                <a:srgbClr val="F93B07"/>
              </a:solidFill>
              <a:latin typeface="+mn-lt"/>
            </a:endParaRPr>
          </a:p>
        </p:txBody>
      </p:sp>
      <p:sp>
        <p:nvSpPr>
          <p:cNvPr id="4" name="Dikdörtgen 3"/>
          <p:cNvSpPr/>
          <p:nvPr/>
        </p:nvSpPr>
        <p:spPr>
          <a:xfrm>
            <a:off x="1366345" y="1551431"/>
            <a:ext cx="2028497" cy="461665"/>
          </a:xfrm>
          <a:prstGeom prst="rect">
            <a:avLst/>
          </a:prstGeom>
        </p:spPr>
        <p:txBody>
          <a:bodyPr wrap="square">
            <a:spAutoFit/>
          </a:bodyPr>
          <a:lstStyle/>
          <a:p>
            <a:r>
              <a:rPr lang="tr-TR" sz="2400" dirty="0" smtClean="0"/>
              <a:t>Gazete</a:t>
            </a:r>
            <a:endParaRPr lang="tr-TR" sz="2400" dirty="0"/>
          </a:p>
        </p:txBody>
      </p:sp>
      <p:sp>
        <p:nvSpPr>
          <p:cNvPr id="6" name="Dikdörtgen 5"/>
          <p:cNvSpPr/>
          <p:nvPr/>
        </p:nvSpPr>
        <p:spPr>
          <a:xfrm>
            <a:off x="1366345" y="2108753"/>
            <a:ext cx="2028497" cy="461665"/>
          </a:xfrm>
          <a:prstGeom prst="rect">
            <a:avLst/>
          </a:prstGeom>
        </p:spPr>
        <p:txBody>
          <a:bodyPr wrap="square">
            <a:spAutoFit/>
          </a:bodyPr>
          <a:lstStyle/>
          <a:p>
            <a:r>
              <a:rPr lang="tr-TR" sz="2400" dirty="0" smtClean="0"/>
              <a:t>Televizyon</a:t>
            </a:r>
            <a:endParaRPr lang="tr-TR" sz="2400" dirty="0"/>
          </a:p>
        </p:txBody>
      </p:sp>
      <p:sp>
        <p:nvSpPr>
          <p:cNvPr id="7" name="Dikdörtgen 6"/>
          <p:cNvSpPr/>
          <p:nvPr/>
        </p:nvSpPr>
        <p:spPr>
          <a:xfrm>
            <a:off x="1439917" y="2666075"/>
            <a:ext cx="2028497" cy="461665"/>
          </a:xfrm>
          <a:prstGeom prst="rect">
            <a:avLst/>
          </a:prstGeom>
        </p:spPr>
        <p:txBody>
          <a:bodyPr wrap="square">
            <a:spAutoFit/>
          </a:bodyPr>
          <a:lstStyle/>
          <a:p>
            <a:r>
              <a:rPr lang="tr-TR" sz="2400" dirty="0" smtClean="0"/>
              <a:t>Radyo</a:t>
            </a:r>
            <a:endParaRPr lang="tr-TR" sz="2400" dirty="0"/>
          </a:p>
        </p:txBody>
      </p:sp>
      <p:sp>
        <p:nvSpPr>
          <p:cNvPr id="8" name="Dikdörtgen 7"/>
          <p:cNvSpPr/>
          <p:nvPr/>
        </p:nvSpPr>
        <p:spPr>
          <a:xfrm>
            <a:off x="1439917" y="3199097"/>
            <a:ext cx="2028497" cy="461665"/>
          </a:xfrm>
          <a:prstGeom prst="rect">
            <a:avLst/>
          </a:prstGeom>
        </p:spPr>
        <p:txBody>
          <a:bodyPr wrap="square">
            <a:spAutoFit/>
          </a:bodyPr>
          <a:lstStyle/>
          <a:p>
            <a:r>
              <a:rPr lang="tr-TR" sz="2400" dirty="0" smtClean="0"/>
              <a:t>Müzik</a:t>
            </a:r>
            <a:endParaRPr lang="tr-TR" sz="2400" dirty="0"/>
          </a:p>
        </p:txBody>
      </p:sp>
      <p:sp>
        <p:nvSpPr>
          <p:cNvPr id="9" name="Dikdörtgen 8"/>
          <p:cNvSpPr/>
          <p:nvPr/>
        </p:nvSpPr>
        <p:spPr>
          <a:xfrm>
            <a:off x="1439916" y="3732119"/>
            <a:ext cx="2028497" cy="461665"/>
          </a:xfrm>
          <a:prstGeom prst="rect">
            <a:avLst/>
          </a:prstGeom>
        </p:spPr>
        <p:txBody>
          <a:bodyPr wrap="square">
            <a:spAutoFit/>
          </a:bodyPr>
          <a:lstStyle/>
          <a:p>
            <a:r>
              <a:rPr lang="tr-TR" sz="2400" dirty="0" smtClean="0"/>
              <a:t>Yazılım</a:t>
            </a:r>
            <a:endParaRPr lang="tr-TR" sz="2400" dirty="0"/>
          </a:p>
        </p:txBody>
      </p:sp>
      <p:sp>
        <p:nvSpPr>
          <p:cNvPr id="10" name="Dikdörtgen 9"/>
          <p:cNvSpPr/>
          <p:nvPr/>
        </p:nvSpPr>
        <p:spPr>
          <a:xfrm>
            <a:off x="1439916" y="4336498"/>
            <a:ext cx="2028497" cy="461665"/>
          </a:xfrm>
          <a:prstGeom prst="rect">
            <a:avLst/>
          </a:prstGeom>
        </p:spPr>
        <p:txBody>
          <a:bodyPr wrap="square">
            <a:spAutoFit/>
          </a:bodyPr>
          <a:lstStyle/>
          <a:p>
            <a:r>
              <a:rPr lang="tr-TR" sz="2400" dirty="0" smtClean="0"/>
              <a:t>Kayıt</a:t>
            </a:r>
            <a:endParaRPr lang="tr-TR" sz="2400" dirty="0"/>
          </a:p>
        </p:txBody>
      </p:sp>
      <p:sp>
        <p:nvSpPr>
          <p:cNvPr id="11" name="Dikdörtgen 10"/>
          <p:cNvSpPr/>
          <p:nvPr/>
        </p:nvSpPr>
        <p:spPr>
          <a:xfrm>
            <a:off x="1439916" y="4822463"/>
            <a:ext cx="2028497" cy="461665"/>
          </a:xfrm>
          <a:prstGeom prst="rect">
            <a:avLst/>
          </a:prstGeom>
        </p:spPr>
        <p:txBody>
          <a:bodyPr wrap="square">
            <a:spAutoFit/>
          </a:bodyPr>
          <a:lstStyle/>
          <a:p>
            <a:r>
              <a:rPr lang="tr-TR" sz="2400" dirty="0" smtClean="0"/>
              <a:t>Film</a:t>
            </a:r>
            <a:endParaRPr lang="tr-TR" sz="2400" dirty="0"/>
          </a:p>
        </p:txBody>
      </p:sp>
      <p:sp>
        <p:nvSpPr>
          <p:cNvPr id="12" name="Dikdörtgen 11"/>
          <p:cNvSpPr/>
          <p:nvPr/>
        </p:nvSpPr>
        <p:spPr>
          <a:xfrm>
            <a:off x="3967654" y="1551431"/>
            <a:ext cx="2028497" cy="461665"/>
          </a:xfrm>
          <a:prstGeom prst="rect">
            <a:avLst/>
          </a:prstGeom>
        </p:spPr>
        <p:txBody>
          <a:bodyPr wrap="square">
            <a:spAutoFit/>
          </a:bodyPr>
          <a:lstStyle/>
          <a:p>
            <a:r>
              <a:rPr lang="tr-TR" sz="2400" dirty="0" smtClean="0"/>
              <a:t>Kitap</a:t>
            </a:r>
            <a:endParaRPr lang="tr-TR" sz="2400" dirty="0"/>
          </a:p>
        </p:txBody>
      </p:sp>
      <p:sp>
        <p:nvSpPr>
          <p:cNvPr id="13" name="Dikdörtgen 12"/>
          <p:cNvSpPr/>
          <p:nvPr/>
        </p:nvSpPr>
        <p:spPr>
          <a:xfrm>
            <a:off x="3967653" y="2016864"/>
            <a:ext cx="2028497" cy="461665"/>
          </a:xfrm>
          <a:prstGeom prst="rect">
            <a:avLst/>
          </a:prstGeom>
        </p:spPr>
        <p:txBody>
          <a:bodyPr wrap="square">
            <a:spAutoFit/>
          </a:bodyPr>
          <a:lstStyle/>
          <a:p>
            <a:r>
              <a:rPr lang="tr-TR" sz="2400" dirty="0" smtClean="0"/>
              <a:t>Dergi</a:t>
            </a:r>
            <a:endParaRPr lang="tr-TR" sz="2400" dirty="0"/>
          </a:p>
        </p:txBody>
      </p:sp>
      <p:sp>
        <p:nvSpPr>
          <p:cNvPr id="14" name="Dikdörtgen 13"/>
          <p:cNvSpPr/>
          <p:nvPr/>
        </p:nvSpPr>
        <p:spPr>
          <a:xfrm>
            <a:off x="3967652" y="2574186"/>
            <a:ext cx="2028497" cy="461665"/>
          </a:xfrm>
          <a:prstGeom prst="rect">
            <a:avLst/>
          </a:prstGeom>
        </p:spPr>
        <p:txBody>
          <a:bodyPr wrap="square">
            <a:spAutoFit/>
          </a:bodyPr>
          <a:lstStyle/>
          <a:p>
            <a:r>
              <a:rPr lang="tr-TR" sz="2400" dirty="0"/>
              <a:t>R</a:t>
            </a:r>
            <a:r>
              <a:rPr lang="tr-TR" sz="2400" dirty="0" smtClean="0"/>
              <a:t>eklam</a:t>
            </a:r>
            <a:endParaRPr lang="tr-TR" sz="2400" dirty="0"/>
          </a:p>
        </p:txBody>
      </p:sp>
      <p:sp>
        <p:nvSpPr>
          <p:cNvPr id="15" name="Dikdörtgen 14"/>
          <p:cNvSpPr/>
          <p:nvPr/>
        </p:nvSpPr>
        <p:spPr>
          <a:xfrm>
            <a:off x="3967652" y="3121182"/>
            <a:ext cx="2028497" cy="461665"/>
          </a:xfrm>
          <a:prstGeom prst="rect">
            <a:avLst/>
          </a:prstGeom>
        </p:spPr>
        <p:txBody>
          <a:bodyPr wrap="square">
            <a:spAutoFit/>
          </a:bodyPr>
          <a:lstStyle/>
          <a:p>
            <a:r>
              <a:rPr lang="tr-TR" sz="2400" dirty="0" smtClean="0"/>
              <a:t>Halkla İlişkiler</a:t>
            </a:r>
            <a:endParaRPr lang="tr-TR" sz="2400" dirty="0"/>
          </a:p>
        </p:txBody>
      </p:sp>
    </p:spTree>
    <p:extLst>
      <p:ext uri="{BB962C8B-B14F-4D97-AF65-F5344CB8AC3E}">
        <p14:creationId xmlns:p14="http://schemas.microsoft.com/office/powerpoint/2010/main" val="92433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2717" y="489216"/>
            <a:ext cx="3578773" cy="735725"/>
          </a:xfrm>
        </p:spPr>
        <p:txBody>
          <a:bodyPr>
            <a:normAutofit/>
          </a:bodyPr>
          <a:lstStyle/>
          <a:p>
            <a:pPr algn="l"/>
            <a:r>
              <a:rPr lang="tr-TR" sz="4000" b="1" dirty="0" smtClean="0">
                <a:solidFill>
                  <a:srgbClr val="F93B07"/>
                </a:solidFill>
                <a:latin typeface="+mn-lt"/>
              </a:rPr>
              <a:t>İletişim Etiği</a:t>
            </a:r>
            <a:endParaRPr lang="tr-TR" sz="4000" b="1" dirty="0">
              <a:solidFill>
                <a:srgbClr val="F93B07"/>
              </a:solidFill>
              <a:latin typeface="+mn-lt"/>
            </a:endParaRPr>
          </a:p>
        </p:txBody>
      </p:sp>
      <p:sp>
        <p:nvSpPr>
          <p:cNvPr id="9" name="Dikdörtgen 8"/>
          <p:cNvSpPr/>
          <p:nvPr/>
        </p:nvSpPr>
        <p:spPr>
          <a:xfrm>
            <a:off x="1198176" y="2729500"/>
            <a:ext cx="2837795" cy="461665"/>
          </a:xfrm>
          <a:prstGeom prst="rect">
            <a:avLst/>
          </a:prstGeom>
        </p:spPr>
        <p:txBody>
          <a:bodyPr wrap="square">
            <a:spAutoFit/>
          </a:bodyPr>
          <a:lstStyle/>
          <a:p>
            <a:r>
              <a:rPr lang="tr-TR" sz="2400" dirty="0" smtClean="0"/>
              <a:t>- Haber ve reklam</a:t>
            </a:r>
            <a:endParaRPr lang="tr-TR" sz="2400" dirty="0"/>
          </a:p>
        </p:txBody>
      </p:sp>
      <p:sp>
        <p:nvSpPr>
          <p:cNvPr id="19" name="Dikdörtgen 18"/>
          <p:cNvSpPr/>
          <p:nvPr/>
        </p:nvSpPr>
        <p:spPr>
          <a:xfrm>
            <a:off x="1198176" y="1535062"/>
            <a:ext cx="3783728" cy="461665"/>
          </a:xfrm>
          <a:prstGeom prst="rect">
            <a:avLst/>
          </a:prstGeom>
        </p:spPr>
        <p:txBody>
          <a:bodyPr wrap="square">
            <a:spAutoFit/>
          </a:bodyPr>
          <a:lstStyle/>
          <a:p>
            <a:r>
              <a:rPr lang="tr-TR" sz="2400" dirty="0" smtClean="0"/>
              <a:t>- Artan Güvensizlik</a:t>
            </a:r>
            <a:endParaRPr lang="tr-TR" sz="2400" dirty="0"/>
          </a:p>
        </p:txBody>
      </p:sp>
      <p:sp>
        <p:nvSpPr>
          <p:cNvPr id="20" name="Dikdörtgen 19"/>
          <p:cNvSpPr/>
          <p:nvPr/>
        </p:nvSpPr>
        <p:spPr>
          <a:xfrm>
            <a:off x="1198176" y="2139441"/>
            <a:ext cx="3783728" cy="461665"/>
          </a:xfrm>
          <a:prstGeom prst="rect">
            <a:avLst/>
          </a:prstGeom>
        </p:spPr>
        <p:txBody>
          <a:bodyPr wrap="square">
            <a:spAutoFit/>
          </a:bodyPr>
          <a:lstStyle/>
          <a:p>
            <a:r>
              <a:rPr lang="tr-TR" sz="2400" dirty="0" smtClean="0"/>
              <a:t>- Toplumsal denetim</a:t>
            </a:r>
            <a:endParaRPr lang="tr-TR" sz="2400" dirty="0"/>
          </a:p>
        </p:txBody>
      </p:sp>
      <p:sp>
        <p:nvSpPr>
          <p:cNvPr id="18" name="Dikdörtgen 17"/>
          <p:cNvSpPr/>
          <p:nvPr/>
        </p:nvSpPr>
        <p:spPr>
          <a:xfrm>
            <a:off x="1198176" y="3284774"/>
            <a:ext cx="8797162" cy="461665"/>
          </a:xfrm>
          <a:prstGeom prst="rect">
            <a:avLst/>
          </a:prstGeom>
        </p:spPr>
        <p:txBody>
          <a:bodyPr wrap="square">
            <a:spAutoFit/>
          </a:bodyPr>
          <a:lstStyle/>
          <a:p>
            <a:r>
              <a:rPr lang="tr-TR" sz="2400" dirty="0" smtClean="0"/>
              <a:t>- Televizyon dizileri, kadın kuşağı, çizgi filmler…</a:t>
            </a:r>
            <a:endParaRPr lang="tr-TR" sz="2400" dirty="0"/>
          </a:p>
        </p:txBody>
      </p:sp>
      <p:sp>
        <p:nvSpPr>
          <p:cNvPr id="21" name="Right Arrow 8"/>
          <p:cNvSpPr/>
          <p:nvPr/>
        </p:nvSpPr>
        <p:spPr>
          <a:xfrm>
            <a:off x="6798848" y="2370273"/>
            <a:ext cx="684518" cy="299344"/>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Dikdörtgen 21"/>
          <p:cNvSpPr/>
          <p:nvPr/>
        </p:nvSpPr>
        <p:spPr>
          <a:xfrm>
            <a:off x="8381996" y="2139440"/>
            <a:ext cx="1613341" cy="461665"/>
          </a:xfrm>
          <a:prstGeom prst="rect">
            <a:avLst/>
          </a:prstGeom>
        </p:spPr>
        <p:txBody>
          <a:bodyPr wrap="square">
            <a:spAutoFit/>
          </a:bodyPr>
          <a:lstStyle/>
          <a:p>
            <a:r>
              <a:rPr lang="tr-TR" sz="2400" dirty="0" smtClean="0"/>
              <a:t>1970</a:t>
            </a:r>
            <a:endParaRPr lang="tr-TR" sz="2400" dirty="0"/>
          </a:p>
        </p:txBody>
      </p:sp>
      <p:sp>
        <p:nvSpPr>
          <p:cNvPr id="23" name="Right Arrow 8"/>
          <p:cNvSpPr/>
          <p:nvPr/>
        </p:nvSpPr>
        <p:spPr>
          <a:xfrm rot="5400000">
            <a:off x="8597381" y="2785081"/>
            <a:ext cx="360040" cy="191712"/>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Dikdörtgen 23"/>
          <p:cNvSpPr/>
          <p:nvPr/>
        </p:nvSpPr>
        <p:spPr>
          <a:xfrm>
            <a:off x="8381997" y="3154566"/>
            <a:ext cx="2695906" cy="400110"/>
          </a:xfrm>
          <a:prstGeom prst="rect">
            <a:avLst/>
          </a:prstGeom>
        </p:spPr>
        <p:txBody>
          <a:bodyPr wrap="square">
            <a:spAutoFit/>
          </a:bodyPr>
          <a:lstStyle/>
          <a:p>
            <a:r>
              <a:rPr lang="tr-TR" sz="2000" dirty="0" smtClean="0"/>
              <a:t>Medya sorumluluğu</a:t>
            </a:r>
            <a:endParaRPr lang="tr-TR" sz="2000" dirty="0"/>
          </a:p>
        </p:txBody>
      </p:sp>
      <p:sp>
        <p:nvSpPr>
          <p:cNvPr id="25" name="Dikdörtgen 24"/>
          <p:cNvSpPr/>
          <p:nvPr/>
        </p:nvSpPr>
        <p:spPr>
          <a:xfrm>
            <a:off x="8381997" y="3590963"/>
            <a:ext cx="2695906" cy="400110"/>
          </a:xfrm>
          <a:prstGeom prst="rect">
            <a:avLst/>
          </a:prstGeom>
        </p:spPr>
        <p:txBody>
          <a:bodyPr wrap="square">
            <a:spAutoFit/>
          </a:bodyPr>
          <a:lstStyle/>
          <a:p>
            <a:r>
              <a:rPr lang="tr-TR" sz="2000" dirty="0" smtClean="0"/>
              <a:t>Medya performansı</a:t>
            </a:r>
            <a:endParaRPr lang="tr-TR" sz="2000" dirty="0"/>
          </a:p>
        </p:txBody>
      </p:sp>
      <p:sp>
        <p:nvSpPr>
          <p:cNvPr id="26" name="Dikdörtgen 25"/>
          <p:cNvSpPr/>
          <p:nvPr/>
        </p:nvSpPr>
        <p:spPr>
          <a:xfrm>
            <a:off x="8381997" y="4056117"/>
            <a:ext cx="2695906" cy="400110"/>
          </a:xfrm>
          <a:prstGeom prst="rect">
            <a:avLst/>
          </a:prstGeom>
        </p:spPr>
        <p:txBody>
          <a:bodyPr wrap="square">
            <a:spAutoFit/>
          </a:bodyPr>
          <a:lstStyle/>
          <a:p>
            <a:r>
              <a:rPr lang="tr-TR" sz="2000" dirty="0" smtClean="0"/>
              <a:t>Kamusal yarar?</a:t>
            </a:r>
            <a:endParaRPr lang="tr-TR" sz="2000" dirty="0"/>
          </a:p>
        </p:txBody>
      </p:sp>
    </p:spTree>
    <p:extLst>
      <p:ext uri="{BB962C8B-B14F-4D97-AF65-F5344CB8AC3E}">
        <p14:creationId xmlns:p14="http://schemas.microsoft.com/office/powerpoint/2010/main" val="106771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2717" y="489216"/>
            <a:ext cx="3578773" cy="735725"/>
          </a:xfrm>
        </p:spPr>
        <p:txBody>
          <a:bodyPr>
            <a:normAutofit/>
          </a:bodyPr>
          <a:lstStyle/>
          <a:p>
            <a:pPr algn="l"/>
            <a:r>
              <a:rPr lang="tr-TR" sz="2800" b="1" dirty="0" smtClean="0">
                <a:solidFill>
                  <a:srgbClr val="F93B07"/>
                </a:solidFill>
                <a:latin typeface="+mn-lt"/>
              </a:rPr>
              <a:t>Neden 1980 ?</a:t>
            </a:r>
            <a:endParaRPr lang="tr-TR" sz="2800" b="1" dirty="0">
              <a:solidFill>
                <a:srgbClr val="F93B07"/>
              </a:solidFill>
              <a:latin typeface="+mn-lt"/>
            </a:endParaRPr>
          </a:p>
        </p:txBody>
      </p:sp>
      <p:sp>
        <p:nvSpPr>
          <p:cNvPr id="19" name="Dikdörtgen 18"/>
          <p:cNvSpPr/>
          <p:nvPr/>
        </p:nvSpPr>
        <p:spPr>
          <a:xfrm>
            <a:off x="861850" y="1451358"/>
            <a:ext cx="7399279" cy="461665"/>
          </a:xfrm>
          <a:prstGeom prst="rect">
            <a:avLst/>
          </a:prstGeom>
        </p:spPr>
        <p:txBody>
          <a:bodyPr wrap="square">
            <a:spAutoFit/>
          </a:bodyPr>
          <a:lstStyle/>
          <a:p>
            <a:r>
              <a:rPr lang="tr-TR" sz="2400" dirty="0" smtClean="0"/>
              <a:t>Neo- liberalizm </a:t>
            </a:r>
            <a:r>
              <a:rPr lang="tr-TR" sz="2400" dirty="0" smtClean="0">
                <a:sym typeface="Wingdings" panose="05000000000000000000" pitchFamily="2" charset="2"/>
              </a:rPr>
              <a:t> «piyasa odaklı toplum»</a:t>
            </a:r>
            <a:endParaRPr lang="tr-TR" sz="2400" dirty="0"/>
          </a:p>
        </p:txBody>
      </p:sp>
      <p:sp>
        <p:nvSpPr>
          <p:cNvPr id="20" name="Dikdörtgen 19"/>
          <p:cNvSpPr/>
          <p:nvPr/>
        </p:nvSpPr>
        <p:spPr>
          <a:xfrm>
            <a:off x="3584024" y="2386712"/>
            <a:ext cx="6873768" cy="400110"/>
          </a:xfrm>
          <a:prstGeom prst="rect">
            <a:avLst/>
          </a:prstGeom>
        </p:spPr>
        <p:txBody>
          <a:bodyPr wrap="square">
            <a:spAutoFit/>
          </a:bodyPr>
          <a:lstStyle/>
          <a:p>
            <a:r>
              <a:rPr lang="tr-TR" sz="2000" dirty="0" smtClean="0"/>
              <a:t>«kamu hizmeti» </a:t>
            </a:r>
            <a:r>
              <a:rPr lang="tr-TR" sz="2000" dirty="0" smtClean="0">
                <a:sym typeface="Wingdings" panose="05000000000000000000" pitchFamily="2" charset="2"/>
              </a:rPr>
              <a:t> sağlık, eğitim, kitle iletişimi</a:t>
            </a:r>
            <a:endParaRPr lang="tr-TR" sz="2000" dirty="0"/>
          </a:p>
        </p:txBody>
      </p:sp>
      <p:sp>
        <p:nvSpPr>
          <p:cNvPr id="23" name="Right Arrow 8"/>
          <p:cNvSpPr/>
          <p:nvPr/>
        </p:nvSpPr>
        <p:spPr>
          <a:xfrm rot="5400000">
            <a:off x="4477325" y="2045792"/>
            <a:ext cx="360040" cy="191712"/>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Right Arrow 8"/>
          <p:cNvSpPr/>
          <p:nvPr/>
        </p:nvSpPr>
        <p:spPr>
          <a:xfrm rot="5400000">
            <a:off x="4540285" y="2988525"/>
            <a:ext cx="360040" cy="183932"/>
          </a:xfrm>
          <a:prstGeom prst="rightArrow">
            <a:avLst/>
          </a:prstGeom>
          <a:solidFill>
            <a:srgbClr val="F93B0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Dikdörtgen 13"/>
          <p:cNvSpPr/>
          <p:nvPr/>
        </p:nvSpPr>
        <p:spPr>
          <a:xfrm>
            <a:off x="3736424" y="3374160"/>
            <a:ext cx="2307025" cy="400110"/>
          </a:xfrm>
          <a:prstGeom prst="rect">
            <a:avLst/>
          </a:prstGeom>
        </p:spPr>
        <p:txBody>
          <a:bodyPr wrap="square">
            <a:spAutoFit/>
          </a:bodyPr>
          <a:lstStyle/>
          <a:p>
            <a:r>
              <a:rPr lang="tr-TR" sz="2000" dirty="0" smtClean="0"/>
              <a:t>«meşruiyet zemini»</a:t>
            </a:r>
            <a:endParaRPr lang="tr-TR" sz="2000" dirty="0"/>
          </a:p>
        </p:txBody>
      </p:sp>
      <p:sp>
        <p:nvSpPr>
          <p:cNvPr id="15" name="Dikdörtgen 14"/>
          <p:cNvSpPr/>
          <p:nvPr/>
        </p:nvSpPr>
        <p:spPr>
          <a:xfrm>
            <a:off x="861850" y="4016008"/>
            <a:ext cx="10195039" cy="1323439"/>
          </a:xfrm>
          <a:prstGeom prst="rect">
            <a:avLst/>
          </a:prstGeom>
        </p:spPr>
        <p:txBody>
          <a:bodyPr wrap="square">
            <a:spAutoFit/>
          </a:bodyPr>
          <a:lstStyle/>
          <a:p>
            <a:r>
              <a:rPr lang="tr-TR" sz="2000" dirty="0" smtClean="0"/>
              <a:t>Liberal-kapitalist toplumlarda medyanın meşruiyet zemini, güçlü devlete karşı kamunun sesi olmaya, kâr güdüsünü kamu yararının gerisinde tutmaya ve bireylerin demokratik karar mekanizmalarından etkin bir rol oynayabilmesi için onlara piyasa ve devlet iktidarının bozucu etkisinden arınmış, objektif ve bilimsel enformasyon sunma işlevine dayandırılmıştır.</a:t>
            </a:r>
            <a:endParaRPr lang="tr-TR" sz="2000" dirty="0"/>
          </a:p>
        </p:txBody>
      </p:sp>
      <p:sp>
        <p:nvSpPr>
          <p:cNvPr id="9" name="Dikdörtgen 8"/>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257897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2717" y="489216"/>
            <a:ext cx="3578773" cy="735725"/>
          </a:xfrm>
        </p:spPr>
        <p:txBody>
          <a:bodyPr>
            <a:normAutofit/>
          </a:bodyPr>
          <a:lstStyle/>
          <a:p>
            <a:pPr algn="l"/>
            <a:r>
              <a:rPr lang="tr-TR" sz="2800" b="1" dirty="0" smtClean="0">
                <a:solidFill>
                  <a:srgbClr val="F93B07"/>
                </a:solidFill>
                <a:latin typeface="+mn-lt"/>
              </a:rPr>
              <a:t>Gazetecilik Etiği</a:t>
            </a:r>
            <a:endParaRPr lang="tr-TR" sz="2800" b="1" dirty="0">
              <a:solidFill>
                <a:srgbClr val="F93B07"/>
              </a:solidFill>
              <a:latin typeface="+mn-lt"/>
            </a:endParaRPr>
          </a:p>
        </p:txBody>
      </p:sp>
      <p:sp>
        <p:nvSpPr>
          <p:cNvPr id="19" name="Dikdörtgen 18"/>
          <p:cNvSpPr/>
          <p:nvPr/>
        </p:nvSpPr>
        <p:spPr>
          <a:xfrm>
            <a:off x="777767" y="1952772"/>
            <a:ext cx="7399279" cy="400110"/>
          </a:xfrm>
          <a:prstGeom prst="rect">
            <a:avLst/>
          </a:prstGeom>
        </p:spPr>
        <p:txBody>
          <a:bodyPr wrap="square">
            <a:spAutoFit/>
          </a:bodyPr>
          <a:lstStyle/>
          <a:p>
            <a:r>
              <a:rPr lang="tr-TR" sz="2000" dirty="0" smtClean="0"/>
              <a:t>1998- TESEV- Basın %51 </a:t>
            </a:r>
            <a:endParaRPr lang="tr-TR" sz="2000" dirty="0"/>
          </a:p>
        </p:txBody>
      </p:sp>
      <p:sp>
        <p:nvSpPr>
          <p:cNvPr id="20" name="Dikdörtgen 19"/>
          <p:cNvSpPr/>
          <p:nvPr/>
        </p:nvSpPr>
        <p:spPr>
          <a:xfrm>
            <a:off x="777766" y="2487127"/>
            <a:ext cx="6873768" cy="400110"/>
          </a:xfrm>
          <a:prstGeom prst="rect">
            <a:avLst/>
          </a:prstGeom>
        </p:spPr>
        <p:txBody>
          <a:bodyPr wrap="square">
            <a:spAutoFit/>
          </a:bodyPr>
          <a:lstStyle/>
          <a:p>
            <a:r>
              <a:rPr lang="tr-TR" sz="2000" dirty="0" smtClean="0"/>
              <a:t>2000 – Taylor Nelson- Medya %28,5</a:t>
            </a:r>
            <a:endParaRPr lang="tr-TR" sz="2000" dirty="0"/>
          </a:p>
        </p:txBody>
      </p:sp>
      <p:sp>
        <p:nvSpPr>
          <p:cNvPr id="14" name="Dikdörtgen 13"/>
          <p:cNvSpPr/>
          <p:nvPr/>
        </p:nvSpPr>
        <p:spPr>
          <a:xfrm>
            <a:off x="777766" y="3021482"/>
            <a:ext cx="4787011" cy="400110"/>
          </a:xfrm>
          <a:prstGeom prst="rect">
            <a:avLst/>
          </a:prstGeom>
        </p:spPr>
        <p:txBody>
          <a:bodyPr wrap="square">
            <a:spAutoFit/>
          </a:bodyPr>
          <a:lstStyle/>
          <a:p>
            <a:r>
              <a:rPr lang="tr-TR" sz="2000" dirty="0" smtClean="0"/>
              <a:t>2005- ANAR- Medya %45</a:t>
            </a:r>
            <a:endParaRPr lang="tr-TR" sz="2000" dirty="0"/>
          </a:p>
        </p:txBody>
      </p:sp>
      <p:sp>
        <p:nvSpPr>
          <p:cNvPr id="9" name="Dikdörtgen 8"/>
          <p:cNvSpPr/>
          <p:nvPr/>
        </p:nvSpPr>
        <p:spPr>
          <a:xfrm>
            <a:off x="777766" y="1356862"/>
            <a:ext cx="7399279" cy="461665"/>
          </a:xfrm>
          <a:prstGeom prst="rect">
            <a:avLst/>
          </a:prstGeom>
        </p:spPr>
        <p:txBody>
          <a:bodyPr wrap="square">
            <a:spAutoFit/>
          </a:bodyPr>
          <a:lstStyle/>
          <a:p>
            <a:r>
              <a:rPr lang="tr-TR" sz="2400" u="sng" dirty="0" smtClean="0"/>
              <a:t>Güvenilirlik Araştırmaları</a:t>
            </a:r>
            <a:endParaRPr lang="tr-TR" sz="2400" u="sng" dirty="0"/>
          </a:p>
        </p:txBody>
      </p:sp>
      <p:sp>
        <p:nvSpPr>
          <p:cNvPr id="7" name="Dikdörtgen 6"/>
          <p:cNvSpPr/>
          <p:nvPr/>
        </p:nvSpPr>
        <p:spPr>
          <a:xfrm>
            <a:off x="777766" y="3555837"/>
            <a:ext cx="4787011" cy="400110"/>
          </a:xfrm>
          <a:prstGeom prst="rect">
            <a:avLst/>
          </a:prstGeom>
        </p:spPr>
        <p:txBody>
          <a:bodyPr wrap="square">
            <a:spAutoFit/>
          </a:bodyPr>
          <a:lstStyle/>
          <a:p>
            <a:r>
              <a:rPr lang="tr-TR" sz="2000" dirty="0" smtClean="0"/>
              <a:t>2017- Reuters- Medya %40</a:t>
            </a:r>
            <a:endParaRPr lang="tr-TR" sz="2000" dirty="0"/>
          </a:p>
        </p:txBody>
      </p:sp>
      <p:sp>
        <p:nvSpPr>
          <p:cNvPr id="8" name="Sağ Ayraç 7"/>
          <p:cNvSpPr/>
          <p:nvPr/>
        </p:nvSpPr>
        <p:spPr>
          <a:xfrm>
            <a:off x="4561490" y="1705131"/>
            <a:ext cx="436182" cy="236421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Dikdörtgen 9"/>
          <p:cNvSpPr/>
          <p:nvPr/>
        </p:nvSpPr>
        <p:spPr>
          <a:xfrm>
            <a:off x="5564778" y="2687182"/>
            <a:ext cx="1306286" cy="400110"/>
          </a:xfrm>
          <a:prstGeom prst="rect">
            <a:avLst/>
          </a:prstGeom>
        </p:spPr>
        <p:txBody>
          <a:bodyPr wrap="square">
            <a:spAutoFit/>
          </a:bodyPr>
          <a:lstStyle/>
          <a:p>
            <a:r>
              <a:rPr lang="tr-TR" sz="2000" dirty="0" smtClean="0"/>
              <a:t>Türkiye</a:t>
            </a:r>
            <a:endParaRPr lang="tr-TR" sz="2000" dirty="0"/>
          </a:p>
        </p:txBody>
      </p:sp>
      <p:sp>
        <p:nvSpPr>
          <p:cNvPr id="11" name="Dikdörtgen 10"/>
          <p:cNvSpPr/>
          <p:nvPr/>
        </p:nvSpPr>
        <p:spPr>
          <a:xfrm>
            <a:off x="777766" y="4646503"/>
            <a:ext cx="10795925" cy="400110"/>
          </a:xfrm>
          <a:prstGeom prst="rect">
            <a:avLst/>
          </a:prstGeom>
        </p:spPr>
        <p:txBody>
          <a:bodyPr wrap="square">
            <a:spAutoFit/>
          </a:bodyPr>
          <a:lstStyle/>
          <a:p>
            <a:r>
              <a:rPr lang="tr-TR" sz="2000" dirty="0" smtClean="0"/>
              <a:t>2018- </a:t>
            </a:r>
            <a:r>
              <a:rPr lang="tr-TR" sz="2000" dirty="0" err="1" smtClean="0"/>
              <a:t>Edelman</a:t>
            </a:r>
            <a:r>
              <a:rPr lang="tr-TR" sz="2000" dirty="0" smtClean="0"/>
              <a:t>- Medya en az güvenilen kurum- yalnızca 5 ülkede %50’nin üzerinde</a:t>
            </a:r>
            <a:endParaRPr lang="tr-TR" sz="2000" dirty="0"/>
          </a:p>
        </p:txBody>
      </p:sp>
      <p:sp>
        <p:nvSpPr>
          <p:cNvPr id="12" name="Dikdörtgen 11"/>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42522893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2717" y="489216"/>
            <a:ext cx="3578773" cy="735725"/>
          </a:xfrm>
        </p:spPr>
        <p:txBody>
          <a:bodyPr>
            <a:normAutofit/>
          </a:bodyPr>
          <a:lstStyle/>
          <a:p>
            <a:pPr algn="l"/>
            <a:r>
              <a:rPr lang="tr-TR" sz="2800" b="1" dirty="0" smtClean="0">
                <a:solidFill>
                  <a:srgbClr val="F93B07"/>
                </a:solidFill>
                <a:latin typeface="+mn-lt"/>
              </a:rPr>
              <a:t>Gazetecilik Etiği</a:t>
            </a:r>
            <a:endParaRPr lang="tr-TR" sz="2800" b="1" dirty="0">
              <a:solidFill>
                <a:srgbClr val="F93B07"/>
              </a:solidFill>
              <a:latin typeface="+mn-lt"/>
            </a:endParaRPr>
          </a:p>
        </p:txBody>
      </p:sp>
      <p:sp>
        <p:nvSpPr>
          <p:cNvPr id="19" name="Dikdörtgen 18"/>
          <p:cNvSpPr/>
          <p:nvPr/>
        </p:nvSpPr>
        <p:spPr>
          <a:xfrm>
            <a:off x="2572935" y="2423035"/>
            <a:ext cx="5251717" cy="461665"/>
          </a:xfrm>
          <a:prstGeom prst="rect">
            <a:avLst/>
          </a:prstGeom>
        </p:spPr>
        <p:txBody>
          <a:bodyPr wrap="square">
            <a:spAutoFit/>
          </a:bodyPr>
          <a:lstStyle/>
          <a:p>
            <a:r>
              <a:rPr lang="tr-TR" sz="2400" dirty="0" smtClean="0"/>
              <a:t>Liberal yaklaşım - Demokrasi</a:t>
            </a:r>
            <a:endParaRPr lang="tr-TR" sz="2400" dirty="0"/>
          </a:p>
        </p:txBody>
      </p:sp>
      <p:sp>
        <p:nvSpPr>
          <p:cNvPr id="9" name="Dikdörtgen 8"/>
          <p:cNvSpPr/>
          <p:nvPr/>
        </p:nvSpPr>
        <p:spPr>
          <a:xfrm>
            <a:off x="777766" y="1356862"/>
            <a:ext cx="7399279" cy="461665"/>
          </a:xfrm>
          <a:prstGeom prst="rect">
            <a:avLst/>
          </a:prstGeom>
        </p:spPr>
        <p:txBody>
          <a:bodyPr wrap="square">
            <a:spAutoFit/>
          </a:bodyPr>
          <a:lstStyle/>
          <a:p>
            <a:r>
              <a:rPr lang="tr-TR" sz="2400" dirty="0" smtClean="0"/>
              <a:t>Gazetecilik Etiği</a:t>
            </a:r>
            <a:endParaRPr lang="tr-TR" sz="2400" dirty="0"/>
          </a:p>
        </p:txBody>
      </p:sp>
      <p:sp>
        <p:nvSpPr>
          <p:cNvPr id="12" name="Aşağı Ok 4"/>
          <p:cNvSpPr/>
          <p:nvPr/>
        </p:nvSpPr>
        <p:spPr>
          <a:xfrm rot="16200000">
            <a:off x="3127056" y="1363567"/>
            <a:ext cx="235131" cy="486330"/>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Dikdörtgen 12"/>
          <p:cNvSpPr/>
          <p:nvPr/>
        </p:nvSpPr>
        <p:spPr>
          <a:xfrm>
            <a:off x="3686430" y="1378659"/>
            <a:ext cx="3759400" cy="461665"/>
          </a:xfrm>
          <a:prstGeom prst="rect">
            <a:avLst/>
          </a:prstGeom>
        </p:spPr>
        <p:txBody>
          <a:bodyPr wrap="square">
            <a:spAutoFit/>
          </a:bodyPr>
          <a:lstStyle/>
          <a:p>
            <a:r>
              <a:rPr lang="tr-TR" sz="2400" dirty="0" smtClean="0"/>
              <a:t>Amaç ? İşlev ?</a:t>
            </a:r>
            <a:endParaRPr lang="tr-TR" sz="2400" dirty="0"/>
          </a:p>
        </p:txBody>
      </p:sp>
      <p:sp>
        <p:nvSpPr>
          <p:cNvPr id="15" name="Aşağı Ok 4"/>
          <p:cNvSpPr/>
          <p:nvPr/>
        </p:nvSpPr>
        <p:spPr>
          <a:xfrm>
            <a:off x="4116613" y="1930975"/>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Dikdörtgen 15"/>
          <p:cNvSpPr/>
          <p:nvPr/>
        </p:nvSpPr>
        <p:spPr>
          <a:xfrm>
            <a:off x="2572935" y="3258375"/>
            <a:ext cx="5251717" cy="461665"/>
          </a:xfrm>
          <a:prstGeom prst="rect">
            <a:avLst/>
          </a:prstGeom>
        </p:spPr>
        <p:txBody>
          <a:bodyPr wrap="square">
            <a:spAutoFit/>
          </a:bodyPr>
          <a:lstStyle/>
          <a:p>
            <a:r>
              <a:rPr lang="tr-TR" sz="2400" u="sng" dirty="0" smtClean="0"/>
              <a:t>Kamu Hizmeti Olarak Gazetecilik</a:t>
            </a:r>
            <a:endParaRPr lang="tr-TR" sz="2400" u="sng" dirty="0"/>
          </a:p>
        </p:txBody>
      </p:sp>
      <p:sp>
        <p:nvSpPr>
          <p:cNvPr id="17" name="Aşağı Ok 4"/>
          <p:cNvSpPr/>
          <p:nvPr/>
        </p:nvSpPr>
        <p:spPr>
          <a:xfrm>
            <a:off x="4116612" y="2918437"/>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2572934" y="3753777"/>
            <a:ext cx="7171957" cy="461665"/>
          </a:xfrm>
          <a:prstGeom prst="rect">
            <a:avLst/>
          </a:prstGeom>
        </p:spPr>
        <p:txBody>
          <a:bodyPr wrap="square">
            <a:spAutoFit/>
          </a:bodyPr>
          <a:lstStyle/>
          <a:p>
            <a:r>
              <a:rPr lang="tr-TR" sz="2400" dirty="0" smtClean="0"/>
              <a:t>1- Dördüncü Güç ve Toplumsal Sorumluluk</a:t>
            </a:r>
            <a:endParaRPr lang="tr-TR" sz="2400" dirty="0"/>
          </a:p>
        </p:txBody>
      </p:sp>
      <p:sp>
        <p:nvSpPr>
          <p:cNvPr id="21" name="Dikdörtgen 20"/>
          <p:cNvSpPr/>
          <p:nvPr/>
        </p:nvSpPr>
        <p:spPr>
          <a:xfrm>
            <a:off x="2572934" y="4358284"/>
            <a:ext cx="7171957" cy="461665"/>
          </a:xfrm>
          <a:prstGeom prst="rect">
            <a:avLst/>
          </a:prstGeom>
        </p:spPr>
        <p:txBody>
          <a:bodyPr wrap="square">
            <a:spAutoFit/>
          </a:bodyPr>
          <a:lstStyle/>
          <a:p>
            <a:r>
              <a:rPr lang="tr-TR" sz="2400" dirty="0" smtClean="0"/>
              <a:t>1- Gerçeği Anlatmak ve Kamu için Gazetecilik</a:t>
            </a:r>
            <a:endParaRPr lang="tr-TR" sz="2400" dirty="0"/>
          </a:p>
        </p:txBody>
      </p:sp>
    </p:spTree>
    <p:extLst>
      <p:ext uri="{BB962C8B-B14F-4D97-AF65-F5344CB8AC3E}">
        <p14:creationId xmlns:p14="http://schemas.microsoft.com/office/powerpoint/2010/main" val="2859584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1. Dördüncü Güç ve Toplumsal Sorumluluk</a:t>
            </a:r>
            <a:endParaRPr lang="tr-TR" sz="2800" b="1" dirty="0">
              <a:solidFill>
                <a:srgbClr val="F93B07"/>
              </a:solidFill>
              <a:latin typeface="+mn-lt"/>
            </a:endParaRPr>
          </a:p>
        </p:txBody>
      </p:sp>
      <p:sp>
        <p:nvSpPr>
          <p:cNvPr id="19" name="Dikdörtgen 18"/>
          <p:cNvSpPr/>
          <p:nvPr/>
        </p:nvSpPr>
        <p:spPr>
          <a:xfrm>
            <a:off x="1969112" y="2238131"/>
            <a:ext cx="5251717" cy="400110"/>
          </a:xfrm>
          <a:prstGeom prst="rect">
            <a:avLst/>
          </a:prstGeom>
        </p:spPr>
        <p:txBody>
          <a:bodyPr wrap="square">
            <a:spAutoFit/>
          </a:bodyPr>
          <a:lstStyle/>
          <a:p>
            <a:r>
              <a:rPr lang="tr-TR" sz="2000" dirty="0" smtClean="0"/>
              <a:t>Halk adına siyasal otoriteleri denetleme</a:t>
            </a:r>
            <a:endParaRPr lang="tr-TR" sz="2000" dirty="0"/>
          </a:p>
        </p:txBody>
      </p:sp>
      <p:sp>
        <p:nvSpPr>
          <p:cNvPr id="9" name="Dikdörtgen 8"/>
          <p:cNvSpPr/>
          <p:nvPr/>
        </p:nvSpPr>
        <p:spPr>
          <a:xfrm>
            <a:off x="895332" y="1397889"/>
            <a:ext cx="7399279" cy="461665"/>
          </a:xfrm>
          <a:prstGeom prst="rect">
            <a:avLst/>
          </a:prstGeom>
        </p:spPr>
        <p:txBody>
          <a:bodyPr wrap="square">
            <a:spAutoFit/>
          </a:bodyPr>
          <a:lstStyle/>
          <a:p>
            <a:r>
              <a:rPr lang="tr-TR" sz="2400" dirty="0" smtClean="0"/>
              <a:t>Demokrasi (liberal yaklaşım) </a:t>
            </a:r>
            <a:r>
              <a:rPr lang="tr-TR" sz="2400" dirty="0" smtClean="0">
                <a:sym typeface="Wingdings" panose="05000000000000000000" pitchFamily="2" charset="2"/>
              </a:rPr>
              <a:t> basın  basın özgürlüğü</a:t>
            </a:r>
            <a:endParaRPr lang="tr-TR" sz="2400" dirty="0"/>
          </a:p>
        </p:txBody>
      </p:sp>
      <p:sp>
        <p:nvSpPr>
          <p:cNvPr id="15" name="Aşağı Ok 4"/>
          <p:cNvSpPr/>
          <p:nvPr/>
        </p:nvSpPr>
        <p:spPr>
          <a:xfrm>
            <a:off x="4116613" y="1930975"/>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1969112" y="2662247"/>
            <a:ext cx="3269094" cy="400110"/>
          </a:xfrm>
          <a:prstGeom prst="rect">
            <a:avLst/>
          </a:prstGeom>
        </p:spPr>
        <p:txBody>
          <a:bodyPr wrap="square">
            <a:spAutoFit/>
          </a:bodyPr>
          <a:lstStyle/>
          <a:p>
            <a:r>
              <a:rPr lang="tr-TR" sz="2000" dirty="0" smtClean="0"/>
              <a:t>Kamunun gözcüsü olma</a:t>
            </a:r>
            <a:endParaRPr lang="tr-TR" sz="2000" dirty="0"/>
          </a:p>
        </p:txBody>
      </p:sp>
      <p:sp>
        <p:nvSpPr>
          <p:cNvPr id="14" name="Dikdörtgen 13"/>
          <p:cNvSpPr/>
          <p:nvPr/>
        </p:nvSpPr>
        <p:spPr>
          <a:xfrm>
            <a:off x="1969112" y="3110155"/>
            <a:ext cx="8089287" cy="400110"/>
          </a:xfrm>
          <a:prstGeom prst="rect">
            <a:avLst/>
          </a:prstGeom>
        </p:spPr>
        <p:txBody>
          <a:bodyPr wrap="square">
            <a:spAutoFit/>
          </a:bodyPr>
          <a:lstStyle/>
          <a:p>
            <a:r>
              <a:rPr lang="tr-TR" sz="2000" dirty="0" smtClean="0"/>
              <a:t>Toplumdaki farklı sesleri, çoğulculuğu yansıtacak</a:t>
            </a:r>
            <a:endParaRPr lang="tr-TR" sz="2000" dirty="0"/>
          </a:p>
        </p:txBody>
      </p:sp>
      <p:sp>
        <p:nvSpPr>
          <p:cNvPr id="20" name="Aşağı Ok 4"/>
          <p:cNvSpPr/>
          <p:nvPr/>
        </p:nvSpPr>
        <p:spPr>
          <a:xfrm>
            <a:off x="4138215" y="3628073"/>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Dikdörtgen 21"/>
          <p:cNvSpPr/>
          <p:nvPr/>
        </p:nvSpPr>
        <p:spPr>
          <a:xfrm>
            <a:off x="2199890" y="4112903"/>
            <a:ext cx="4187848" cy="400110"/>
          </a:xfrm>
          <a:prstGeom prst="rect">
            <a:avLst/>
          </a:prstGeom>
        </p:spPr>
        <p:txBody>
          <a:bodyPr wrap="square">
            <a:spAutoFit/>
          </a:bodyPr>
          <a:lstStyle/>
          <a:p>
            <a:r>
              <a:rPr lang="tr-TR" sz="2000" dirty="0" smtClean="0"/>
              <a:t>Serbest pazarda hareket eden fikirler !</a:t>
            </a:r>
            <a:endParaRPr lang="tr-TR" sz="2000" dirty="0"/>
          </a:p>
        </p:txBody>
      </p:sp>
    </p:spTree>
    <p:extLst>
      <p:ext uri="{BB962C8B-B14F-4D97-AF65-F5344CB8AC3E}">
        <p14:creationId xmlns:p14="http://schemas.microsoft.com/office/powerpoint/2010/main" val="3516792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1. Dördüncü Güç ve Toplumsal Sorumluluk</a:t>
            </a:r>
            <a:endParaRPr lang="tr-TR" sz="2800" b="1" dirty="0">
              <a:solidFill>
                <a:srgbClr val="F93B07"/>
              </a:solidFill>
              <a:latin typeface="+mn-lt"/>
            </a:endParaRPr>
          </a:p>
        </p:txBody>
      </p:sp>
      <p:sp>
        <p:nvSpPr>
          <p:cNvPr id="19" name="Dikdörtgen 18"/>
          <p:cNvSpPr/>
          <p:nvPr/>
        </p:nvSpPr>
        <p:spPr>
          <a:xfrm>
            <a:off x="4908255" y="1485878"/>
            <a:ext cx="3987552" cy="400110"/>
          </a:xfrm>
          <a:prstGeom prst="rect">
            <a:avLst/>
          </a:prstGeom>
        </p:spPr>
        <p:txBody>
          <a:bodyPr wrap="square">
            <a:spAutoFit/>
          </a:bodyPr>
          <a:lstStyle/>
          <a:p>
            <a:r>
              <a:rPr lang="tr-TR" sz="2000" dirty="0" smtClean="0"/>
              <a:t>Yasama + Yürütme + Yargı + Medya</a:t>
            </a:r>
            <a:endParaRPr lang="tr-TR" sz="2000" dirty="0"/>
          </a:p>
        </p:txBody>
      </p:sp>
      <p:sp>
        <p:nvSpPr>
          <p:cNvPr id="9" name="Dikdörtgen 8"/>
          <p:cNvSpPr/>
          <p:nvPr/>
        </p:nvSpPr>
        <p:spPr>
          <a:xfrm>
            <a:off x="895332" y="1397889"/>
            <a:ext cx="3242883" cy="461665"/>
          </a:xfrm>
          <a:prstGeom prst="rect">
            <a:avLst/>
          </a:prstGeom>
        </p:spPr>
        <p:txBody>
          <a:bodyPr wrap="square">
            <a:spAutoFit/>
          </a:bodyPr>
          <a:lstStyle/>
          <a:p>
            <a:r>
              <a:rPr lang="tr-TR" sz="2400" dirty="0" smtClean="0"/>
              <a:t>Dördüncü güç metaforu</a:t>
            </a:r>
            <a:endParaRPr lang="tr-TR" sz="2400" dirty="0"/>
          </a:p>
        </p:txBody>
      </p:sp>
      <p:sp>
        <p:nvSpPr>
          <p:cNvPr id="15" name="Aşağı Ok 4"/>
          <p:cNvSpPr/>
          <p:nvPr/>
        </p:nvSpPr>
        <p:spPr>
          <a:xfrm>
            <a:off x="6306650" y="2004745"/>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2516773" y="2504038"/>
            <a:ext cx="9039497" cy="707886"/>
          </a:xfrm>
          <a:prstGeom prst="rect">
            <a:avLst/>
          </a:prstGeom>
        </p:spPr>
        <p:txBody>
          <a:bodyPr wrap="square">
            <a:spAutoFit/>
          </a:bodyPr>
          <a:lstStyle/>
          <a:p>
            <a:r>
              <a:rPr lang="tr-TR" sz="2000" dirty="0" smtClean="0"/>
              <a:t>Demokrasilerde özgür basın hükümet üzerinde bir gözlemci gibi çalışarak, yurttaşların temel meseleler hakkında yargıda bulunabilmesi için gerekli bilgi ve haberi sağlar.</a:t>
            </a:r>
            <a:endParaRPr lang="tr-TR" sz="2000" dirty="0"/>
          </a:p>
        </p:txBody>
      </p:sp>
      <p:sp>
        <p:nvSpPr>
          <p:cNvPr id="20" name="Aşağı Ok 4"/>
          <p:cNvSpPr/>
          <p:nvPr/>
        </p:nvSpPr>
        <p:spPr>
          <a:xfrm>
            <a:off x="6264751" y="3314268"/>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Dikdörtgen 21"/>
          <p:cNvSpPr/>
          <p:nvPr/>
        </p:nvSpPr>
        <p:spPr>
          <a:xfrm>
            <a:off x="3990890" y="3829974"/>
            <a:ext cx="5349053" cy="400110"/>
          </a:xfrm>
          <a:prstGeom prst="rect">
            <a:avLst/>
          </a:prstGeom>
        </p:spPr>
        <p:txBody>
          <a:bodyPr wrap="square">
            <a:spAutoFit/>
          </a:bodyPr>
          <a:lstStyle/>
          <a:p>
            <a:r>
              <a:rPr lang="tr-TR" sz="2000" dirty="0" smtClean="0"/>
              <a:t>Demokrasinin çoksesliliğine katkıda bulunur. </a:t>
            </a:r>
            <a:endParaRPr lang="tr-TR" sz="2000" dirty="0"/>
          </a:p>
        </p:txBody>
      </p:sp>
      <p:sp>
        <p:nvSpPr>
          <p:cNvPr id="10" name="Aşağı Ok 4"/>
          <p:cNvSpPr/>
          <p:nvPr/>
        </p:nvSpPr>
        <p:spPr>
          <a:xfrm rot="16200000">
            <a:off x="4234240" y="1442768"/>
            <a:ext cx="235131" cy="486330"/>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Aşağı Ok 4"/>
          <p:cNvSpPr/>
          <p:nvPr/>
        </p:nvSpPr>
        <p:spPr>
          <a:xfrm>
            <a:off x="6264751" y="4286488"/>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Dikdörtgen 11"/>
          <p:cNvSpPr/>
          <p:nvPr/>
        </p:nvSpPr>
        <p:spPr>
          <a:xfrm>
            <a:off x="5353897" y="4649093"/>
            <a:ext cx="2623038" cy="400110"/>
          </a:xfrm>
          <a:prstGeom prst="rect">
            <a:avLst/>
          </a:prstGeom>
        </p:spPr>
        <p:txBody>
          <a:bodyPr wrap="square">
            <a:spAutoFit/>
          </a:bodyPr>
          <a:lstStyle/>
          <a:p>
            <a:r>
              <a:rPr lang="tr-TR" sz="2000" dirty="0" smtClean="0"/>
              <a:t>Tekelleşme ? Kâr ?</a:t>
            </a:r>
            <a:endParaRPr lang="tr-TR" sz="2000" dirty="0"/>
          </a:p>
        </p:txBody>
      </p:sp>
      <p:sp>
        <p:nvSpPr>
          <p:cNvPr id="13" name="Dikdörtgen 12"/>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3235512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77766" y="478295"/>
            <a:ext cx="7024814" cy="735725"/>
          </a:xfrm>
        </p:spPr>
        <p:txBody>
          <a:bodyPr>
            <a:normAutofit/>
          </a:bodyPr>
          <a:lstStyle/>
          <a:p>
            <a:pPr algn="l"/>
            <a:r>
              <a:rPr lang="tr-TR" sz="2800" b="1" dirty="0" smtClean="0">
                <a:solidFill>
                  <a:srgbClr val="F93B07"/>
                </a:solidFill>
                <a:latin typeface="+mn-lt"/>
              </a:rPr>
              <a:t>1. Dördüncü Güç ve Toplumsal Sorumluluk</a:t>
            </a:r>
            <a:endParaRPr lang="tr-TR" sz="2800" b="1" dirty="0">
              <a:solidFill>
                <a:srgbClr val="F93B07"/>
              </a:solidFill>
              <a:latin typeface="+mn-lt"/>
            </a:endParaRPr>
          </a:p>
        </p:txBody>
      </p:sp>
      <p:sp>
        <p:nvSpPr>
          <p:cNvPr id="9" name="Dikdörtgen 8"/>
          <p:cNvSpPr/>
          <p:nvPr/>
        </p:nvSpPr>
        <p:spPr>
          <a:xfrm>
            <a:off x="895333" y="1397889"/>
            <a:ext cx="2030748" cy="461665"/>
          </a:xfrm>
          <a:prstGeom prst="rect">
            <a:avLst/>
          </a:prstGeom>
        </p:spPr>
        <p:txBody>
          <a:bodyPr wrap="square">
            <a:spAutoFit/>
          </a:bodyPr>
          <a:lstStyle/>
          <a:p>
            <a:r>
              <a:rPr lang="tr-TR" sz="2400" dirty="0" smtClean="0"/>
              <a:t>«Kamu Yararı»</a:t>
            </a:r>
            <a:endParaRPr lang="tr-TR" sz="2400" dirty="0"/>
          </a:p>
        </p:txBody>
      </p:sp>
      <p:sp>
        <p:nvSpPr>
          <p:cNvPr id="18" name="Dikdörtgen 17"/>
          <p:cNvSpPr/>
          <p:nvPr/>
        </p:nvSpPr>
        <p:spPr>
          <a:xfrm>
            <a:off x="895333" y="1948027"/>
            <a:ext cx="10951033" cy="1323439"/>
          </a:xfrm>
          <a:prstGeom prst="rect">
            <a:avLst/>
          </a:prstGeom>
        </p:spPr>
        <p:txBody>
          <a:bodyPr wrap="square">
            <a:spAutoFit/>
          </a:bodyPr>
          <a:lstStyle/>
          <a:p>
            <a:r>
              <a:rPr lang="tr-TR" sz="2000" dirty="0" smtClean="0"/>
              <a:t>Tekelleşme nedeniyle, Liberal yaklaşım çerçevesindeki idealleştirilmiş Pazar demokrasisinde gazeteciliğe yüklenen işlevin tartışmalı hale gelmesi, yine Liberal yaklaşım içinde kalınarak üretilen düzeltme çabaları gündeme gelmiştir. Bu çabalar Avrupa’da «kamu hizmeti», ABD’de «toplumsal sosyal sorumluluk» adı altında sunulmuştur.</a:t>
            </a:r>
            <a:endParaRPr lang="tr-TR" sz="2000" dirty="0"/>
          </a:p>
        </p:txBody>
      </p:sp>
      <p:sp>
        <p:nvSpPr>
          <p:cNvPr id="22" name="Dikdörtgen 21"/>
          <p:cNvSpPr/>
          <p:nvPr/>
        </p:nvSpPr>
        <p:spPr>
          <a:xfrm>
            <a:off x="8152650" y="3491071"/>
            <a:ext cx="2984676" cy="400110"/>
          </a:xfrm>
          <a:prstGeom prst="rect">
            <a:avLst/>
          </a:prstGeom>
        </p:spPr>
        <p:txBody>
          <a:bodyPr wrap="square">
            <a:spAutoFit/>
          </a:bodyPr>
          <a:lstStyle/>
          <a:p>
            <a:r>
              <a:rPr lang="tr-TR" sz="2000" b="1" dirty="0" smtClean="0"/>
              <a:t>1947 </a:t>
            </a:r>
            <a:r>
              <a:rPr lang="tr-TR" sz="2000" b="1" dirty="0" err="1" smtClean="0"/>
              <a:t>Hutchins</a:t>
            </a:r>
            <a:r>
              <a:rPr lang="tr-TR" sz="2000" b="1" dirty="0" smtClean="0"/>
              <a:t> Raporu</a:t>
            </a:r>
            <a:endParaRPr lang="tr-TR" sz="2000" b="1" dirty="0"/>
          </a:p>
        </p:txBody>
      </p:sp>
      <p:sp>
        <p:nvSpPr>
          <p:cNvPr id="11" name="Aşağı Ok 4"/>
          <p:cNvSpPr/>
          <p:nvPr/>
        </p:nvSpPr>
        <p:spPr>
          <a:xfrm>
            <a:off x="8942766" y="3039644"/>
            <a:ext cx="196073" cy="30620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4" name="Düz Bağlayıcı 3"/>
          <p:cNvCxnSpPr/>
          <p:nvPr/>
        </p:nvCxnSpPr>
        <p:spPr>
          <a:xfrm flipV="1">
            <a:off x="8016123" y="2914879"/>
            <a:ext cx="2942502" cy="945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Dikdörtgen 7"/>
          <p:cNvSpPr/>
          <p:nvPr/>
        </p:nvSpPr>
        <p:spPr>
          <a:xfrm>
            <a:off x="267806" y="6140806"/>
            <a:ext cx="4622130" cy="400110"/>
          </a:xfrm>
          <a:prstGeom prst="rect">
            <a:avLst/>
          </a:prstGeom>
        </p:spPr>
        <p:txBody>
          <a:bodyPr wrap="square">
            <a:spAutoFit/>
          </a:bodyPr>
          <a:lstStyle/>
          <a:p>
            <a:r>
              <a:rPr lang="tr-TR" sz="2000" dirty="0" smtClean="0"/>
              <a:t>Kaynak: </a:t>
            </a:r>
            <a:r>
              <a:rPr lang="tr-TR" sz="2000" dirty="0" err="1" smtClean="0"/>
              <a:t>Ruhdan</a:t>
            </a:r>
            <a:r>
              <a:rPr lang="tr-TR" sz="2000" dirty="0" smtClean="0"/>
              <a:t> Uzun, İletişim Etiği</a:t>
            </a:r>
            <a:endParaRPr lang="tr-TR" sz="2000" dirty="0"/>
          </a:p>
        </p:txBody>
      </p:sp>
    </p:spTree>
    <p:extLst>
      <p:ext uri="{BB962C8B-B14F-4D97-AF65-F5344CB8AC3E}">
        <p14:creationId xmlns:p14="http://schemas.microsoft.com/office/powerpoint/2010/main" val="5185529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11698</TotalTime>
  <Words>860</Words>
  <Application>Microsoft Office PowerPoint</Application>
  <PresentationFormat>Özel</PresentationFormat>
  <Paragraphs>129</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İletişim Etiği</vt:lpstr>
      <vt:lpstr>İletişim Etiği ?</vt:lpstr>
      <vt:lpstr>İletişim Etiği</vt:lpstr>
      <vt:lpstr>Neden 1980 ?</vt:lpstr>
      <vt:lpstr>Gazetecilik Etiği</vt:lpstr>
      <vt:lpstr>Gazetecilik Etiği</vt:lpstr>
      <vt:lpstr>1. Dördüncü Güç ve Toplumsal Sorumluluk</vt:lpstr>
      <vt:lpstr>1. Dördüncü Güç ve Toplumsal Sorumluluk</vt:lpstr>
      <vt:lpstr>1. Dördüncü Güç ve Toplumsal Sorumluluk</vt:lpstr>
      <vt:lpstr>1. Dördüncü Güç ve Toplumsal Sorumluluk</vt:lpstr>
      <vt:lpstr>2. Gerçeği Anlatmak ve Kamu için Gazetecilik</vt:lpstr>
      <vt:lpstr>2. Gerçeği Anlatmak ve Kamu için Gazetecilik</vt:lpstr>
      <vt:lpstr>Gazetecilik Meslek Etiği</vt:lpstr>
      <vt:lpstr>PowerPoint Sunusu</vt:lpstr>
      <vt:lpstr>Etik İlkeler Nasıl İzleniyor?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SINIF</cp:lastModifiedBy>
  <cp:revision>371</cp:revision>
  <dcterms:created xsi:type="dcterms:W3CDTF">2019-01-17T10:01:17Z</dcterms:created>
  <dcterms:modified xsi:type="dcterms:W3CDTF">2019-04-16T09:28:03Z</dcterms:modified>
</cp:coreProperties>
</file>