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72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86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88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559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84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301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38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5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99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4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4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5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7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88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89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5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26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D3A56B-A65F-4C80-BFD9-192CEB5E1B44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ABD857-9138-4218-B25F-EA10F09D55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7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La </a:t>
            </a:r>
            <a:r>
              <a:rPr lang="tr-TR" b="1" dirty="0" err="1" smtClean="0"/>
              <a:t>España</a:t>
            </a:r>
            <a:r>
              <a:rPr lang="tr-TR" b="1" dirty="0" smtClean="0"/>
              <a:t> de Los </a:t>
            </a:r>
            <a:r>
              <a:rPr lang="tr-TR" b="1" dirty="0" err="1" smtClean="0"/>
              <a:t>Reyes</a:t>
            </a:r>
            <a:r>
              <a:rPr lang="tr-TR" b="1" dirty="0" smtClean="0"/>
              <a:t> </a:t>
            </a:r>
            <a:r>
              <a:rPr lang="tr-TR" b="1" dirty="0" err="1" smtClean="0"/>
              <a:t>Católicos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1" y="3984544"/>
            <a:ext cx="10728203" cy="1947333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Bibliografía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Rivero, Isabel. </a:t>
            </a:r>
            <a:r>
              <a:rPr lang="es-ES" i="1" dirty="0">
                <a:solidFill>
                  <a:schemeClr val="tx1"/>
                </a:solidFill>
              </a:rPr>
              <a:t>Síntesis de Historia de España</a:t>
            </a:r>
            <a:r>
              <a:rPr lang="es-ES" dirty="0">
                <a:solidFill>
                  <a:schemeClr val="tx1"/>
                </a:solidFill>
              </a:rPr>
              <a:t>. Ediciones Globo, 2004.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Roldán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José Manuel, </a:t>
            </a:r>
            <a:r>
              <a:rPr lang="en-US" i="1" dirty="0" err="1">
                <a:solidFill>
                  <a:schemeClr val="tx1"/>
                </a:solidFill>
              </a:rPr>
              <a:t>Historia</a:t>
            </a:r>
            <a:r>
              <a:rPr lang="en-US" i="1" dirty="0">
                <a:solidFill>
                  <a:schemeClr val="tx1"/>
                </a:solidFill>
              </a:rPr>
              <a:t> de </a:t>
            </a:r>
            <a:r>
              <a:rPr lang="en-US" i="1" dirty="0" err="1">
                <a:solidFill>
                  <a:schemeClr val="tx1"/>
                </a:solidFill>
              </a:rPr>
              <a:t>España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EDI-6, S.A, </a:t>
            </a:r>
            <a:r>
              <a:rPr lang="en-US" dirty="0" smtClean="0">
                <a:solidFill>
                  <a:schemeClr val="tx1"/>
                </a:solidFill>
              </a:rPr>
              <a:t>Madrid</a:t>
            </a:r>
            <a:r>
              <a:rPr lang="tr-TR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1986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3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1002323"/>
            <a:ext cx="10991973" cy="3298744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l </a:t>
            </a:r>
            <a:r>
              <a:rPr lang="en-US" sz="2400" dirty="0" err="1">
                <a:solidFill>
                  <a:schemeClr val="tx1"/>
                </a:solidFill>
              </a:rPr>
              <a:t>reinado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los</a:t>
            </a:r>
            <a:r>
              <a:rPr lang="en-US" sz="2400" dirty="0">
                <a:solidFill>
                  <a:schemeClr val="tx1"/>
                </a:solidFill>
              </a:rPr>
              <a:t> Reyes </a:t>
            </a:r>
            <a:r>
              <a:rPr lang="en-US" sz="2400" dirty="0" err="1" smtClean="0">
                <a:solidFill>
                  <a:schemeClr val="tx1"/>
                </a:solidFill>
              </a:rPr>
              <a:t>Católicos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1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0534773" cy="5308599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+mj-lt"/>
              </a:rPr>
              <a:t>El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matrimonio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de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Isabel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heredera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de la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Corona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de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Castilla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con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Fernando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, rey de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Aragón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, en 1474,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fue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la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base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de la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unidad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política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+mj-lt"/>
              </a:rPr>
              <a:t>peninsular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algn="just"/>
            <a:endParaRPr lang="tr-TR" sz="2400" dirty="0">
              <a:solidFill>
                <a:schemeClr val="tx1"/>
              </a:solidFill>
              <a:latin typeface="+mj-lt"/>
            </a:endParaRPr>
          </a:p>
          <a:p>
            <a:pPr lvl="8" algn="just"/>
            <a:r>
              <a:rPr lang="tr-TR" sz="18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tr-TR" sz="1800" dirty="0" smtClean="0">
                <a:solidFill>
                  <a:schemeClr val="tx1"/>
                </a:solidFill>
                <a:latin typeface="+mj-lt"/>
              </a:rPr>
              <a:t>Roldán,1986:52</a:t>
            </a:r>
            <a:r>
              <a:rPr lang="tr-TR" sz="1800" dirty="0" smtClean="0">
                <a:solidFill>
                  <a:schemeClr val="tx1"/>
                </a:solidFill>
                <a:latin typeface="+mj-lt"/>
              </a:rPr>
              <a:t>)</a:t>
            </a:r>
            <a:endParaRPr lang="tr-TR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52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0306173" cy="5308599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Hasta el </a:t>
            </a:r>
            <a:r>
              <a:rPr lang="tr-TR" dirty="0" err="1" smtClean="0">
                <a:solidFill>
                  <a:schemeClr val="tx1"/>
                </a:solidFill>
              </a:rPr>
              <a:t>reinado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Isabel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Fernando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península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ibérica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estaba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dividida</a:t>
            </a:r>
            <a:r>
              <a:rPr lang="tr-TR" dirty="0" smtClean="0">
                <a:solidFill>
                  <a:schemeClr val="tx1"/>
                </a:solidFill>
              </a:rPr>
              <a:t> en </a:t>
            </a:r>
            <a:r>
              <a:rPr lang="tr-TR" dirty="0" err="1" smtClean="0">
                <a:solidFill>
                  <a:schemeClr val="tx1"/>
                </a:solidFill>
              </a:rPr>
              <a:t>cinco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reinos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Castilla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Aragón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Navarra</a:t>
            </a:r>
            <a:r>
              <a:rPr lang="tr-TR" dirty="0" smtClean="0">
                <a:solidFill>
                  <a:schemeClr val="tx1"/>
                </a:solidFill>
              </a:rPr>
              <a:t>, Granada y </a:t>
            </a:r>
            <a:r>
              <a:rPr lang="tr-TR" dirty="0" err="1" smtClean="0">
                <a:solidFill>
                  <a:schemeClr val="tx1"/>
                </a:solidFill>
              </a:rPr>
              <a:t>Portugal</a:t>
            </a:r>
            <a:r>
              <a:rPr lang="tr-TR" dirty="0" smtClean="0">
                <a:solidFill>
                  <a:schemeClr val="tx1"/>
                </a:solidFill>
              </a:rPr>
              <a:t>). La idea de </a:t>
            </a:r>
            <a:r>
              <a:rPr lang="tr-TR" dirty="0" err="1" smtClean="0">
                <a:solidFill>
                  <a:schemeClr val="tx1"/>
                </a:solidFill>
              </a:rPr>
              <a:t>unidad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territorial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presuponía</a:t>
            </a:r>
            <a:r>
              <a:rPr lang="tr-TR" dirty="0" smtClean="0">
                <a:solidFill>
                  <a:schemeClr val="tx1"/>
                </a:solidFill>
              </a:rPr>
              <a:t> una </a:t>
            </a:r>
            <a:r>
              <a:rPr lang="tr-TR" dirty="0" err="1" smtClean="0">
                <a:solidFill>
                  <a:schemeClr val="tx1"/>
                </a:solidFill>
              </a:rPr>
              <a:t>unión</a:t>
            </a:r>
            <a:r>
              <a:rPr lang="tr-TR" dirty="0" smtClean="0">
                <a:solidFill>
                  <a:schemeClr val="tx1"/>
                </a:solidFill>
              </a:rPr>
              <a:t> de tipo </a:t>
            </a:r>
            <a:r>
              <a:rPr lang="tr-TR" dirty="0" err="1" smtClean="0">
                <a:solidFill>
                  <a:schemeClr val="tx1"/>
                </a:solidFill>
              </a:rPr>
              <a:t>matrimonial</a:t>
            </a:r>
            <a:r>
              <a:rPr lang="tr-TR" dirty="0" smtClean="0">
                <a:solidFill>
                  <a:schemeClr val="tx1"/>
                </a:solidFill>
              </a:rPr>
              <a:t> y el </a:t>
            </a:r>
            <a:r>
              <a:rPr lang="tr-TR" dirty="0" err="1" smtClean="0">
                <a:solidFill>
                  <a:schemeClr val="tx1"/>
                </a:solidFill>
              </a:rPr>
              <a:t>control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las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restantes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zonas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mediante</a:t>
            </a:r>
            <a:r>
              <a:rPr lang="tr-TR" dirty="0" smtClean="0">
                <a:solidFill>
                  <a:schemeClr val="tx1"/>
                </a:solidFill>
              </a:rPr>
              <a:t> una </a:t>
            </a:r>
            <a:r>
              <a:rPr lang="tr-TR" dirty="0" err="1" smtClean="0">
                <a:solidFill>
                  <a:schemeClr val="tx1"/>
                </a:solidFill>
              </a:rPr>
              <a:t>política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acciones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bélicas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smtClean="0">
                <a:solidFill>
                  <a:schemeClr val="tx1"/>
                </a:solidFill>
              </a:rPr>
              <a:t>a </a:t>
            </a:r>
            <a:r>
              <a:rPr lang="tr-TR" dirty="0" err="1" smtClean="0">
                <a:solidFill>
                  <a:schemeClr val="tx1"/>
                </a:solidFill>
              </a:rPr>
              <a:t>excepción</a:t>
            </a:r>
            <a:r>
              <a:rPr lang="tr-TR" dirty="0" smtClean="0">
                <a:solidFill>
                  <a:schemeClr val="tx1"/>
                </a:solidFill>
              </a:rPr>
              <a:t> del </a:t>
            </a:r>
            <a:r>
              <a:rPr lang="tr-TR" dirty="0" err="1" smtClean="0">
                <a:solidFill>
                  <a:schemeClr val="tx1"/>
                </a:solidFill>
              </a:rPr>
              <a:t>reino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Portugal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permanecería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independiente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marL="3657600" lvl="8" indent="0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(Rivero,2004:123)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unión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Castilla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Aragón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era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carácter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dinástico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establecida</a:t>
            </a:r>
            <a:r>
              <a:rPr lang="tr-TR" dirty="0" smtClean="0">
                <a:solidFill>
                  <a:schemeClr val="tx1"/>
                </a:solidFill>
              </a:rPr>
              <a:t> en la </a:t>
            </a:r>
            <a:r>
              <a:rPr lang="tr-TR" dirty="0" err="1" smtClean="0">
                <a:solidFill>
                  <a:schemeClr val="tx1"/>
                </a:solidFill>
              </a:rPr>
              <a:t>persona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reyes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Tanto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Castilla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como</a:t>
            </a:r>
            <a:r>
              <a:rPr lang="tr-TR" dirty="0" smtClean="0">
                <a:solidFill>
                  <a:schemeClr val="tx1"/>
                </a:solidFill>
              </a:rPr>
              <a:t> la </a:t>
            </a:r>
            <a:r>
              <a:rPr lang="tr-TR" dirty="0" err="1" smtClean="0">
                <a:solidFill>
                  <a:schemeClr val="tx1"/>
                </a:solidFill>
              </a:rPr>
              <a:t>corona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Aragón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mantuvieron</a:t>
            </a:r>
            <a:r>
              <a:rPr lang="tr-TR" dirty="0" smtClean="0">
                <a:solidFill>
                  <a:schemeClr val="tx1"/>
                </a:solidFill>
              </a:rPr>
              <a:t> sus </a:t>
            </a:r>
            <a:r>
              <a:rPr lang="tr-TR" dirty="0" err="1" smtClean="0">
                <a:solidFill>
                  <a:schemeClr val="tx1"/>
                </a:solidFill>
              </a:rPr>
              <a:t>instituçiones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propias</a:t>
            </a:r>
            <a:r>
              <a:rPr lang="tr-TR" dirty="0" smtClean="0">
                <a:solidFill>
                  <a:schemeClr val="tx1"/>
                </a:solidFill>
              </a:rPr>
              <a:t> y sus </a:t>
            </a:r>
            <a:r>
              <a:rPr lang="tr-TR" dirty="0" err="1" smtClean="0">
                <a:solidFill>
                  <a:schemeClr val="tx1"/>
                </a:solidFill>
              </a:rPr>
              <a:t>Cortes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r>
              <a:rPr lang="tr-TR" dirty="0" err="1" smtClean="0">
                <a:solidFill>
                  <a:schemeClr val="tx1"/>
                </a:solidFill>
              </a:rPr>
              <a:t>Castilla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conservó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mayor</a:t>
            </a:r>
            <a:r>
              <a:rPr lang="tr-TR" dirty="0" smtClean="0">
                <a:solidFill>
                  <a:schemeClr val="tx1"/>
                </a:solidFill>
              </a:rPr>
              <a:t> peso </a:t>
            </a:r>
            <a:r>
              <a:rPr lang="tr-TR" dirty="0" err="1" smtClean="0">
                <a:solidFill>
                  <a:schemeClr val="tx1"/>
                </a:solidFill>
              </a:rPr>
              <a:t>específico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por</a:t>
            </a:r>
            <a:r>
              <a:rPr lang="tr-TR" dirty="0" smtClean="0">
                <a:solidFill>
                  <a:schemeClr val="tx1"/>
                </a:solidFill>
              </a:rPr>
              <a:t> ser un </a:t>
            </a:r>
            <a:r>
              <a:rPr lang="tr-TR" dirty="0" err="1" smtClean="0">
                <a:solidFill>
                  <a:schemeClr val="tx1"/>
                </a:solidFill>
              </a:rPr>
              <a:t>territorio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más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amplio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dinámico</a:t>
            </a:r>
            <a:r>
              <a:rPr lang="tr-TR" dirty="0" smtClean="0">
                <a:solidFill>
                  <a:schemeClr val="tx1"/>
                </a:solidFill>
              </a:rPr>
              <a:t> y </a:t>
            </a:r>
            <a:r>
              <a:rPr lang="tr-TR" dirty="0" err="1" smtClean="0">
                <a:solidFill>
                  <a:schemeClr val="tx1"/>
                </a:solidFill>
              </a:rPr>
              <a:t>abierto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nuevos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tiempos</a:t>
            </a:r>
            <a:r>
              <a:rPr lang="tr-TR" dirty="0" smtClean="0">
                <a:solidFill>
                  <a:schemeClr val="tx1"/>
                </a:solidFill>
              </a:rPr>
              <a:t> del </a:t>
            </a:r>
            <a:r>
              <a:rPr lang="tr-TR" dirty="0" err="1" smtClean="0">
                <a:solidFill>
                  <a:schemeClr val="tx1"/>
                </a:solidFill>
              </a:rPr>
              <a:t>Renacimiento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por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fueron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castellanos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quienes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incorporaron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territorios</a:t>
            </a:r>
            <a:r>
              <a:rPr lang="tr-TR" dirty="0" smtClean="0">
                <a:solidFill>
                  <a:schemeClr val="tx1"/>
                </a:solidFill>
              </a:rPr>
              <a:t> de Granada, </a:t>
            </a:r>
            <a:r>
              <a:rPr lang="tr-TR" dirty="0" err="1" smtClean="0">
                <a:solidFill>
                  <a:schemeClr val="tx1"/>
                </a:solidFill>
              </a:rPr>
              <a:t>Canarias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América</a:t>
            </a:r>
            <a:r>
              <a:rPr lang="tr-TR" dirty="0" smtClean="0">
                <a:solidFill>
                  <a:schemeClr val="tx1"/>
                </a:solidFill>
              </a:rPr>
              <a:t>. Los </a:t>
            </a:r>
            <a:r>
              <a:rPr lang="tr-TR" dirty="0" err="1" smtClean="0">
                <a:solidFill>
                  <a:schemeClr val="tx1"/>
                </a:solidFill>
              </a:rPr>
              <a:t>aragoneses</a:t>
            </a:r>
            <a:r>
              <a:rPr lang="tr-TR" dirty="0" smtClean="0">
                <a:solidFill>
                  <a:schemeClr val="tx1"/>
                </a:solidFill>
              </a:rPr>
              <a:t> se </a:t>
            </a:r>
            <a:r>
              <a:rPr lang="tr-TR" dirty="0" err="1" smtClean="0">
                <a:solidFill>
                  <a:schemeClr val="tx1"/>
                </a:solidFill>
              </a:rPr>
              <a:t>mantenían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aferrados</a:t>
            </a:r>
            <a:r>
              <a:rPr lang="tr-TR" dirty="0" smtClean="0">
                <a:solidFill>
                  <a:schemeClr val="tx1"/>
                </a:solidFill>
              </a:rPr>
              <a:t> al </a:t>
            </a:r>
            <a:r>
              <a:rPr lang="tr-TR" dirty="0" err="1" smtClean="0">
                <a:solidFill>
                  <a:schemeClr val="tx1"/>
                </a:solidFill>
              </a:rPr>
              <a:t>pactismo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origen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medieval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7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25551" y="3228945"/>
            <a:ext cx="8154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endParaRPr lang="tr-TR" sz="2000" dirty="0"/>
          </a:p>
          <a:p>
            <a:pPr lvl="8"/>
            <a:endParaRPr lang="tr-TR" sz="2000" dirty="0" smtClean="0"/>
          </a:p>
          <a:p>
            <a:pPr lvl="8"/>
            <a:r>
              <a:rPr lang="tr-TR" sz="2000" dirty="0" smtClean="0"/>
              <a:t>(Rivero,2004:124)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4113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unidad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territorial</a:t>
            </a:r>
            <a:r>
              <a:rPr lang="tr-TR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L</a:t>
            </a:r>
            <a:r>
              <a:rPr lang="tr-TR" dirty="0" smtClean="0">
                <a:solidFill>
                  <a:schemeClr val="tx1"/>
                </a:solidFill>
              </a:rPr>
              <a:t>a </a:t>
            </a:r>
            <a:r>
              <a:rPr lang="tr-TR" dirty="0" err="1" smtClean="0">
                <a:solidFill>
                  <a:schemeClr val="tx1"/>
                </a:solidFill>
              </a:rPr>
              <a:t>conquista</a:t>
            </a:r>
            <a:r>
              <a:rPr lang="tr-TR" dirty="0" smtClean="0">
                <a:solidFill>
                  <a:schemeClr val="tx1"/>
                </a:solidFill>
              </a:rPr>
              <a:t> de Granada (1492)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L</a:t>
            </a:r>
            <a:r>
              <a:rPr lang="tr-TR" dirty="0" smtClean="0">
                <a:solidFill>
                  <a:schemeClr val="tx1"/>
                </a:solidFill>
              </a:rPr>
              <a:t>a </a:t>
            </a:r>
            <a:r>
              <a:rPr lang="tr-TR" dirty="0" err="1">
                <a:solidFill>
                  <a:schemeClr val="tx1"/>
                </a:solidFill>
              </a:rPr>
              <a:t>anexión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de </a:t>
            </a:r>
            <a:r>
              <a:rPr lang="tr-TR" dirty="0" err="1" smtClean="0">
                <a:solidFill>
                  <a:schemeClr val="tx1"/>
                </a:solidFill>
              </a:rPr>
              <a:t>Navarra</a:t>
            </a:r>
            <a:r>
              <a:rPr lang="tr-TR" dirty="0" smtClean="0">
                <a:solidFill>
                  <a:schemeClr val="tx1"/>
                </a:solidFill>
              </a:rPr>
              <a:t> (1512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P</a:t>
            </a:r>
            <a:r>
              <a:rPr lang="tr-TR" dirty="0" err="1" smtClean="0">
                <a:solidFill>
                  <a:schemeClr val="tx1"/>
                </a:solidFill>
              </a:rPr>
              <a:t>olítica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</a:t>
            </a:r>
            <a:r>
              <a:rPr lang="tr-TR" dirty="0" err="1" smtClean="0">
                <a:solidFill>
                  <a:schemeClr val="tx1"/>
                </a:solidFill>
              </a:rPr>
              <a:t>uropea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expansión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</a:t>
            </a:r>
            <a:r>
              <a:rPr lang="tr-TR" dirty="0" err="1" smtClean="0">
                <a:solidFill>
                  <a:schemeClr val="tx1"/>
                </a:solidFill>
              </a:rPr>
              <a:t>editerránea</a:t>
            </a:r>
            <a:endParaRPr lang="tr-TR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expansión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atlántica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530859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	</a:t>
            </a:r>
            <a:r>
              <a:rPr lang="tr-TR" dirty="0" err="1">
                <a:solidFill>
                  <a:schemeClr val="tx1"/>
                </a:solidFill>
              </a:rPr>
              <a:t>Política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religiosa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La </a:t>
            </a:r>
            <a:r>
              <a:rPr lang="tr-TR" dirty="0" err="1" smtClean="0">
                <a:solidFill>
                  <a:schemeClr val="tx1"/>
                </a:solidFill>
              </a:rPr>
              <a:t>inquisición</a:t>
            </a:r>
            <a:endParaRPr lang="tr-TR" dirty="0" smtClean="0">
              <a:solidFill>
                <a:schemeClr val="tx1"/>
              </a:solidFill>
            </a:endParaRPr>
          </a:p>
          <a:p>
            <a:pPr lvl="1"/>
            <a:r>
              <a:rPr lang="tr-TR" dirty="0" err="1" smtClean="0">
                <a:solidFill>
                  <a:schemeClr val="tx1"/>
                </a:solidFill>
              </a:rPr>
              <a:t>Expulsión</a:t>
            </a:r>
            <a:r>
              <a:rPr lang="tr-TR" dirty="0" smtClean="0">
                <a:solidFill>
                  <a:schemeClr val="tx1"/>
                </a:solidFill>
              </a:rPr>
              <a:t> de </a:t>
            </a:r>
            <a:r>
              <a:rPr lang="tr-TR" dirty="0" err="1" smtClean="0">
                <a:solidFill>
                  <a:schemeClr val="tx1"/>
                </a:solidFill>
              </a:rPr>
              <a:t>los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judíos</a:t>
            </a:r>
            <a:endParaRPr lang="tr-TR" dirty="0" smtClean="0">
              <a:solidFill>
                <a:schemeClr val="tx1"/>
              </a:solidFill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Los </a:t>
            </a:r>
            <a:r>
              <a:rPr lang="tr-TR" dirty="0" err="1" smtClean="0">
                <a:solidFill>
                  <a:schemeClr val="tx1"/>
                </a:solidFill>
              </a:rPr>
              <a:t>mudéjares</a:t>
            </a:r>
            <a:endParaRPr lang="tr-TR" dirty="0" smtClean="0">
              <a:solidFill>
                <a:schemeClr val="tx1"/>
              </a:solidFill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Reforma del </a:t>
            </a:r>
            <a:r>
              <a:rPr lang="tr-TR" dirty="0" err="1" smtClean="0">
                <a:solidFill>
                  <a:schemeClr val="tx1"/>
                </a:solidFill>
              </a:rPr>
              <a:t>clero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2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257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Dilim</vt:lpstr>
      <vt:lpstr>La España de Los Reyes Católicos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Reyes Catolicos</dc:title>
  <dc:creator>Şebnem</dc:creator>
  <cp:lastModifiedBy>Şebnem</cp:lastModifiedBy>
  <cp:revision>34</cp:revision>
  <dcterms:created xsi:type="dcterms:W3CDTF">2019-01-22T12:30:27Z</dcterms:created>
  <dcterms:modified xsi:type="dcterms:W3CDTF">2019-02-20T09:52:55Z</dcterms:modified>
</cp:coreProperties>
</file>