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3" r:id="rId1"/>
  </p:sldMasterIdLst>
  <p:sldIdLst>
    <p:sldId id="256" r:id="rId2"/>
    <p:sldId id="262" r:id="rId3"/>
    <p:sldId id="257" r:id="rId4"/>
    <p:sldId id="258" r:id="rId5"/>
    <p:sldId id="263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A56B-A65F-4C80-BFD9-192CEB5E1B44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D857-9138-4218-B25F-EA10F09D553A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872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A56B-A65F-4C80-BFD9-192CEB5E1B44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D857-9138-4218-B25F-EA10F09D5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5869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A56B-A65F-4C80-BFD9-192CEB5E1B44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D857-9138-4218-B25F-EA10F09D5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9886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A56B-A65F-4C80-BFD9-192CEB5E1B44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D857-9138-4218-B25F-EA10F09D553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05594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A56B-A65F-4C80-BFD9-192CEB5E1B44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D857-9138-4218-B25F-EA10F09D5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9847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A56B-A65F-4C80-BFD9-192CEB5E1B44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D857-9138-4218-B25F-EA10F09D553A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53015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A56B-A65F-4C80-BFD9-192CEB5E1B44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D857-9138-4218-B25F-EA10F09D5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33894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A56B-A65F-4C80-BFD9-192CEB5E1B44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D857-9138-4218-B25F-EA10F09D5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75294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A56B-A65F-4C80-BFD9-192CEB5E1B44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D857-9138-4218-B25F-EA10F09D5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499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A56B-A65F-4C80-BFD9-192CEB5E1B44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D857-9138-4218-B25F-EA10F09D5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8445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A56B-A65F-4C80-BFD9-192CEB5E1B44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D857-9138-4218-B25F-EA10F09D5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8445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A56B-A65F-4C80-BFD9-192CEB5E1B44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D857-9138-4218-B25F-EA10F09D5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3561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A56B-A65F-4C80-BFD9-192CEB5E1B44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D857-9138-4218-B25F-EA10F09D5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6795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A56B-A65F-4C80-BFD9-192CEB5E1B44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D857-9138-4218-B25F-EA10F09D5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6889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A56B-A65F-4C80-BFD9-192CEB5E1B44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D857-9138-4218-B25F-EA10F09D5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895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A56B-A65F-4C80-BFD9-192CEB5E1B44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D857-9138-4218-B25F-EA10F09D5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0500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A56B-A65F-4C80-BFD9-192CEB5E1B44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D857-9138-4218-B25F-EA10F09D5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3268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BD3A56B-A65F-4C80-BFD9-192CEB5E1B44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7ABD857-9138-4218-B25F-EA10F09D55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5974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  <p:sldLayoutId id="2147483828" r:id="rId15"/>
    <p:sldLayoutId id="2147483829" r:id="rId16"/>
    <p:sldLayoutId id="214748383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La </a:t>
            </a:r>
            <a:r>
              <a:rPr lang="tr-TR" b="1" dirty="0" err="1" smtClean="0"/>
              <a:t>España</a:t>
            </a:r>
            <a:r>
              <a:rPr lang="tr-TR" b="1" dirty="0" smtClean="0"/>
              <a:t> de Los </a:t>
            </a:r>
            <a:r>
              <a:rPr lang="tr-TR" b="1" dirty="0" err="1" smtClean="0"/>
              <a:t>Reyes</a:t>
            </a:r>
            <a:r>
              <a:rPr lang="tr-TR" b="1" dirty="0" smtClean="0"/>
              <a:t> </a:t>
            </a:r>
            <a:r>
              <a:rPr lang="tr-TR" b="1" dirty="0" err="1" smtClean="0"/>
              <a:t>Católicos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4211" y="3984544"/>
            <a:ext cx="10728203" cy="1947333"/>
          </a:xfrm>
        </p:spPr>
        <p:txBody>
          <a:bodyPr/>
          <a:lstStyle/>
          <a:p>
            <a:pPr algn="just"/>
            <a:r>
              <a:rPr lang="es-ES" dirty="0">
                <a:solidFill>
                  <a:schemeClr val="tx1"/>
                </a:solidFill>
              </a:rPr>
              <a:t>Bibliografía</a:t>
            </a:r>
          </a:p>
          <a:p>
            <a:pPr algn="just"/>
            <a:r>
              <a:rPr lang="es-ES" dirty="0">
                <a:solidFill>
                  <a:schemeClr val="tx1"/>
                </a:solidFill>
              </a:rPr>
              <a:t>Rivero, Isabel. </a:t>
            </a:r>
            <a:r>
              <a:rPr lang="es-ES" i="1" dirty="0">
                <a:solidFill>
                  <a:schemeClr val="tx1"/>
                </a:solidFill>
              </a:rPr>
              <a:t>Síntesis de Historia de España</a:t>
            </a:r>
            <a:r>
              <a:rPr lang="es-ES" dirty="0">
                <a:solidFill>
                  <a:schemeClr val="tx1"/>
                </a:solidFill>
              </a:rPr>
              <a:t>. Ediciones Globo, 2004.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Roldán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José Manuel, </a:t>
            </a:r>
            <a:r>
              <a:rPr lang="en-US" i="1" dirty="0" err="1">
                <a:solidFill>
                  <a:schemeClr val="tx1"/>
                </a:solidFill>
              </a:rPr>
              <a:t>Historia</a:t>
            </a:r>
            <a:r>
              <a:rPr lang="en-US" i="1" dirty="0">
                <a:solidFill>
                  <a:schemeClr val="tx1"/>
                </a:solidFill>
              </a:rPr>
              <a:t> de </a:t>
            </a:r>
            <a:r>
              <a:rPr lang="en-US" i="1" dirty="0" err="1">
                <a:solidFill>
                  <a:schemeClr val="tx1"/>
                </a:solidFill>
              </a:rPr>
              <a:t>España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EDI-6, S.A, </a:t>
            </a:r>
            <a:r>
              <a:rPr lang="en-US" dirty="0" smtClean="0">
                <a:solidFill>
                  <a:schemeClr val="tx1"/>
                </a:solidFill>
              </a:rPr>
              <a:t>Madrid</a:t>
            </a:r>
            <a:r>
              <a:rPr lang="tr-TR" dirty="0" smtClean="0">
                <a:solidFill>
                  <a:schemeClr val="tx1"/>
                </a:solidFill>
              </a:rPr>
              <a:t>,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1986</a:t>
            </a:r>
            <a:endParaRPr lang="tr-TR" dirty="0">
              <a:solidFill>
                <a:schemeClr val="tx1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330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1" y="1002323"/>
            <a:ext cx="10991973" cy="3298744"/>
          </a:xfrm>
        </p:spPr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E</a:t>
            </a:r>
            <a:r>
              <a:rPr lang="en-US" sz="2400" dirty="0" smtClean="0">
                <a:solidFill>
                  <a:schemeClr val="tx1"/>
                </a:solidFill>
              </a:rPr>
              <a:t>l </a:t>
            </a:r>
            <a:r>
              <a:rPr lang="en-US" sz="2400" dirty="0" err="1">
                <a:solidFill>
                  <a:schemeClr val="tx1"/>
                </a:solidFill>
              </a:rPr>
              <a:t>reinado</a:t>
            </a:r>
            <a:r>
              <a:rPr lang="en-US" sz="2400" dirty="0">
                <a:solidFill>
                  <a:schemeClr val="tx1"/>
                </a:solidFill>
              </a:rPr>
              <a:t> de </a:t>
            </a:r>
            <a:r>
              <a:rPr lang="en-US" sz="2400" dirty="0" err="1">
                <a:solidFill>
                  <a:schemeClr val="tx1"/>
                </a:solidFill>
              </a:rPr>
              <a:t>los</a:t>
            </a:r>
            <a:r>
              <a:rPr lang="en-US" sz="2400" dirty="0">
                <a:solidFill>
                  <a:schemeClr val="tx1"/>
                </a:solidFill>
              </a:rPr>
              <a:t> Reyes </a:t>
            </a:r>
            <a:r>
              <a:rPr lang="en-US" sz="2400" dirty="0" err="1" smtClean="0">
                <a:solidFill>
                  <a:schemeClr val="tx1"/>
                </a:solidFill>
              </a:rPr>
              <a:t>Católicos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115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1" y="685800"/>
            <a:ext cx="10534773" cy="5308599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tr-TR" sz="2400" dirty="0" err="1" smtClean="0">
                <a:solidFill>
                  <a:schemeClr val="tx1"/>
                </a:solidFill>
                <a:latin typeface="+mj-lt"/>
              </a:rPr>
              <a:t>matrimonio</a:t>
            </a:r>
            <a:r>
              <a:rPr lang="tr-TR" sz="2400" dirty="0" smtClean="0">
                <a:solidFill>
                  <a:schemeClr val="tx1"/>
                </a:solidFill>
                <a:latin typeface="+mj-lt"/>
              </a:rPr>
              <a:t> de </a:t>
            </a:r>
            <a:r>
              <a:rPr lang="tr-TR" sz="2400" dirty="0" err="1" smtClean="0">
                <a:solidFill>
                  <a:schemeClr val="tx1"/>
                </a:solidFill>
                <a:latin typeface="+mj-lt"/>
              </a:rPr>
              <a:t>Isabel</a:t>
            </a:r>
            <a:r>
              <a:rPr lang="tr-TR" sz="2400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tr-TR" sz="2400" dirty="0" err="1" smtClean="0">
                <a:solidFill>
                  <a:schemeClr val="tx1"/>
                </a:solidFill>
                <a:latin typeface="+mj-lt"/>
              </a:rPr>
              <a:t>heredera</a:t>
            </a:r>
            <a:r>
              <a:rPr lang="tr-TR" sz="2400" dirty="0" smtClean="0">
                <a:solidFill>
                  <a:schemeClr val="tx1"/>
                </a:solidFill>
                <a:latin typeface="+mj-lt"/>
              </a:rPr>
              <a:t> de la </a:t>
            </a:r>
            <a:r>
              <a:rPr lang="tr-TR" sz="2400" dirty="0" err="1" smtClean="0">
                <a:solidFill>
                  <a:schemeClr val="tx1"/>
                </a:solidFill>
                <a:latin typeface="+mj-lt"/>
              </a:rPr>
              <a:t>Corona</a:t>
            </a:r>
            <a:r>
              <a:rPr lang="tr-TR" sz="2400" dirty="0" smtClean="0">
                <a:solidFill>
                  <a:schemeClr val="tx1"/>
                </a:solidFill>
                <a:latin typeface="+mj-lt"/>
              </a:rPr>
              <a:t> de </a:t>
            </a:r>
            <a:r>
              <a:rPr lang="tr-TR" sz="2400" dirty="0" err="1" smtClean="0">
                <a:solidFill>
                  <a:schemeClr val="tx1"/>
                </a:solidFill>
                <a:latin typeface="+mj-lt"/>
              </a:rPr>
              <a:t>Castilla</a:t>
            </a:r>
            <a:r>
              <a:rPr lang="tr-TR" sz="2400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tr-TR" sz="2400" dirty="0" err="1" smtClean="0">
                <a:solidFill>
                  <a:schemeClr val="tx1"/>
                </a:solidFill>
                <a:latin typeface="+mj-lt"/>
              </a:rPr>
              <a:t>con</a:t>
            </a:r>
            <a:r>
              <a:rPr lang="tr-TR" sz="2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  <a:latin typeface="+mj-lt"/>
              </a:rPr>
              <a:t>Fernando</a:t>
            </a:r>
            <a:r>
              <a:rPr lang="tr-TR" sz="2400" dirty="0" smtClean="0">
                <a:solidFill>
                  <a:schemeClr val="tx1"/>
                </a:solidFill>
                <a:latin typeface="+mj-lt"/>
              </a:rPr>
              <a:t>, rey de </a:t>
            </a:r>
            <a:r>
              <a:rPr lang="tr-TR" sz="2400" dirty="0" err="1" smtClean="0">
                <a:solidFill>
                  <a:schemeClr val="tx1"/>
                </a:solidFill>
                <a:latin typeface="+mj-lt"/>
              </a:rPr>
              <a:t>Aragón</a:t>
            </a:r>
            <a:r>
              <a:rPr lang="tr-TR" sz="2400" dirty="0" smtClean="0">
                <a:solidFill>
                  <a:schemeClr val="tx1"/>
                </a:solidFill>
                <a:latin typeface="+mj-lt"/>
              </a:rPr>
              <a:t>, en 1474, </a:t>
            </a:r>
            <a:r>
              <a:rPr lang="tr-TR" sz="2400" dirty="0" err="1" smtClean="0">
                <a:solidFill>
                  <a:schemeClr val="tx1"/>
                </a:solidFill>
                <a:latin typeface="+mj-lt"/>
              </a:rPr>
              <a:t>fue</a:t>
            </a:r>
            <a:r>
              <a:rPr lang="tr-TR" sz="2400" dirty="0" smtClean="0">
                <a:solidFill>
                  <a:schemeClr val="tx1"/>
                </a:solidFill>
                <a:latin typeface="+mj-lt"/>
              </a:rPr>
              <a:t> la </a:t>
            </a:r>
            <a:r>
              <a:rPr lang="tr-TR" sz="2400" dirty="0" err="1" smtClean="0">
                <a:solidFill>
                  <a:schemeClr val="tx1"/>
                </a:solidFill>
                <a:latin typeface="+mj-lt"/>
              </a:rPr>
              <a:t>base</a:t>
            </a:r>
            <a:r>
              <a:rPr lang="tr-TR" sz="2400" dirty="0" smtClean="0">
                <a:solidFill>
                  <a:schemeClr val="tx1"/>
                </a:solidFill>
                <a:latin typeface="+mj-lt"/>
              </a:rPr>
              <a:t> de la </a:t>
            </a:r>
            <a:r>
              <a:rPr lang="tr-TR" sz="2400" dirty="0" err="1" smtClean="0">
                <a:solidFill>
                  <a:schemeClr val="tx1"/>
                </a:solidFill>
                <a:latin typeface="+mj-lt"/>
              </a:rPr>
              <a:t>unidad</a:t>
            </a:r>
            <a:r>
              <a:rPr lang="tr-TR" sz="2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  <a:latin typeface="+mj-lt"/>
              </a:rPr>
              <a:t>política</a:t>
            </a:r>
            <a:r>
              <a:rPr lang="tr-TR" sz="2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  <a:latin typeface="+mj-lt"/>
              </a:rPr>
              <a:t>peninsular</a:t>
            </a:r>
            <a:r>
              <a:rPr lang="tr-TR" sz="2400" dirty="0" smtClean="0">
                <a:solidFill>
                  <a:schemeClr val="tx1"/>
                </a:solidFill>
                <a:latin typeface="+mj-lt"/>
              </a:rPr>
              <a:t>. </a:t>
            </a:r>
          </a:p>
          <a:p>
            <a:pPr algn="just"/>
            <a:endParaRPr lang="tr-TR" sz="2400" dirty="0">
              <a:solidFill>
                <a:schemeClr val="tx1"/>
              </a:solidFill>
              <a:latin typeface="+mj-lt"/>
            </a:endParaRPr>
          </a:p>
          <a:p>
            <a:pPr lvl="8" algn="just"/>
            <a:r>
              <a:rPr lang="tr-TR" sz="1800" dirty="0" smtClean="0">
                <a:solidFill>
                  <a:schemeClr val="tx1"/>
                </a:solidFill>
                <a:latin typeface="+mj-lt"/>
              </a:rPr>
              <a:t>(</a:t>
            </a:r>
            <a:r>
              <a:rPr lang="tr-TR" sz="1800" dirty="0" smtClean="0">
                <a:solidFill>
                  <a:schemeClr val="tx1"/>
                </a:solidFill>
                <a:latin typeface="+mj-lt"/>
              </a:rPr>
              <a:t>Roldán,1986:52</a:t>
            </a:r>
            <a:r>
              <a:rPr lang="tr-TR" sz="1800" dirty="0" smtClean="0">
                <a:solidFill>
                  <a:schemeClr val="tx1"/>
                </a:solidFill>
                <a:latin typeface="+mj-lt"/>
              </a:rPr>
              <a:t>)</a:t>
            </a:r>
            <a:endParaRPr lang="tr-TR" sz="18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521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1" y="685800"/>
            <a:ext cx="10306173" cy="5308599"/>
          </a:xfrm>
        </p:spPr>
        <p:txBody>
          <a:bodyPr/>
          <a:lstStyle/>
          <a:p>
            <a:pPr algn="just"/>
            <a:r>
              <a:rPr lang="tr-TR" dirty="0" smtClean="0">
                <a:solidFill>
                  <a:schemeClr val="tx1"/>
                </a:solidFill>
              </a:rPr>
              <a:t>Hasta el </a:t>
            </a:r>
            <a:r>
              <a:rPr lang="tr-TR" dirty="0" err="1" smtClean="0">
                <a:solidFill>
                  <a:schemeClr val="tx1"/>
                </a:solidFill>
              </a:rPr>
              <a:t>reinado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Isabel</a:t>
            </a:r>
            <a:r>
              <a:rPr lang="tr-TR" dirty="0" smtClean="0">
                <a:solidFill>
                  <a:schemeClr val="tx1"/>
                </a:solidFill>
              </a:rPr>
              <a:t> y </a:t>
            </a:r>
            <a:r>
              <a:rPr lang="tr-TR" dirty="0" err="1" smtClean="0">
                <a:solidFill>
                  <a:schemeClr val="tx1"/>
                </a:solidFill>
              </a:rPr>
              <a:t>Fernando</a:t>
            </a:r>
            <a:r>
              <a:rPr lang="tr-TR" dirty="0" smtClean="0">
                <a:solidFill>
                  <a:schemeClr val="tx1"/>
                </a:solidFill>
              </a:rPr>
              <a:t> la </a:t>
            </a:r>
            <a:r>
              <a:rPr lang="tr-TR" dirty="0" err="1" smtClean="0">
                <a:solidFill>
                  <a:schemeClr val="tx1"/>
                </a:solidFill>
              </a:rPr>
              <a:t>península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ibérica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estaba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dividida</a:t>
            </a:r>
            <a:r>
              <a:rPr lang="tr-TR" dirty="0" smtClean="0">
                <a:solidFill>
                  <a:schemeClr val="tx1"/>
                </a:solidFill>
              </a:rPr>
              <a:t> en </a:t>
            </a:r>
            <a:r>
              <a:rPr lang="tr-TR" dirty="0" err="1" smtClean="0">
                <a:solidFill>
                  <a:schemeClr val="tx1"/>
                </a:solidFill>
              </a:rPr>
              <a:t>cinco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reinos</a:t>
            </a:r>
            <a:r>
              <a:rPr lang="tr-TR" dirty="0" smtClean="0">
                <a:solidFill>
                  <a:schemeClr val="tx1"/>
                </a:solidFill>
              </a:rPr>
              <a:t> (</a:t>
            </a:r>
            <a:r>
              <a:rPr lang="tr-TR" dirty="0" err="1" smtClean="0">
                <a:solidFill>
                  <a:schemeClr val="tx1"/>
                </a:solidFill>
              </a:rPr>
              <a:t>Castilla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Aragón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Navarra</a:t>
            </a:r>
            <a:r>
              <a:rPr lang="tr-TR" dirty="0" smtClean="0">
                <a:solidFill>
                  <a:schemeClr val="tx1"/>
                </a:solidFill>
              </a:rPr>
              <a:t>, Granada y </a:t>
            </a:r>
            <a:r>
              <a:rPr lang="tr-TR" dirty="0" err="1" smtClean="0">
                <a:solidFill>
                  <a:schemeClr val="tx1"/>
                </a:solidFill>
              </a:rPr>
              <a:t>Portugal</a:t>
            </a:r>
            <a:r>
              <a:rPr lang="tr-TR" dirty="0" smtClean="0">
                <a:solidFill>
                  <a:schemeClr val="tx1"/>
                </a:solidFill>
              </a:rPr>
              <a:t>). La idea de </a:t>
            </a:r>
            <a:r>
              <a:rPr lang="tr-TR" dirty="0" err="1" smtClean="0">
                <a:solidFill>
                  <a:schemeClr val="tx1"/>
                </a:solidFill>
              </a:rPr>
              <a:t>unidad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territorial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presuponía</a:t>
            </a:r>
            <a:r>
              <a:rPr lang="tr-TR" dirty="0" smtClean="0">
                <a:solidFill>
                  <a:schemeClr val="tx1"/>
                </a:solidFill>
              </a:rPr>
              <a:t> una </a:t>
            </a:r>
            <a:r>
              <a:rPr lang="tr-TR" dirty="0" err="1" smtClean="0">
                <a:solidFill>
                  <a:schemeClr val="tx1"/>
                </a:solidFill>
              </a:rPr>
              <a:t>unión</a:t>
            </a:r>
            <a:r>
              <a:rPr lang="tr-TR" dirty="0" smtClean="0">
                <a:solidFill>
                  <a:schemeClr val="tx1"/>
                </a:solidFill>
              </a:rPr>
              <a:t> de tipo </a:t>
            </a:r>
            <a:r>
              <a:rPr lang="tr-TR" dirty="0" err="1" smtClean="0">
                <a:solidFill>
                  <a:schemeClr val="tx1"/>
                </a:solidFill>
              </a:rPr>
              <a:t>matrimonial</a:t>
            </a:r>
            <a:r>
              <a:rPr lang="tr-TR" dirty="0" smtClean="0">
                <a:solidFill>
                  <a:schemeClr val="tx1"/>
                </a:solidFill>
              </a:rPr>
              <a:t> y el </a:t>
            </a:r>
            <a:r>
              <a:rPr lang="tr-TR" dirty="0" err="1" smtClean="0">
                <a:solidFill>
                  <a:schemeClr val="tx1"/>
                </a:solidFill>
              </a:rPr>
              <a:t>control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las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restantes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zonas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mediante</a:t>
            </a:r>
            <a:r>
              <a:rPr lang="tr-TR" dirty="0" smtClean="0">
                <a:solidFill>
                  <a:schemeClr val="tx1"/>
                </a:solidFill>
              </a:rPr>
              <a:t> una </a:t>
            </a:r>
            <a:r>
              <a:rPr lang="tr-TR" dirty="0" err="1" smtClean="0">
                <a:solidFill>
                  <a:schemeClr val="tx1"/>
                </a:solidFill>
              </a:rPr>
              <a:t>política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acciones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bélicas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smtClean="0">
                <a:solidFill>
                  <a:schemeClr val="tx1"/>
                </a:solidFill>
              </a:rPr>
              <a:t>a </a:t>
            </a:r>
            <a:r>
              <a:rPr lang="tr-TR" dirty="0" err="1" smtClean="0">
                <a:solidFill>
                  <a:schemeClr val="tx1"/>
                </a:solidFill>
              </a:rPr>
              <a:t>excepción</a:t>
            </a:r>
            <a:r>
              <a:rPr lang="tr-TR" dirty="0" smtClean="0">
                <a:solidFill>
                  <a:schemeClr val="tx1"/>
                </a:solidFill>
              </a:rPr>
              <a:t> del </a:t>
            </a:r>
            <a:r>
              <a:rPr lang="tr-TR" dirty="0" err="1" smtClean="0">
                <a:solidFill>
                  <a:schemeClr val="tx1"/>
                </a:solidFill>
              </a:rPr>
              <a:t>reino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Portugal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que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permanecería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independiente</a:t>
            </a:r>
            <a:r>
              <a:rPr lang="tr-TR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tr-TR" dirty="0">
              <a:solidFill>
                <a:schemeClr val="tx1"/>
              </a:solidFill>
            </a:endParaRPr>
          </a:p>
          <a:p>
            <a:pPr marL="3657600" lvl="8" indent="0">
              <a:buNone/>
            </a:pPr>
            <a:r>
              <a:rPr lang="tr-TR" sz="2000" dirty="0" smtClean="0">
                <a:solidFill>
                  <a:schemeClr val="tx1"/>
                </a:solidFill>
              </a:rPr>
              <a:t>(Rivero,2004:123)</a:t>
            </a:r>
            <a:endParaRPr lang="tr-T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89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solidFill>
                  <a:schemeClr val="tx1"/>
                </a:solidFill>
              </a:rPr>
              <a:t>La </a:t>
            </a:r>
            <a:r>
              <a:rPr lang="tr-TR" dirty="0" err="1" smtClean="0">
                <a:solidFill>
                  <a:schemeClr val="tx1"/>
                </a:solidFill>
              </a:rPr>
              <a:t>unión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Castilla</a:t>
            </a:r>
            <a:r>
              <a:rPr lang="tr-TR" dirty="0" smtClean="0">
                <a:solidFill>
                  <a:schemeClr val="tx1"/>
                </a:solidFill>
              </a:rPr>
              <a:t> y </a:t>
            </a:r>
            <a:r>
              <a:rPr lang="tr-TR" dirty="0" err="1" smtClean="0">
                <a:solidFill>
                  <a:schemeClr val="tx1"/>
                </a:solidFill>
              </a:rPr>
              <a:t>Aragón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era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carácter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dinástico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establecida</a:t>
            </a:r>
            <a:r>
              <a:rPr lang="tr-TR" dirty="0" smtClean="0">
                <a:solidFill>
                  <a:schemeClr val="tx1"/>
                </a:solidFill>
              </a:rPr>
              <a:t> en la </a:t>
            </a:r>
            <a:r>
              <a:rPr lang="tr-TR" dirty="0" err="1" smtClean="0">
                <a:solidFill>
                  <a:schemeClr val="tx1"/>
                </a:solidFill>
              </a:rPr>
              <a:t>persona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los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reyes</a:t>
            </a:r>
            <a:r>
              <a:rPr lang="tr-TR" dirty="0" smtClean="0">
                <a:solidFill>
                  <a:schemeClr val="tx1"/>
                </a:solidFill>
              </a:rPr>
              <a:t>. </a:t>
            </a:r>
            <a:r>
              <a:rPr lang="tr-TR" dirty="0" err="1" smtClean="0">
                <a:solidFill>
                  <a:schemeClr val="tx1"/>
                </a:solidFill>
              </a:rPr>
              <a:t>Tanto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Castilla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como</a:t>
            </a:r>
            <a:r>
              <a:rPr lang="tr-TR" dirty="0" smtClean="0">
                <a:solidFill>
                  <a:schemeClr val="tx1"/>
                </a:solidFill>
              </a:rPr>
              <a:t> la </a:t>
            </a:r>
            <a:r>
              <a:rPr lang="tr-TR" dirty="0" err="1" smtClean="0">
                <a:solidFill>
                  <a:schemeClr val="tx1"/>
                </a:solidFill>
              </a:rPr>
              <a:t>corona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Aragón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mantuvieron</a:t>
            </a:r>
            <a:r>
              <a:rPr lang="tr-TR" dirty="0" smtClean="0">
                <a:solidFill>
                  <a:schemeClr val="tx1"/>
                </a:solidFill>
              </a:rPr>
              <a:t> sus </a:t>
            </a:r>
            <a:r>
              <a:rPr lang="tr-TR" dirty="0" err="1" smtClean="0">
                <a:solidFill>
                  <a:schemeClr val="tx1"/>
                </a:solidFill>
              </a:rPr>
              <a:t>instituçiones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propias</a:t>
            </a:r>
            <a:r>
              <a:rPr lang="tr-TR" dirty="0" smtClean="0">
                <a:solidFill>
                  <a:schemeClr val="tx1"/>
                </a:solidFill>
              </a:rPr>
              <a:t> y sus </a:t>
            </a:r>
            <a:r>
              <a:rPr lang="tr-TR" dirty="0" err="1" smtClean="0">
                <a:solidFill>
                  <a:schemeClr val="tx1"/>
                </a:solidFill>
              </a:rPr>
              <a:t>Cortes</a:t>
            </a:r>
            <a:r>
              <a:rPr lang="tr-TR" dirty="0" smtClean="0">
                <a:solidFill>
                  <a:schemeClr val="tx1"/>
                </a:solidFill>
              </a:rPr>
              <a:t>. </a:t>
            </a:r>
            <a:r>
              <a:rPr lang="tr-TR" dirty="0" err="1" smtClean="0">
                <a:solidFill>
                  <a:schemeClr val="tx1"/>
                </a:solidFill>
              </a:rPr>
              <a:t>Castilla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conservó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mayor</a:t>
            </a:r>
            <a:r>
              <a:rPr lang="tr-TR" dirty="0" smtClean="0">
                <a:solidFill>
                  <a:schemeClr val="tx1"/>
                </a:solidFill>
              </a:rPr>
              <a:t> peso </a:t>
            </a:r>
            <a:r>
              <a:rPr lang="tr-TR" dirty="0" err="1" smtClean="0">
                <a:solidFill>
                  <a:schemeClr val="tx1"/>
                </a:solidFill>
              </a:rPr>
              <a:t>específico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por</a:t>
            </a:r>
            <a:r>
              <a:rPr lang="tr-TR" dirty="0" smtClean="0">
                <a:solidFill>
                  <a:schemeClr val="tx1"/>
                </a:solidFill>
              </a:rPr>
              <a:t> ser un </a:t>
            </a:r>
            <a:r>
              <a:rPr lang="tr-TR" dirty="0" err="1" smtClean="0">
                <a:solidFill>
                  <a:schemeClr val="tx1"/>
                </a:solidFill>
              </a:rPr>
              <a:t>territorio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más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amplio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dinámico</a:t>
            </a:r>
            <a:r>
              <a:rPr lang="tr-TR" dirty="0" smtClean="0">
                <a:solidFill>
                  <a:schemeClr val="tx1"/>
                </a:solidFill>
              </a:rPr>
              <a:t> y </a:t>
            </a:r>
            <a:r>
              <a:rPr lang="tr-TR" dirty="0" err="1" smtClean="0">
                <a:solidFill>
                  <a:schemeClr val="tx1"/>
                </a:solidFill>
              </a:rPr>
              <a:t>abierto</a:t>
            </a:r>
            <a:r>
              <a:rPr lang="tr-TR" dirty="0" smtClean="0">
                <a:solidFill>
                  <a:schemeClr val="tx1"/>
                </a:solidFill>
              </a:rPr>
              <a:t> a </a:t>
            </a:r>
            <a:r>
              <a:rPr lang="tr-TR" dirty="0" err="1" smtClean="0">
                <a:solidFill>
                  <a:schemeClr val="tx1"/>
                </a:solidFill>
              </a:rPr>
              <a:t>los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nuevos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tiempos</a:t>
            </a:r>
            <a:r>
              <a:rPr lang="tr-TR" dirty="0" smtClean="0">
                <a:solidFill>
                  <a:schemeClr val="tx1"/>
                </a:solidFill>
              </a:rPr>
              <a:t> del </a:t>
            </a:r>
            <a:r>
              <a:rPr lang="tr-TR" dirty="0" err="1" smtClean="0">
                <a:solidFill>
                  <a:schemeClr val="tx1"/>
                </a:solidFill>
              </a:rPr>
              <a:t>Renacimiento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por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lo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que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fueron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los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castellanos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quienes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incorporaron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los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territorios</a:t>
            </a:r>
            <a:r>
              <a:rPr lang="tr-TR" dirty="0" smtClean="0">
                <a:solidFill>
                  <a:schemeClr val="tx1"/>
                </a:solidFill>
              </a:rPr>
              <a:t> de Granada, </a:t>
            </a:r>
            <a:r>
              <a:rPr lang="tr-TR" dirty="0" err="1" smtClean="0">
                <a:solidFill>
                  <a:schemeClr val="tx1"/>
                </a:solidFill>
              </a:rPr>
              <a:t>Canarias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América</a:t>
            </a:r>
            <a:r>
              <a:rPr lang="tr-TR" dirty="0" smtClean="0">
                <a:solidFill>
                  <a:schemeClr val="tx1"/>
                </a:solidFill>
              </a:rPr>
              <a:t>. Los </a:t>
            </a:r>
            <a:r>
              <a:rPr lang="tr-TR" dirty="0" err="1" smtClean="0">
                <a:solidFill>
                  <a:schemeClr val="tx1"/>
                </a:solidFill>
              </a:rPr>
              <a:t>aragoneses</a:t>
            </a:r>
            <a:r>
              <a:rPr lang="tr-TR" dirty="0" smtClean="0">
                <a:solidFill>
                  <a:schemeClr val="tx1"/>
                </a:solidFill>
              </a:rPr>
              <a:t> se </a:t>
            </a:r>
            <a:r>
              <a:rPr lang="tr-TR" dirty="0" err="1" smtClean="0">
                <a:solidFill>
                  <a:schemeClr val="tx1"/>
                </a:solidFill>
              </a:rPr>
              <a:t>mantenían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aferrados</a:t>
            </a:r>
            <a:r>
              <a:rPr lang="tr-TR" dirty="0" smtClean="0">
                <a:solidFill>
                  <a:schemeClr val="tx1"/>
                </a:solidFill>
              </a:rPr>
              <a:t> al </a:t>
            </a:r>
            <a:r>
              <a:rPr lang="tr-TR" dirty="0" err="1" smtClean="0">
                <a:solidFill>
                  <a:schemeClr val="tx1"/>
                </a:solidFill>
              </a:rPr>
              <a:t>pactismo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origen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medieval</a:t>
            </a:r>
            <a:r>
              <a:rPr lang="tr-TR" dirty="0" smtClean="0">
                <a:solidFill>
                  <a:schemeClr val="tx1"/>
                </a:solidFill>
              </a:rPr>
              <a:t>.</a:t>
            </a:r>
          </a:p>
          <a:p>
            <a:pPr lvl="7"/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25551" y="3228945"/>
            <a:ext cx="81545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8"/>
            <a:endParaRPr lang="tr-TR" sz="2000" dirty="0"/>
          </a:p>
          <a:p>
            <a:pPr lvl="8"/>
            <a:endParaRPr lang="tr-TR" sz="2000" dirty="0" smtClean="0"/>
          </a:p>
          <a:p>
            <a:pPr lvl="8"/>
            <a:r>
              <a:rPr lang="tr-TR" sz="2000" dirty="0" smtClean="0"/>
              <a:t>(Rivero,2004:124)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941135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>
                <a:solidFill>
                  <a:schemeClr val="tx1"/>
                </a:solidFill>
              </a:rPr>
              <a:t>La </a:t>
            </a:r>
            <a:r>
              <a:rPr lang="tr-TR" dirty="0" err="1" smtClean="0">
                <a:solidFill>
                  <a:schemeClr val="tx1"/>
                </a:solidFill>
              </a:rPr>
              <a:t>unidad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territorial</a:t>
            </a:r>
            <a:r>
              <a:rPr lang="tr-TR" dirty="0" smtClean="0">
                <a:solidFill>
                  <a:schemeClr val="tx1"/>
                </a:solidFill>
              </a:rPr>
              <a:t>: </a:t>
            </a:r>
          </a:p>
          <a:p>
            <a:pPr lvl="1"/>
            <a:r>
              <a:rPr lang="tr-TR" dirty="0">
                <a:solidFill>
                  <a:schemeClr val="tx1"/>
                </a:solidFill>
              </a:rPr>
              <a:t>L</a:t>
            </a:r>
            <a:r>
              <a:rPr lang="tr-TR" dirty="0" smtClean="0">
                <a:solidFill>
                  <a:schemeClr val="tx1"/>
                </a:solidFill>
              </a:rPr>
              <a:t>a </a:t>
            </a:r>
            <a:r>
              <a:rPr lang="tr-TR" dirty="0" err="1" smtClean="0">
                <a:solidFill>
                  <a:schemeClr val="tx1"/>
                </a:solidFill>
              </a:rPr>
              <a:t>conquista</a:t>
            </a:r>
            <a:r>
              <a:rPr lang="tr-TR" dirty="0" smtClean="0">
                <a:solidFill>
                  <a:schemeClr val="tx1"/>
                </a:solidFill>
              </a:rPr>
              <a:t> de Granada (1492)</a:t>
            </a:r>
          </a:p>
          <a:p>
            <a:pPr lvl="1"/>
            <a:r>
              <a:rPr lang="tr-TR" dirty="0">
                <a:solidFill>
                  <a:schemeClr val="tx1"/>
                </a:solidFill>
              </a:rPr>
              <a:t>L</a:t>
            </a:r>
            <a:r>
              <a:rPr lang="tr-TR" dirty="0" smtClean="0">
                <a:solidFill>
                  <a:schemeClr val="tx1"/>
                </a:solidFill>
              </a:rPr>
              <a:t>a </a:t>
            </a:r>
            <a:r>
              <a:rPr lang="tr-TR" dirty="0" err="1">
                <a:solidFill>
                  <a:schemeClr val="tx1"/>
                </a:solidFill>
              </a:rPr>
              <a:t>anexión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chemeClr val="tx1"/>
                </a:solidFill>
              </a:rPr>
              <a:t>de </a:t>
            </a:r>
            <a:r>
              <a:rPr lang="tr-TR" dirty="0" err="1" smtClean="0">
                <a:solidFill>
                  <a:schemeClr val="tx1"/>
                </a:solidFill>
              </a:rPr>
              <a:t>Navarra</a:t>
            </a:r>
            <a:r>
              <a:rPr lang="tr-TR" dirty="0" smtClean="0">
                <a:solidFill>
                  <a:schemeClr val="tx1"/>
                </a:solidFill>
              </a:rPr>
              <a:t> (1512</a:t>
            </a:r>
            <a:r>
              <a:rPr lang="tr-TR" dirty="0" smtClean="0">
                <a:solidFill>
                  <a:schemeClr val="tx1"/>
                </a:solidFill>
              </a:rPr>
              <a:t>)</a:t>
            </a:r>
          </a:p>
          <a:p>
            <a:pPr marL="457200" lvl="1" indent="0">
              <a:buNone/>
            </a:pP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P</a:t>
            </a:r>
            <a:r>
              <a:rPr lang="tr-TR" dirty="0" err="1" smtClean="0">
                <a:solidFill>
                  <a:schemeClr val="tx1"/>
                </a:solidFill>
              </a:rPr>
              <a:t>olítica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e</a:t>
            </a:r>
            <a:r>
              <a:rPr lang="tr-TR" dirty="0" err="1" smtClean="0">
                <a:solidFill>
                  <a:schemeClr val="tx1"/>
                </a:solidFill>
              </a:rPr>
              <a:t>uropea</a:t>
            </a:r>
            <a:r>
              <a:rPr lang="tr-TR" dirty="0" smtClean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La </a:t>
            </a:r>
            <a:r>
              <a:rPr lang="tr-TR" dirty="0" err="1" smtClean="0">
                <a:solidFill>
                  <a:schemeClr val="tx1"/>
                </a:solidFill>
              </a:rPr>
              <a:t>expansión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m</a:t>
            </a:r>
            <a:r>
              <a:rPr lang="tr-TR" dirty="0" err="1" smtClean="0">
                <a:solidFill>
                  <a:schemeClr val="tx1"/>
                </a:solidFill>
              </a:rPr>
              <a:t>editerránea</a:t>
            </a:r>
            <a:endParaRPr lang="tr-TR" dirty="0" smtClean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>
                <a:solidFill>
                  <a:schemeClr val="tx1"/>
                </a:solidFill>
              </a:rPr>
              <a:t>La </a:t>
            </a:r>
            <a:r>
              <a:rPr lang="tr-TR" dirty="0" err="1" smtClean="0">
                <a:solidFill>
                  <a:schemeClr val="tx1"/>
                </a:solidFill>
              </a:rPr>
              <a:t>expansión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atlántica</a:t>
            </a:r>
            <a:endParaRPr lang="tr-TR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92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685800"/>
            <a:ext cx="11202988" cy="5308599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>
                <a:solidFill>
                  <a:schemeClr val="tx1"/>
                </a:solidFill>
              </a:rPr>
              <a:t>	</a:t>
            </a:r>
            <a:r>
              <a:rPr lang="tr-TR" dirty="0" err="1">
                <a:solidFill>
                  <a:schemeClr val="tx1"/>
                </a:solidFill>
              </a:rPr>
              <a:t>Política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religiosa</a:t>
            </a:r>
            <a:r>
              <a:rPr lang="tr-TR" dirty="0" smtClean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La </a:t>
            </a:r>
            <a:r>
              <a:rPr lang="tr-TR" dirty="0" err="1" smtClean="0">
                <a:solidFill>
                  <a:schemeClr val="tx1"/>
                </a:solidFill>
              </a:rPr>
              <a:t>inquisición</a:t>
            </a:r>
            <a:endParaRPr lang="tr-TR" dirty="0" smtClean="0">
              <a:solidFill>
                <a:schemeClr val="tx1"/>
              </a:solidFill>
            </a:endParaRPr>
          </a:p>
          <a:p>
            <a:pPr lvl="1"/>
            <a:r>
              <a:rPr lang="tr-TR" dirty="0" err="1" smtClean="0">
                <a:solidFill>
                  <a:schemeClr val="tx1"/>
                </a:solidFill>
              </a:rPr>
              <a:t>Expulsión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los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judíos</a:t>
            </a:r>
            <a:endParaRPr lang="tr-TR" dirty="0" smtClean="0">
              <a:solidFill>
                <a:schemeClr val="tx1"/>
              </a:solidFill>
            </a:endParaRP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Los </a:t>
            </a:r>
            <a:r>
              <a:rPr lang="tr-TR" dirty="0" err="1" smtClean="0">
                <a:solidFill>
                  <a:schemeClr val="tx1"/>
                </a:solidFill>
              </a:rPr>
              <a:t>mudéjares</a:t>
            </a:r>
            <a:endParaRPr lang="tr-TR" dirty="0" smtClean="0">
              <a:solidFill>
                <a:schemeClr val="tx1"/>
              </a:solidFill>
            </a:endParaRP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Reforma del </a:t>
            </a:r>
            <a:r>
              <a:rPr lang="tr-TR" dirty="0" err="1" smtClean="0">
                <a:solidFill>
                  <a:schemeClr val="tx1"/>
                </a:solidFill>
              </a:rPr>
              <a:t>clero</a:t>
            </a:r>
            <a:endParaRPr lang="tr-TR" dirty="0" smtClean="0">
              <a:solidFill>
                <a:schemeClr val="tx1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620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112</TotalTime>
  <Words>257</Words>
  <Application>Microsoft Office PowerPoint</Application>
  <PresentationFormat>Geniş ekran</PresentationFormat>
  <Paragraphs>28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Century Gothic</vt:lpstr>
      <vt:lpstr>Wingdings</vt:lpstr>
      <vt:lpstr>Wingdings 3</vt:lpstr>
      <vt:lpstr>Dilim</vt:lpstr>
      <vt:lpstr>La España de Los Reyes Católicos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Reyes Catolicos</dc:title>
  <dc:creator>Şebnem</dc:creator>
  <cp:lastModifiedBy>Şebnem</cp:lastModifiedBy>
  <cp:revision>34</cp:revision>
  <dcterms:created xsi:type="dcterms:W3CDTF">2019-01-22T12:30:27Z</dcterms:created>
  <dcterms:modified xsi:type="dcterms:W3CDTF">2019-02-20T09:52:55Z</dcterms:modified>
</cp:coreProperties>
</file>