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4000" y="2733709"/>
            <a:ext cx="8570456" cy="1373070"/>
          </a:xfrm>
        </p:spPr>
        <p:txBody>
          <a:bodyPr/>
          <a:lstStyle/>
          <a:p>
            <a:r>
              <a:rPr lang="tr-TR" dirty="0" smtClean="0"/>
              <a:t>Çocuk İhmali ve </a:t>
            </a:r>
            <a:r>
              <a:rPr lang="tr-TR" dirty="0" smtClean="0"/>
              <a:t>İstismarı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402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erişkin, toplum ya da devlet tarafından çocuğa yöneltilen, toplumsal kurallara ve uzman kişilere göre uygunsuz/hasar verici olarak nitelendirilen, çocuğun sağlığını, fiziksel ve </a:t>
            </a:r>
            <a:r>
              <a:rPr lang="tr-TR" dirty="0" err="1"/>
              <a:t>psiko</a:t>
            </a:r>
            <a:r>
              <a:rPr lang="tr-TR" dirty="0"/>
              <a:t>-sosyal gelişimini olumsuz yönde etkileyen eylemlerin tümü çocuk istismarı ve ihmali olarak tanımlanmaktadır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0524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sz="4800" dirty="0"/>
              <a:t>İhmal</a:t>
            </a:r>
          </a:p>
          <a:p>
            <a:pPr lvl="1"/>
            <a:r>
              <a:rPr lang="tr-TR" sz="4800" dirty="0"/>
              <a:t>Fiziksel İstismar</a:t>
            </a:r>
          </a:p>
          <a:p>
            <a:pPr lvl="1"/>
            <a:r>
              <a:rPr lang="tr-TR" sz="4800" dirty="0"/>
              <a:t>Duygusal İstismar</a:t>
            </a:r>
          </a:p>
          <a:p>
            <a:pPr lvl="1"/>
            <a:r>
              <a:rPr lang="tr-TR" sz="4800" dirty="0"/>
              <a:t>Cinsel İstismar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030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İhmal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8313" indent="-468313">
              <a:lnSpc>
                <a:spcPct val="101000"/>
              </a:lnSpc>
              <a:spcBef>
                <a:spcPts val="750"/>
              </a:spcBef>
              <a:buClr>
                <a:srgbClr val="CC0000"/>
              </a:buClr>
              <a:buSzPct val="65000"/>
              <a:buFont typeface="Wingdings" pitchFamily="2" charset="2"/>
              <a:buChar char=""/>
              <a:defRPr/>
            </a:pPr>
            <a:r>
              <a:rPr lang="tr-TR" kern="0" dirty="0">
                <a:solidFill>
                  <a:srgbClr val="000000"/>
                </a:solidFill>
              </a:rPr>
              <a:t>Çocuğun beslenme, barınma, giyim, temizlik, oyun, eğitim, güvenlik ve sağlık hizmetini sağlama görevinin reddedilmesi ya da yerine getirilmemesidir. </a:t>
            </a:r>
          </a:p>
          <a:p>
            <a:pPr marL="468313" indent="-468313">
              <a:lnSpc>
                <a:spcPct val="101000"/>
              </a:lnSpc>
              <a:spcBef>
                <a:spcPts val="750"/>
              </a:spcBef>
              <a:buClr>
                <a:srgbClr val="CC0000"/>
              </a:buClr>
              <a:buSzPct val="65000"/>
              <a:buFont typeface="Wingdings" pitchFamily="2" charset="2"/>
              <a:buChar char=""/>
              <a:defRPr/>
            </a:pPr>
            <a:r>
              <a:rPr lang="tr-TR" kern="0" dirty="0">
                <a:solidFill>
                  <a:srgbClr val="000000"/>
                </a:solidFill>
              </a:rPr>
              <a:t>Çocuğa fiziksel ya da duygusal, bilinçli ve isteyerek sorumlulukları yerine getirilmediği taktirde “</a:t>
            </a:r>
            <a:r>
              <a:rPr lang="tr-TR" b="1" kern="0" dirty="0">
                <a:solidFill>
                  <a:srgbClr val="000000"/>
                </a:solidFill>
              </a:rPr>
              <a:t>aktif ihmal</a:t>
            </a:r>
            <a:endParaRPr lang="tr-TR" kern="0" dirty="0">
              <a:solidFill>
                <a:srgbClr val="000000"/>
              </a:solidFill>
            </a:endParaRPr>
          </a:p>
          <a:p>
            <a:pPr marL="468313" indent="-468313">
              <a:lnSpc>
                <a:spcPct val="101000"/>
              </a:lnSpc>
              <a:spcBef>
                <a:spcPts val="750"/>
              </a:spcBef>
              <a:buClr>
                <a:srgbClr val="CC0000"/>
              </a:buClr>
              <a:buSzPct val="65000"/>
              <a:buFont typeface="Wingdings" pitchFamily="2" charset="2"/>
              <a:buChar char=""/>
              <a:defRPr/>
            </a:pPr>
            <a:r>
              <a:rPr lang="tr-TR" kern="0" dirty="0">
                <a:solidFill>
                  <a:srgbClr val="000000"/>
                </a:solidFill>
              </a:rPr>
              <a:t>Bilgisizlik, imkansızlıklardan dolayı sorumluluklar yerine getirilmiyorsa “</a:t>
            </a:r>
            <a:r>
              <a:rPr lang="tr-TR" b="1" kern="0" dirty="0">
                <a:solidFill>
                  <a:srgbClr val="000000"/>
                </a:solidFill>
              </a:rPr>
              <a:t>pasif ihmal</a:t>
            </a:r>
            <a:r>
              <a:rPr lang="tr-TR" kern="0" dirty="0">
                <a:solidFill>
                  <a:srgbClr val="000000"/>
                </a:solidFill>
              </a:rPr>
              <a:t>” çocuk ihmalinden söz edilir.</a:t>
            </a:r>
            <a:endParaRPr lang="en-US" kern="0" dirty="0">
              <a:solidFill>
                <a:srgbClr val="00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07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Fiziksel ihmal</a:t>
            </a:r>
          </a:p>
          <a:p>
            <a:r>
              <a:rPr lang="tr-TR" dirty="0"/>
              <a:t>Cinsel ihmal</a:t>
            </a:r>
          </a:p>
          <a:p>
            <a:r>
              <a:rPr lang="tr-TR" dirty="0"/>
              <a:t>Duygusal ihmal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4522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Fiziksel İhmal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İhmalin pasif bir olgu  olması yapılması gereken şeyler yapılmaması, denetlenmemesi, </a:t>
            </a:r>
          </a:p>
          <a:p>
            <a:r>
              <a:rPr lang="tr-TR" dirty="0"/>
              <a:t>Sağlık kontrolünün yapılmaması</a:t>
            </a:r>
          </a:p>
          <a:p>
            <a:r>
              <a:rPr lang="tr-TR" dirty="0"/>
              <a:t> Çocuğun terk edilmesi veya kendine zarar verebileceği durumlarda denetimsiz bırakılması</a:t>
            </a:r>
          </a:p>
          <a:p>
            <a:r>
              <a:rPr lang="tr-TR" dirty="0"/>
              <a:t> Gereğince bakımın sağlanmaması, beslenmemesi, mevsim şartlarına göre giydirilmemesi.</a:t>
            </a:r>
          </a:p>
          <a:p>
            <a:r>
              <a:rPr lang="tr-TR" dirty="0"/>
              <a:t>Okula gönderilmemesi veya okula gönderildiği halde okuldaki durumu ile ilgilenilmemesi, eğitim gereksinimlerinin göz ardı edilmesi.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258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Cinsel İhmal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Çocuğa verilmesi gereken cinsel eğitimin verilmemesi ise cinsel ihmal olarak nitelendirilmektedir.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06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Duygusal İhmal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Çocuğun ihtiyaç duyduğu sevgi, ilgi ve yakınlığın gösterilmemesi duygusal ihmal olarak tanımlanabilir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3419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Yalnız bırakma,</a:t>
            </a:r>
          </a:p>
          <a:p>
            <a:r>
              <a:rPr lang="tr-TR" dirty="0"/>
              <a:t>Ayırma, </a:t>
            </a:r>
          </a:p>
          <a:p>
            <a:r>
              <a:rPr lang="tr-TR" dirty="0"/>
              <a:t>Korkutma, </a:t>
            </a:r>
          </a:p>
          <a:p>
            <a:r>
              <a:rPr lang="tr-TR" dirty="0"/>
              <a:t>Aşağılama,</a:t>
            </a:r>
          </a:p>
          <a:p>
            <a:r>
              <a:rPr lang="tr-TR" dirty="0"/>
              <a:t>Küçük düşürme,</a:t>
            </a:r>
          </a:p>
          <a:p>
            <a:r>
              <a:rPr lang="tr-TR" dirty="0"/>
              <a:t>Alaylı konuşma, </a:t>
            </a:r>
          </a:p>
          <a:p>
            <a:r>
              <a:rPr lang="tr-TR" dirty="0"/>
              <a:t>Lakap takma,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Aşırı baskı ve otorite kurma</a:t>
            </a:r>
          </a:p>
          <a:p>
            <a:r>
              <a:rPr lang="tr-TR" dirty="0"/>
              <a:t>Küfür </a:t>
            </a:r>
            <a:r>
              <a:rPr lang="tr-TR" dirty="0" smtClean="0"/>
              <a:t>etme</a:t>
            </a:r>
            <a:endParaRPr lang="tr-TR" dirty="0"/>
          </a:p>
          <a:p>
            <a:r>
              <a:rPr lang="tr-TR" dirty="0"/>
              <a:t>Yıldırma,</a:t>
            </a:r>
          </a:p>
          <a:p>
            <a:r>
              <a:rPr lang="tr-TR" dirty="0"/>
              <a:t>Tehdit etme,</a:t>
            </a:r>
          </a:p>
          <a:p>
            <a:r>
              <a:rPr lang="tr-TR" dirty="0"/>
              <a:t>Suça yöneltme, </a:t>
            </a:r>
          </a:p>
          <a:p>
            <a:r>
              <a:rPr lang="tr-TR" dirty="0"/>
              <a:t>Önemsememe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860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126</TotalTime>
  <Words>236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</vt:lpstr>
      <vt:lpstr>Berlin</vt:lpstr>
      <vt:lpstr>Çocuk İhmali ve İstismarı I</vt:lpstr>
      <vt:lpstr>PowerPoint Sunusu</vt:lpstr>
      <vt:lpstr>PowerPoint Sunusu</vt:lpstr>
      <vt:lpstr>İhmal</vt:lpstr>
      <vt:lpstr>PowerPoint Sunusu</vt:lpstr>
      <vt:lpstr>Fiziksel İhmal</vt:lpstr>
      <vt:lpstr>Cinsel İhmal</vt:lpstr>
      <vt:lpstr>Duygusal İhmal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İhmali ve İstismarı</dc:title>
  <dc:creator>EYLEMTURK</dc:creator>
  <cp:lastModifiedBy>EYLEMTURK</cp:lastModifiedBy>
  <cp:revision>17</cp:revision>
  <dcterms:created xsi:type="dcterms:W3CDTF">2018-05-07T09:27:56Z</dcterms:created>
  <dcterms:modified xsi:type="dcterms:W3CDTF">2019-12-17T09:21:38Z</dcterms:modified>
</cp:coreProperties>
</file>