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86EE-9BE2-4449-951F-E46CC3824D58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071C-0AC8-4FA3-9DAA-2999D52BB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27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D3E0D4-F6CC-42B0-B5A5-71E71B6489D4}" type="slidenum">
              <a:rPr lang="tr-TR" altLang="tr-T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dirty="0" smtClean="0"/>
              <a:t>Mücadelede kullanılan </a:t>
            </a:r>
            <a:r>
              <a:rPr lang="tr-TR" altLang="tr-TR" dirty="0" err="1" smtClean="0"/>
              <a:t>insektisitler</a:t>
            </a:r>
            <a:r>
              <a:rPr lang="tr-TR" altLang="tr-TR" dirty="0" smtClean="0"/>
              <a:t> kesinlikle sürekli kullanılmamalıdır. Çünkü belli süre sonra </a:t>
            </a:r>
            <a:r>
              <a:rPr lang="tr-TR" altLang="tr-TR" dirty="0" err="1" smtClean="0"/>
              <a:t>insektisite</a:t>
            </a:r>
            <a:r>
              <a:rPr lang="tr-TR" altLang="tr-TR" dirty="0" smtClean="0"/>
              <a:t> karşı oluşan direnç nedeniyle etki azalmaktadır. Bu nedenle aynı </a:t>
            </a:r>
            <a:r>
              <a:rPr lang="tr-TR" altLang="tr-TR" dirty="0" err="1" smtClean="0"/>
              <a:t>insektisit</a:t>
            </a:r>
            <a:r>
              <a:rPr lang="tr-TR" altLang="tr-TR" dirty="0" smtClean="0"/>
              <a:t> 2-3 kez kullanıldıktan sonra, değişiklik yapılmalı ve farklı bir </a:t>
            </a:r>
            <a:r>
              <a:rPr lang="tr-TR" altLang="tr-TR" dirty="0" err="1" smtClean="0"/>
              <a:t>insektisit</a:t>
            </a:r>
            <a:r>
              <a:rPr lang="tr-TR" altLang="tr-TR" dirty="0" smtClean="0"/>
              <a:t> tercih edilmelidir.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405803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2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9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3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04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1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9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9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91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3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0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8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74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6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4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03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0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6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ilaclama.in/ilaclama/hamambocek.gif&amp;imgrefurl=http://www.ilaclama.in/&amp;h=239&amp;w=200&amp;sz=10&amp;hl=tr&amp;start=20&amp;usg=__QuYBrL1UbUWqNSxUAmSzXcMzL8c=&amp;tbnid=OcvXeEXDK0qBOM:&amp;tbnh=109&amp;tbnw=91&amp;prev=/images?q=ha%C5%9Fere&amp;gbv=2&amp;hl=t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GIDA VE PERSONEL HİJENİ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Emir Hilmi Üner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altLang="tr-TR" sz="3600" b="1" dirty="0">
                <a:solidFill>
                  <a:schemeClr val="tx1"/>
                </a:solidFill>
                <a:latin typeface="+mn-lt"/>
              </a:rPr>
              <a:t>HAŞERE VE KEMİRGEN KONTROLÜ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703388" y="2998789"/>
            <a:ext cx="7848600" cy="9747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>
                <a:solidFill>
                  <a:prstClr val="black"/>
                </a:solidFill>
                <a:latin typeface="Albertus" pitchFamily="34" charset="0"/>
              </a:rPr>
              <a:t>Kemirgenler             yem istasyonları, </a:t>
            </a:r>
          </a:p>
          <a:p>
            <a:pPr defTabSz="45720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>
                <a:solidFill>
                  <a:prstClr val="black"/>
                </a:solidFill>
                <a:latin typeface="Albertus" pitchFamily="34" charset="0"/>
              </a:rPr>
              <a:t>Haşereler </a:t>
            </a:r>
            <a:r>
              <a:rPr lang="tr-TR" altLang="tr-TR" sz="2800" dirty="0">
                <a:solidFill>
                  <a:srgbClr val="212121"/>
                </a:solidFill>
                <a:latin typeface="Albertus" pitchFamily="34" charset="0"/>
              </a:rPr>
              <a:t>                </a:t>
            </a:r>
            <a:r>
              <a:rPr lang="tr-TR" altLang="tr-TR" sz="2800" dirty="0">
                <a:solidFill>
                  <a:prstClr val="black"/>
                </a:solidFill>
                <a:latin typeface="Albertus" pitchFamily="34" charset="0"/>
              </a:rPr>
              <a:t>periyodik ilaçlama, (haftalık)</a:t>
            </a:r>
          </a:p>
        </p:txBody>
      </p:sp>
      <p:sp>
        <p:nvSpPr>
          <p:cNvPr id="53252" name="AutoShape 10"/>
          <p:cNvSpPr>
            <a:spLocks noChangeArrowheads="1"/>
          </p:cNvSpPr>
          <p:nvPr/>
        </p:nvSpPr>
        <p:spPr bwMode="auto">
          <a:xfrm>
            <a:off x="4008438" y="3644901"/>
            <a:ext cx="792162" cy="144463"/>
          </a:xfrm>
          <a:prstGeom prst="rightArrow">
            <a:avLst>
              <a:gd name="adj1" fmla="val 50000"/>
              <a:gd name="adj2" fmla="val 137087"/>
            </a:avLst>
          </a:prstGeom>
          <a:solidFill>
            <a:srgbClr val="33CC33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buClr>
                <a:srgbClr val="212121"/>
              </a:buClr>
            </a:pPr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53253" name="AutoShape 12"/>
          <p:cNvSpPr>
            <a:spLocks noChangeArrowheads="1"/>
          </p:cNvSpPr>
          <p:nvPr/>
        </p:nvSpPr>
        <p:spPr bwMode="auto">
          <a:xfrm>
            <a:off x="3935413" y="3213101"/>
            <a:ext cx="792162" cy="144463"/>
          </a:xfrm>
          <a:prstGeom prst="rightArrow">
            <a:avLst>
              <a:gd name="adj1" fmla="val 50000"/>
              <a:gd name="adj2" fmla="val 137087"/>
            </a:avLst>
          </a:prstGeom>
          <a:solidFill>
            <a:srgbClr val="33CC33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buClr>
                <a:srgbClr val="212121"/>
              </a:buClr>
            </a:pPr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53254" name="Rectangle 13"/>
          <p:cNvSpPr>
            <a:spLocks noChangeArrowheads="1"/>
          </p:cNvSpPr>
          <p:nvPr/>
        </p:nvSpPr>
        <p:spPr bwMode="auto">
          <a:xfrm>
            <a:off x="2566988" y="4581526"/>
            <a:ext cx="65532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 dirty="0">
              <a:solidFill>
                <a:prstClr val="black"/>
              </a:solidFill>
              <a:latin typeface="Albertus" pitchFamily="34" charset="0"/>
            </a:endParaRPr>
          </a:p>
          <a:p>
            <a:pPr defTabSz="457200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</a:pP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 </a:t>
            </a:r>
            <a:r>
              <a:rPr lang="tr-TR" altLang="tr-TR" sz="2400" i="1" dirty="0">
                <a:solidFill>
                  <a:prstClr val="black"/>
                </a:solidFill>
                <a:latin typeface="Albertus" pitchFamily="34" charset="0"/>
              </a:rPr>
              <a:t>dolap ve tezgahların alt kısımları,</a:t>
            </a:r>
          </a:p>
          <a:p>
            <a:pPr defTabSz="457200"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Ø"/>
            </a:pPr>
            <a:r>
              <a:rPr lang="tr-TR" altLang="tr-TR" sz="2400" i="1" dirty="0">
                <a:solidFill>
                  <a:prstClr val="black"/>
                </a:solidFill>
                <a:latin typeface="Albertus" pitchFamily="34" charset="0"/>
              </a:rPr>
              <a:t>elektrik kontrol panelleri</a:t>
            </a:r>
          </a:p>
        </p:txBody>
      </p:sp>
      <p:pic>
        <p:nvPicPr>
          <p:cNvPr id="5325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1" y="3456521"/>
            <a:ext cx="1763712" cy="270827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15" descr="hamamboc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2051843"/>
            <a:ext cx="866775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511" y="509666"/>
            <a:ext cx="7086600" cy="1447800"/>
          </a:xfrm>
        </p:spPr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         </a:t>
            </a:r>
            <a:r>
              <a:rPr lang="tr-TR" altLang="tr-TR" sz="3600" b="1" dirty="0">
                <a:solidFill>
                  <a:schemeClr val="tx1"/>
                </a:solidFill>
                <a:latin typeface="+mn-lt"/>
              </a:rPr>
              <a:t>Fiziki Koşullar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9"/>
            <a:ext cx="10629900" cy="4686299"/>
          </a:xfrm>
          <a:ln w="19050" cap="flat"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just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tr-TR" sz="3600" u="sng" dirty="0">
                <a:solidFill>
                  <a:schemeClr val="tx1"/>
                </a:solidFill>
                <a:latin typeface="+mn-lt"/>
              </a:rPr>
              <a:t>Zemin ve tezgahlar</a:t>
            </a:r>
          </a:p>
          <a:p>
            <a:pPr algn="just"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Kolay temizlenebilen, su birikintilerine yol açmayan, </a:t>
            </a:r>
          </a:p>
          <a:p>
            <a:pPr algn="just"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Yeterli sayı ve genişlikte ızgara ve drenaj </a:t>
            </a:r>
            <a:r>
              <a:rPr lang="tr-TR" altLang="tr-TR" sz="3600" dirty="0" smtClean="0">
                <a:solidFill>
                  <a:schemeClr val="tx1"/>
                </a:solidFill>
                <a:latin typeface="+mn-lt"/>
              </a:rPr>
              <a:t>sistemi bulunmalı,</a:t>
            </a:r>
            <a:endParaRPr lang="tr-TR" altLang="tr-TR" sz="3600" dirty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Kirlendikçe </a:t>
            </a:r>
            <a:r>
              <a:rPr lang="tr-TR" altLang="tr-TR" sz="3600" dirty="0" smtClean="0">
                <a:solidFill>
                  <a:schemeClr val="tx1"/>
                </a:solidFill>
                <a:latin typeface="+mn-lt"/>
              </a:rPr>
              <a:t>günde </a:t>
            </a: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en az bir kez sıcak deterjanlı su ile yıkama ve kurulama,</a:t>
            </a:r>
          </a:p>
          <a:p>
            <a:pPr algn="just"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Mutfak lavabosunda yiyecek artıkları sık temizlenmeli, periyodik aralılarla  dezenfekte edilmelidir.</a:t>
            </a:r>
          </a:p>
        </p:txBody>
      </p:sp>
    </p:spTree>
    <p:extLst>
      <p:ext uri="{BB962C8B-B14F-4D97-AF65-F5344CB8AC3E}">
        <p14:creationId xmlns:p14="http://schemas.microsoft.com/office/powerpoint/2010/main" val="18844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5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7" y="601134"/>
            <a:ext cx="9601196" cy="1303867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Fiziki Koşullar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905001"/>
            <a:ext cx="10987088" cy="4367212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tr-TR" sz="3600" u="sng" dirty="0">
                <a:solidFill>
                  <a:schemeClr val="tx1"/>
                </a:solidFill>
                <a:latin typeface="+mn-lt"/>
              </a:rPr>
              <a:t>Duvarlar ve tavanlar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Dayanıklı, yüzeyi düzgün, kolay temizlenebilen malzeme,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Kirlendikçe/ayda  bir kez sıcak deterjanlı su ile yıkama,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Duvarlar boydan boya veya  2metre fayans,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Tavanda plastik panel,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endParaRPr lang="tr-TR" altLang="tr-TR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tr-TR" sz="2800" i="1" u="sng" dirty="0">
                <a:solidFill>
                  <a:schemeClr val="tx1"/>
                </a:solidFill>
                <a:latin typeface="+mn-lt"/>
              </a:rPr>
              <a:t>Tercih edilmeli</a:t>
            </a:r>
          </a:p>
        </p:txBody>
      </p:sp>
    </p:spTree>
    <p:extLst>
      <p:ext uri="{BB962C8B-B14F-4D97-AF65-F5344CB8AC3E}">
        <p14:creationId xmlns:p14="http://schemas.microsoft.com/office/powerpoint/2010/main" val="25305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chemeClr val="tx1"/>
                </a:solidFill>
                <a:latin typeface="+mn-lt"/>
              </a:rPr>
              <a:t>Fiziki Koşullar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386013"/>
            <a:ext cx="9601196" cy="3914775"/>
          </a:xfrm>
          <a:ln>
            <a:solidFill>
              <a:srgbClr val="33CC3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u="sng" dirty="0">
                <a:solidFill>
                  <a:schemeClr val="tx1"/>
                </a:solidFill>
                <a:latin typeface="+mn-lt"/>
              </a:rPr>
              <a:t>Işıklandırma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Mutfaklarda metrekareye 20 </a:t>
            </a:r>
            <a:r>
              <a:rPr lang="tr-TR" altLang="tr-TR" sz="2800" dirty="0" err="1">
                <a:solidFill>
                  <a:schemeClr val="tx1"/>
                </a:solidFill>
                <a:latin typeface="+mn-lt"/>
              </a:rPr>
              <a:t>watt</a:t>
            </a: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Ocak ve musluk başlarında 50watt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tr-TR" sz="2800" u="sng" dirty="0">
                <a:solidFill>
                  <a:schemeClr val="tx1"/>
                </a:solidFill>
                <a:latin typeface="+mn-lt"/>
              </a:rPr>
              <a:t>Havalandırma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Davlumbazlardan çıkan havanın diğer havalandırma sistemlerinden ayrı,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Isının yazın 18°C, kışın 22°C olması, </a:t>
            </a:r>
          </a:p>
        </p:txBody>
      </p:sp>
      <p:sp>
        <p:nvSpPr>
          <p:cNvPr id="491524" name="Litebulb"/>
          <p:cNvSpPr>
            <a:spLocks noEditPoints="1" noChangeArrowheads="1"/>
          </p:cNvSpPr>
          <p:nvPr/>
        </p:nvSpPr>
        <p:spPr bwMode="auto">
          <a:xfrm>
            <a:off x="9551988" y="981075"/>
            <a:ext cx="971550" cy="15113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600" b="1" dirty="0">
                <a:solidFill>
                  <a:schemeClr val="tx1"/>
                </a:solidFill>
                <a:latin typeface="+mn-lt"/>
              </a:rPr>
              <a:t>Fiziki Koşullar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905001"/>
            <a:ext cx="8281988" cy="4224337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Kapılar kendiliğinden kapanmalı, </a:t>
            </a:r>
          </a:p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Mekanik çöp öğütücüler;</a:t>
            </a:r>
          </a:p>
          <a:p>
            <a:pPr lvl="1" eaLnBrk="1" hangingPunct="1">
              <a:buClr>
                <a:srgbClr val="FFFF66"/>
              </a:buClr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  </a:t>
            </a:r>
            <a:r>
              <a:rPr lang="tr-TR" altLang="tr-TR" sz="2800" i="1" dirty="0">
                <a:solidFill>
                  <a:schemeClr val="tx1"/>
                </a:solidFill>
                <a:latin typeface="+mn-lt"/>
              </a:rPr>
              <a:t>sebze hazırlama, ve  pişirme </a:t>
            </a:r>
          </a:p>
          <a:p>
            <a:pPr lvl="1" eaLnBrk="1" hangingPunct="1">
              <a:buClr>
                <a:srgbClr val="FFFF66"/>
              </a:buClr>
              <a:buFont typeface="Wingdings" panose="05000000000000000000" pitchFamily="2" charset="2"/>
              <a:buChar char="ü"/>
            </a:pPr>
            <a:r>
              <a:rPr lang="tr-TR" altLang="tr-TR" sz="2800" i="1" dirty="0">
                <a:solidFill>
                  <a:schemeClr val="tx1"/>
                </a:solidFill>
                <a:latin typeface="+mn-lt"/>
              </a:rPr>
              <a:t>  bulaşık yıkama bölümlerine</a:t>
            </a:r>
            <a:r>
              <a:rPr lang="tr-TR" altLang="tr-TR" sz="2800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Suyun mikrobiyolojik kontrolü,</a:t>
            </a:r>
          </a:p>
          <a:p>
            <a:pPr eaLnBrk="1" hangingPunct="1"/>
            <a:endParaRPr lang="tr-TR" altLang="tr-T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714375"/>
            <a:ext cx="8015287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Fiziki Koşullar</a:t>
            </a:r>
            <a:r>
              <a:rPr lang="tr-TR" altLang="tr-TR" sz="4000" dirty="0">
                <a:solidFill>
                  <a:schemeClr val="tx1"/>
                </a:solidFill>
                <a:latin typeface="+mn-lt"/>
              </a:rPr>
              <a:t/>
            </a:r>
            <a:br>
              <a:rPr lang="tr-TR" altLang="tr-TR" sz="4000" dirty="0">
                <a:solidFill>
                  <a:schemeClr val="tx1"/>
                </a:solidFill>
                <a:latin typeface="+mn-lt"/>
              </a:rPr>
            </a:br>
            <a:endParaRPr lang="tr-TR" altLang="tr-T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0489" y="1628775"/>
            <a:ext cx="7129463" cy="4205289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tr-TR" altLang="tr-TR" sz="36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Gıda maddeleri  yere konulmamalı,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Pişmiş yemekler için ayrı bölüm,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Çöplerin ağzı kapalı ve yemeklerden uzak,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Hayvanlar mutfağa girmemeli,</a:t>
            </a:r>
          </a:p>
        </p:txBody>
      </p:sp>
      <p:pic>
        <p:nvPicPr>
          <p:cNvPr id="3205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0" y="188914"/>
            <a:ext cx="1619250" cy="2663825"/>
          </a:xfr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2051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0" y="4076700"/>
            <a:ext cx="1619250" cy="2781300"/>
          </a:xfr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7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41" y="602740"/>
            <a:ext cx="9601196" cy="13038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1" dirty="0">
                <a:solidFill>
                  <a:schemeClr val="tx1"/>
                </a:solidFill>
                <a:latin typeface="+mn-lt"/>
              </a:rPr>
              <a:t>GIDA DEPOLAMA </a:t>
            </a:r>
            <a:r>
              <a:rPr lang="tr-TR" altLang="tr-TR" sz="4000" dirty="0">
                <a:solidFill>
                  <a:schemeClr val="tx1"/>
                </a:solidFill>
                <a:latin typeface="+mn-lt"/>
              </a:rPr>
              <a:t/>
            </a:r>
            <a:br>
              <a:rPr lang="tr-TR" altLang="tr-TR" sz="4000" dirty="0">
                <a:solidFill>
                  <a:schemeClr val="tx1"/>
                </a:solidFill>
                <a:latin typeface="+mn-lt"/>
              </a:rPr>
            </a:br>
            <a:endParaRPr lang="tr-TR" altLang="tr-T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5989" y="1905001"/>
            <a:ext cx="8086725" cy="2100263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Mutfakların imkanları dahilinde her gıda grubunun ayrı depoya yerleştirilmesi,</a:t>
            </a:r>
          </a:p>
          <a:p>
            <a:pPr algn="ctr" eaLnBrk="1" hangingPunct="1"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tr-TR" altLang="tr-TR" sz="3600" u="sng" dirty="0">
                <a:solidFill>
                  <a:schemeClr val="tx1"/>
                </a:solidFill>
                <a:latin typeface="+mn-lt"/>
              </a:rPr>
              <a:t>Gıda depolama sıcaklıkları </a:t>
            </a:r>
            <a:r>
              <a:rPr lang="tr-TR" altLang="tr-TR" sz="3600" u="sng" dirty="0" smtClean="0">
                <a:solidFill>
                  <a:schemeClr val="tx1"/>
                </a:solidFill>
                <a:latin typeface="+mn-lt"/>
              </a:rPr>
              <a:t>gıda </a:t>
            </a:r>
            <a:r>
              <a:rPr lang="tr-TR" altLang="tr-TR" sz="3600" u="sng" dirty="0">
                <a:solidFill>
                  <a:schemeClr val="tx1"/>
                </a:solidFill>
                <a:latin typeface="+mn-lt"/>
              </a:rPr>
              <a:t>güvenilirliği için önemli</a:t>
            </a:r>
            <a:r>
              <a:rPr lang="tr-TR" altLang="tr-TR" sz="3600" dirty="0">
                <a:solidFill>
                  <a:schemeClr val="tx1"/>
                </a:solidFill>
                <a:latin typeface="+mn-lt"/>
              </a:rPr>
              <a:t>,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208213" y="4437064"/>
            <a:ext cx="7848600" cy="178117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Kuru gıda depolama           15-20 °C nem %60-70</a:t>
            </a:r>
          </a:p>
          <a:p>
            <a:pPr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Soğuk hava depolama                    </a:t>
            </a:r>
          </a:p>
          <a:p>
            <a:pPr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                        </a:t>
            </a:r>
            <a:r>
              <a:rPr lang="tr-TR" altLang="tr-TR" sz="2400" dirty="0" err="1">
                <a:solidFill>
                  <a:prstClr val="black"/>
                </a:solidFill>
                <a:latin typeface="Albertus" pitchFamily="34" charset="0"/>
              </a:rPr>
              <a:t>Buz.dolabı.max</a:t>
            </a: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           : 4 °C </a:t>
            </a:r>
          </a:p>
          <a:p>
            <a:pPr defTabSz="457200">
              <a:buClr>
                <a:srgbClr val="212121"/>
              </a:buClr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                        Derin dondurucu </a:t>
            </a:r>
            <a:r>
              <a:rPr lang="tr-TR" altLang="tr-TR" sz="2400" dirty="0" err="1">
                <a:solidFill>
                  <a:prstClr val="black"/>
                </a:solidFill>
                <a:latin typeface="Albertus" pitchFamily="34" charset="0"/>
              </a:rPr>
              <a:t>min</a:t>
            </a:r>
            <a:r>
              <a:rPr lang="tr-TR" altLang="tr-TR" sz="2400" dirty="0">
                <a:solidFill>
                  <a:prstClr val="black"/>
                </a:solidFill>
                <a:latin typeface="Albertus" pitchFamily="34" charset="0"/>
              </a:rPr>
              <a:t>  :-18</a:t>
            </a: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>
            <a:off x="5159376" y="4652963"/>
            <a:ext cx="792163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rgbClr val="33CC33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buClr>
                <a:srgbClr val="212121"/>
              </a:buClr>
            </a:pPr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442375" name="AutoShape 7"/>
          <p:cNvSpPr>
            <a:spLocks noChangeArrowheads="1"/>
          </p:cNvSpPr>
          <p:nvPr/>
        </p:nvSpPr>
        <p:spPr bwMode="auto">
          <a:xfrm rot="-931658">
            <a:off x="6743701" y="4941889"/>
            <a:ext cx="461963" cy="574675"/>
          </a:xfrm>
          <a:prstGeom prst="curvedLeftArrow">
            <a:avLst>
              <a:gd name="adj1" fmla="val 24880"/>
              <a:gd name="adj2" fmla="val 49759"/>
              <a:gd name="adj3" fmla="val 33333"/>
            </a:avLst>
          </a:prstGeom>
          <a:solidFill>
            <a:srgbClr val="FFCC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buClr>
                <a:srgbClr val="212121"/>
              </a:buClr>
            </a:pPr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2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2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 animBg="1"/>
      <p:bldP spid="442373" grpId="0" animBg="1"/>
      <p:bldP spid="4423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279</Words>
  <Application>Microsoft Office PowerPoint</Application>
  <PresentationFormat>Geniş ekran</PresentationFormat>
  <Paragraphs>50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Albertus</vt:lpstr>
      <vt:lpstr>Arial</vt:lpstr>
      <vt:lpstr>Calibri</vt:lpstr>
      <vt:lpstr>Garamond</vt:lpstr>
      <vt:lpstr>Times New Roman</vt:lpstr>
      <vt:lpstr>Wingdings</vt:lpstr>
      <vt:lpstr>Organik</vt:lpstr>
      <vt:lpstr>1_Organik</vt:lpstr>
      <vt:lpstr>GIDA VE PERSONEL HİJENİ </vt:lpstr>
      <vt:lpstr> HAŞERE VE KEMİRGEN KONTROLÜ</vt:lpstr>
      <vt:lpstr>         Fiziki Koşullar</vt:lpstr>
      <vt:lpstr>Fiziki Koşullar</vt:lpstr>
      <vt:lpstr>Fiziki Koşullar</vt:lpstr>
      <vt:lpstr>Fiziki Koşullar</vt:lpstr>
      <vt:lpstr>Fiziki Koşullar </vt:lpstr>
      <vt:lpstr>GIDA DEPOLAMA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VE PERSONEL HİJENİ</dc:title>
  <dc:creator>emir üner</dc:creator>
  <cp:lastModifiedBy>emir üner</cp:lastModifiedBy>
  <cp:revision>13</cp:revision>
  <dcterms:created xsi:type="dcterms:W3CDTF">2017-10-29T13:27:16Z</dcterms:created>
  <dcterms:modified xsi:type="dcterms:W3CDTF">2017-10-29T13:37:58Z</dcterms:modified>
</cp:coreProperties>
</file>