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72" r:id="rId4"/>
    <p:sldId id="273" r:id="rId5"/>
    <p:sldId id="266" r:id="rId6"/>
    <p:sldId id="269" r:id="rId7"/>
    <p:sldId id="276" r:id="rId8"/>
    <p:sldId id="277" r:id="rId9"/>
    <p:sldId id="279" r:id="rId10"/>
    <p:sldId id="280" r:id="rId11"/>
    <p:sldId id="278" r:id="rId12"/>
    <p:sldId id="281" r:id="rId13"/>
    <p:sldId id="282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6F4A56-53C5-4B4E-88A8-645160E706AA}" type="doc">
      <dgm:prSet loTypeId="urn:microsoft.com/office/officeart/2005/8/layout/vList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6E75EBF4-2EC7-414E-8D0D-BE2FF668A2D1}">
      <dgm:prSet phldrT="[Text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Book Antiqua" pitchFamily="18" charset="0"/>
            </a:rPr>
            <a:t>Betimsel Araştırma</a:t>
          </a:r>
          <a:endParaRPr lang="tr-TR" sz="2000" b="1" dirty="0">
            <a:solidFill>
              <a:schemeClr val="tx1"/>
            </a:solidFill>
            <a:latin typeface="Book Antiqua" pitchFamily="18" charset="0"/>
          </a:endParaRPr>
        </a:p>
      </dgm:t>
    </dgm:pt>
    <dgm:pt modelId="{715AA75D-E4A0-4626-B6B3-700749C7E476}" type="parTrans" cxnId="{24D45BE8-AA7F-4ABC-A7D0-64FFD02E7737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75E66A99-70CC-4390-A7B7-C652CCC98E97}" type="sibTrans" cxnId="{24D45BE8-AA7F-4ABC-A7D0-64FFD02E7737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8D1ACC56-471C-468A-B7BA-579ECAB5D434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Tarama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90A0B15D-794C-461A-B2A1-755474DAFD18}" type="parTrans" cxnId="{B90A3792-265A-4A60-9E01-56083156566B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1E16DAA0-6BD5-40CE-BD62-2FE8E0AAE908}" type="sibTrans" cxnId="{B90A3792-265A-4A60-9E01-56083156566B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9756B6E6-DF72-438F-88E7-B27D3E594BA6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Tarihi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7B231AC4-CF90-4952-8B25-03DE6F08D230}" type="parTrans" cxnId="{E77067F7-7840-4EC6-A1BD-A3239CC33F0E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0ECFAFAD-45F6-41E8-9F4D-15C97AD28776}" type="sibTrans" cxnId="{E77067F7-7840-4EC6-A1BD-A3239CC33F0E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20F4B64B-5994-4A46-ADE9-F2D9BFB8BB7C}">
      <dgm:prSet phldrT="[Text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Book Antiqua" pitchFamily="18" charset="0"/>
            </a:rPr>
            <a:t>İlişkisel Araştırma</a:t>
          </a:r>
          <a:endParaRPr lang="tr-TR" sz="2000" b="1" dirty="0">
            <a:solidFill>
              <a:schemeClr val="tx1"/>
            </a:solidFill>
            <a:latin typeface="Book Antiqua" pitchFamily="18" charset="0"/>
          </a:endParaRPr>
        </a:p>
      </dgm:t>
    </dgm:pt>
    <dgm:pt modelId="{CAF856D5-9C29-473B-9CE4-3E6D10256BE6}" type="parTrans" cxnId="{B3F761D6-DB15-478B-82DA-EB342D144925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2AD582EC-5383-42AB-9AEF-4E2AFCB86329}" type="sibTrans" cxnId="{B3F761D6-DB15-478B-82DA-EB342D144925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62C1CD8C-D749-4255-9194-7834A070AB10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Korelasyonel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C85D8B8C-B996-43AF-922E-7E0979BF0A86}" type="parTrans" cxnId="{5A428AE6-9E68-49B7-A9D2-766E5D112E31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B123179C-DF8E-4F58-B854-06D3BB3A375D}" type="sibTrans" cxnId="{5A428AE6-9E68-49B7-A9D2-766E5D112E31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C6C0E77D-56F0-4784-B245-59A645D0935C}">
      <dgm:prSet phldrT="[Text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Book Antiqua" pitchFamily="18" charset="0"/>
            </a:rPr>
            <a:t>Müdahaleli Araştırma</a:t>
          </a:r>
          <a:endParaRPr lang="tr-TR" sz="2000" b="1" dirty="0">
            <a:solidFill>
              <a:schemeClr val="tx1"/>
            </a:solidFill>
            <a:latin typeface="Book Antiqua" pitchFamily="18" charset="0"/>
          </a:endParaRPr>
        </a:p>
      </dgm:t>
    </dgm:pt>
    <dgm:pt modelId="{B25C7D42-BDB7-461F-AD63-8ECF60598D5F}" type="parTrans" cxnId="{83F78919-F5DA-4CFD-9F13-6004810EA38E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03C76283-1805-41C9-8CD9-92755C9D42CB}" type="sibTrans" cxnId="{83F78919-F5DA-4CFD-9F13-6004810EA38E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E0B93255-B875-4F56-B612-E5DFAA8A1534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Deneysel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F8E7CE27-ACD7-486D-BB34-2643E74E34E3}" type="parTrans" cxnId="{77A1832A-2D59-4C9C-964E-1A2437788F33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7BB9A823-8F9B-4E8F-A276-AE0CEA6FC66A}" type="sibTrans" cxnId="{77A1832A-2D59-4C9C-964E-1A2437788F33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A914B0E5-495D-4C6B-9AF5-EBD7685807E1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Eylem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8D3793F2-5244-4F4F-BC98-21E8C6E1BF47}" type="parTrans" cxnId="{A6B9962E-27D7-4309-92AA-0E9F76F5CB08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26C9CDF5-A959-4164-B2F1-6A0A83CAE91C}" type="sibTrans" cxnId="{A6B9962E-27D7-4309-92AA-0E9F76F5CB08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E153E4C6-94B0-4D26-A343-AA5A8B864E48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Etnografik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FCEA0F21-36D7-4E5D-B3F9-4BCBF4A6E8C9}" type="parTrans" cxnId="{BF96DEB0-D590-40D4-8966-2374405F0543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A4EC3A38-6B4F-45D8-9957-017C9AD0D5A9}" type="sibTrans" cxnId="{BF96DEB0-D590-40D4-8966-2374405F0543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184CDDEE-795B-43E9-9E03-CB091527BAED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Nedensel Karşılaştırmalı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77FC135D-A230-4D7B-ADEE-2FB2213040A2}" type="parTrans" cxnId="{A32CF1F0-E5D4-47D1-A96F-9E141F91E9D6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3A60F71F-FB72-4D62-BE88-07D155F4CD0F}" type="sibTrans" cxnId="{A32CF1F0-E5D4-47D1-A96F-9E141F91E9D6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95EAA7A5-E8A0-4649-B89E-FDB64E74CB3C}">
      <dgm:prSet phldrT="[Text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Book Antiqua" pitchFamily="18" charset="0"/>
            </a:rPr>
            <a:t>Olgu Sunumu (Tek Denekli)</a:t>
          </a:r>
          <a:endParaRPr lang="tr-TR" sz="1800" dirty="0">
            <a:solidFill>
              <a:schemeClr val="tx1"/>
            </a:solidFill>
            <a:latin typeface="Book Antiqua" pitchFamily="18" charset="0"/>
          </a:endParaRPr>
        </a:p>
      </dgm:t>
    </dgm:pt>
    <dgm:pt modelId="{8E8502D7-015B-43A5-A1E3-77887CC0F48E}" type="parTrans" cxnId="{6EB9E776-FC4F-4DC6-9684-01649CEA5A66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00FE5295-D470-45AC-9C19-CFB9D1C80996}" type="sibTrans" cxnId="{6EB9E776-FC4F-4DC6-9684-01649CEA5A66}">
      <dgm:prSet/>
      <dgm:spPr/>
      <dgm:t>
        <a:bodyPr/>
        <a:lstStyle/>
        <a:p>
          <a:endParaRPr lang="tr-TR" sz="1600">
            <a:solidFill>
              <a:schemeClr val="tx1"/>
            </a:solidFill>
          </a:endParaRPr>
        </a:p>
      </dgm:t>
    </dgm:pt>
    <dgm:pt modelId="{A08F63AF-0877-4675-BFAF-6B8C8260AAC1}" type="pres">
      <dgm:prSet presAssocID="{E36F4A56-53C5-4B4E-88A8-645160E706A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5D56FC3-47AA-4316-88AE-B9F0D67DCC0A}" type="pres">
      <dgm:prSet presAssocID="{6E75EBF4-2EC7-414E-8D0D-BE2FF668A2D1}" presName="comp" presStyleCnt="0"/>
      <dgm:spPr/>
    </dgm:pt>
    <dgm:pt modelId="{37BA2689-3B56-44FA-8E6F-457C262C3E3C}" type="pres">
      <dgm:prSet presAssocID="{6E75EBF4-2EC7-414E-8D0D-BE2FF668A2D1}" presName="box" presStyleLbl="node1" presStyleIdx="0" presStyleCnt="3" custLinFactNeighborX="1196"/>
      <dgm:spPr/>
      <dgm:t>
        <a:bodyPr/>
        <a:lstStyle/>
        <a:p>
          <a:endParaRPr lang="tr-TR"/>
        </a:p>
      </dgm:t>
    </dgm:pt>
    <dgm:pt modelId="{CF376126-ED67-4179-9EB3-884CB1B05205}" type="pres">
      <dgm:prSet presAssocID="{6E75EBF4-2EC7-414E-8D0D-BE2FF668A2D1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E5B843D-F9B5-464A-825B-822A04DD49E3}" type="pres">
      <dgm:prSet presAssocID="{6E75EBF4-2EC7-414E-8D0D-BE2FF668A2D1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3F1AA1-0E8F-4BFA-917C-4B461D58F7C9}" type="pres">
      <dgm:prSet presAssocID="{75E66A99-70CC-4390-A7B7-C652CCC98E97}" presName="spacer" presStyleCnt="0"/>
      <dgm:spPr/>
    </dgm:pt>
    <dgm:pt modelId="{0FDC3947-1568-44F6-AA23-E1E29C8EE087}" type="pres">
      <dgm:prSet presAssocID="{20F4B64B-5994-4A46-ADE9-F2D9BFB8BB7C}" presName="comp" presStyleCnt="0"/>
      <dgm:spPr/>
    </dgm:pt>
    <dgm:pt modelId="{AB8DCA27-9AC6-4D80-84EC-3069225CF1A1}" type="pres">
      <dgm:prSet presAssocID="{20F4B64B-5994-4A46-ADE9-F2D9BFB8BB7C}" presName="box" presStyleLbl="node1" presStyleIdx="1" presStyleCnt="3"/>
      <dgm:spPr/>
      <dgm:t>
        <a:bodyPr/>
        <a:lstStyle/>
        <a:p>
          <a:endParaRPr lang="tr-TR"/>
        </a:p>
      </dgm:t>
    </dgm:pt>
    <dgm:pt modelId="{F7106EB1-EE0A-4D2D-A10B-5B69C0FF9BEE}" type="pres">
      <dgm:prSet presAssocID="{20F4B64B-5994-4A46-ADE9-F2D9BFB8BB7C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8F0E929-C2E6-4105-97BC-17BD0D1F06AA}" type="pres">
      <dgm:prSet presAssocID="{20F4B64B-5994-4A46-ADE9-F2D9BFB8BB7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7D305C-578B-4B27-8E8A-5A87CF8D2C9B}" type="pres">
      <dgm:prSet presAssocID="{2AD582EC-5383-42AB-9AEF-4E2AFCB86329}" presName="spacer" presStyleCnt="0"/>
      <dgm:spPr/>
    </dgm:pt>
    <dgm:pt modelId="{B894C84B-8CAA-4439-8967-DF888F828FA4}" type="pres">
      <dgm:prSet presAssocID="{C6C0E77D-56F0-4784-B245-59A645D0935C}" presName="comp" presStyleCnt="0"/>
      <dgm:spPr/>
    </dgm:pt>
    <dgm:pt modelId="{9A222D9E-6B69-4971-999F-30E268283F6C}" type="pres">
      <dgm:prSet presAssocID="{C6C0E77D-56F0-4784-B245-59A645D0935C}" presName="box" presStyleLbl="node1" presStyleIdx="2" presStyleCnt="3"/>
      <dgm:spPr/>
      <dgm:t>
        <a:bodyPr/>
        <a:lstStyle/>
        <a:p>
          <a:endParaRPr lang="tr-TR"/>
        </a:p>
      </dgm:t>
    </dgm:pt>
    <dgm:pt modelId="{DEB72D93-E4F1-43AB-A583-0C978EE07754}" type="pres">
      <dgm:prSet presAssocID="{C6C0E77D-56F0-4784-B245-59A645D0935C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15EEAC7D-9DEB-4DEC-8FC3-A9AA5D969FE5}" type="pres">
      <dgm:prSet presAssocID="{C6C0E77D-56F0-4784-B245-59A645D0935C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BE0E6DE-EF38-4AC1-A206-76496E152A40}" type="presOf" srcId="{6E75EBF4-2EC7-414E-8D0D-BE2FF668A2D1}" destId="{0E5B843D-F9B5-464A-825B-822A04DD49E3}" srcOrd="1" destOrd="0" presId="urn:microsoft.com/office/officeart/2005/8/layout/vList4"/>
    <dgm:cxn modelId="{5A428AE6-9E68-49B7-A9D2-766E5D112E31}" srcId="{20F4B64B-5994-4A46-ADE9-F2D9BFB8BB7C}" destId="{62C1CD8C-D749-4255-9194-7834A070AB10}" srcOrd="0" destOrd="0" parTransId="{C85D8B8C-B996-43AF-922E-7E0979BF0A86}" sibTransId="{B123179C-DF8E-4F58-B854-06D3BB3A375D}"/>
    <dgm:cxn modelId="{CEF07C72-4ED2-4028-A9DC-9F4A155B2EEA}" type="presOf" srcId="{9756B6E6-DF72-438F-88E7-B27D3E594BA6}" destId="{0E5B843D-F9B5-464A-825B-822A04DD49E3}" srcOrd="1" destOrd="3" presId="urn:microsoft.com/office/officeart/2005/8/layout/vList4"/>
    <dgm:cxn modelId="{6EB9E776-FC4F-4DC6-9684-01649CEA5A66}" srcId="{C6C0E77D-56F0-4784-B245-59A645D0935C}" destId="{95EAA7A5-E8A0-4649-B89E-FDB64E74CB3C}" srcOrd="1" destOrd="0" parTransId="{8E8502D7-015B-43A5-A1E3-77887CC0F48E}" sibTransId="{00FE5295-D470-45AC-9C19-CFB9D1C80996}"/>
    <dgm:cxn modelId="{E7B8A659-252C-48F0-AEDB-2E4A711EEF0C}" type="presOf" srcId="{E153E4C6-94B0-4D26-A343-AA5A8B864E48}" destId="{0E5B843D-F9B5-464A-825B-822A04DD49E3}" srcOrd="1" destOrd="2" presId="urn:microsoft.com/office/officeart/2005/8/layout/vList4"/>
    <dgm:cxn modelId="{BF96DEB0-D590-40D4-8966-2374405F0543}" srcId="{6E75EBF4-2EC7-414E-8D0D-BE2FF668A2D1}" destId="{E153E4C6-94B0-4D26-A343-AA5A8B864E48}" srcOrd="1" destOrd="0" parTransId="{FCEA0F21-36D7-4E5D-B3F9-4BCBF4A6E8C9}" sibTransId="{A4EC3A38-6B4F-45D8-9957-017C9AD0D5A9}"/>
    <dgm:cxn modelId="{E77067F7-7840-4EC6-A1BD-A3239CC33F0E}" srcId="{6E75EBF4-2EC7-414E-8D0D-BE2FF668A2D1}" destId="{9756B6E6-DF72-438F-88E7-B27D3E594BA6}" srcOrd="2" destOrd="0" parTransId="{7B231AC4-CF90-4952-8B25-03DE6F08D230}" sibTransId="{0ECFAFAD-45F6-41E8-9F4D-15C97AD28776}"/>
    <dgm:cxn modelId="{7A2004CC-60B0-4AC4-A249-36B378C967BF}" type="presOf" srcId="{E0B93255-B875-4F56-B612-E5DFAA8A1534}" destId="{15EEAC7D-9DEB-4DEC-8FC3-A9AA5D969FE5}" srcOrd="1" destOrd="1" presId="urn:microsoft.com/office/officeart/2005/8/layout/vList4"/>
    <dgm:cxn modelId="{141921D1-82BA-4B6C-81A5-04FA5A943280}" type="presOf" srcId="{9756B6E6-DF72-438F-88E7-B27D3E594BA6}" destId="{37BA2689-3B56-44FA-8E6F-457C262C3E3C}" srcOrd="0" destOrd="3" presId="urn:microsoft.com/office/officeart/2005/8/layout/vList4"/>
    <dgm:cxn modelId="{A32CF1F0-E5D4-47D1-A96F-9E141F91E9D6}" srcId="{20F4B64B-5994-4A46-ADE9-F2D9BFB8BB7C}" destId="{184CDDEE-795B-43E9-9E03-CB091527BAED}" srcOrd="1" destOrd="0" parTransId="{77FC135D-A230-4D7B-ADEE-2FB2213040A2}" sibTransId="{3A60F71F-FB72-4D62-BE88-07D155F4CD0F}"/>
    <dgm:cxn modelId="{CC3263BE-5047-4C47-8B9C-AFD94EB8BBF0}" type="presOf" srcId="{A914B0E5-495D-4C6B-9AF5-EBD7685807E1}" destId="{9A222D9E-6B69-4971-999F-30E268283F6C}" srcOrd="0" destOrd="3" presId="urn:microsoft.com/office/officeart/2005/8/layout/vList4"/>
    <dgm:cxn modelId="{3A1B275A-DEDF-4C64-B0E6-8A968819AB72}" type="presOf" srcId="{6E75EBF4-2EC7-414E-8D0D-BE2FF668A2D1}" destId="{37BA2689-3B56-44FA-8E6F-457C262C3E3C}" srcOrd="0" destOrd="0" presId="urn:microsoft.com/office/officeart/2005/8/layout/vList4"/>
    <dgm:cxn modelId="{B3F761D6-DB15-478B-82DA-EB342D144925}" srcId="{E36F4A56-53C5-4B4E-88A8-645160E706AA}" destId="{20F4B64B-5994-4A46-ADE9-F2D9BFB8BB7C}" srcOrd="1" destOrd="0" parTransId="{CAF856D5-9C29-473B-9CE4-3E6D10256BE6}" sibTransId="{2AD582EC-5383-42AB-9AEF-4E2AFCB86329}"/>
    <dgm:cxn modelId="{51ABD311-C6C7-4255-8330-5E1F04757BE3}" type="presOf" srcId="{8D1ACC56-471C-468A-B7BA-579ECAB5D434}" destId="{0E5B843D-F9B5-464A-825B-822A04DD49E3}" srcOrd="1" destOrd="1" presId="urn:microsoft.com/office/officeart/2005/8/layout/vList4"/>
    <dgm:cxn modelId="{831740BE-EA72-4EDC-B320-0B9B4A4B4AD4}" type="presOf" srcId="{62C1CD8C-D749-4255-9194-7834A070AB10}" destId="{78F0E929-C2E6-4105-97BC-17BD0D1F06AA}" srcOrd="1" destOrd="1" presId="urn:microsoft.com/office/officeart/2005/8/layout/vList4"/>
    <dgm:cxn modelId="{08DBDE9B-F553-4F97-BC5A-9001D741D8E3}" type="presOf" srcId="{184CDDEE-795B-43E9-9E03-CB091527BAED}" destId="{AB8DCA27-9AC6-4D80-84EC-3069225CF1A1}" srcOrd="0" destOrd="2" presId="urn:microsoft.com/office/officeart/2005/8/layout/vList4"/>
    <dgm:cxn modelId="{FCC46AE1-66B1-4BC8-9AC7-29EBD995C7E8}" type="presOf" srcId="{C6C0E77D-56F0-4784-B245-59A645D0935C}" destId="{9A222D9E-6B69-4971-999F-30E268283F6C}" srcOrd="0" destOrd="0" presId="urn:microsoft.com/office/officeart/2005/8/layout/vList4"/>
    <dgm:cxn modelId="{4B57B429-055E-430B-89A5-C1944EAD1775}" type="presOf" srcId="{20F4B64B-5994-4A46-ADE9-F2D9BFB8BB7C}" destId="{AB8DCA27-9AC6-4D80-84EC-3069225CF1A1}" srcOrd="0" destOrd="0" presId="urn:microsoft.com/office/officeart/2005/8/layout/vList4"/>
    <dgm:cxn modelId="{3E4782E1-240C-46B1-BEB9-B987AC93EB76}" type="presOf" srcId="{20F4B64B-5994-4A46-ADE9-F2D9BFB8BB7C}" destId="{78F0E929-C2E6-4105-97BC-17BD0D1F06AA}" srcOrd="1" destOrd="0" presId="urn:microsoft.com/office/officeart/2005/8/layout/vList4"/>
    <dgm:cxn modelId="{9BFC5FC3-9C34-4899-90BF-7F6229B546E4}" type="presOf" srcId="{95EAA7A5-E8A0-4649-B89E-FDB64E74CB3C}" destId="{15EEAC7D-9DEB-4DEC-8FC3-A9AA5D969FE5}" srcOrd="1" destOrd="2" presId="urn:microsoft.com/office/officeart/2005/8/layout/vList4"/>
    <dgm:cxn modelId="{F2DA37AC-F894-4017-A082-A9CE44F4495F}" type="presOf" srcId="{8D1ACC56-471C-468A-B7BA-579ECAB5D434}" destId="{37BA2689-3B56-44FA-8E6F-457C262C3E3C}" srcOrd="0" destOrd="1" presId="urn:microsoft.com/office/officeart/2005/8/layout/vList4"/>
    <dgm:cxn modelId="{018591F1-6AC8-466A-A682-0064E0CD11B4}" type="presOf" srcId="{A914B0E5-495D-4C6B-9AF5-EBD7685807E1}" destId="{15EEAC7D-9DEB-4DEC-8FC3-A9AA5D969FE5}" srcOrd="1" destOrd="3" presId="urn:microsoft.com/office/officeart/2005/8/layout/vList4"/>
    <dgm:cxn modelId="{D1B40A14-CADC-461D-8474-231A2A960F9C}" type="presOf" srcId="{E153E4C6-94B0-4D26-A343-AA5A8B864E48}" destId="{37BA2689-3B56-44FA-8E6F-457C262C3E3C}" srcOrd="0" destOrd="2" presId="urn:microsoft.com/office/officeart/2005/8/layout/vList4"/>
    <dgm:cxn modelId="{042DDE06-B926-4FCE-A74F-52CF796F22C1}" type="presOf" srcId="{E36F4A56-53C5-4B4E-88A8-645160E706AA}" destId="{A08F63AF-0877-4675-BFAF-6B8C8260AAC1}" srcOrd="0" destOrd="0" presId="urn:microsoft.com/office/officeart/2005/8/layout/vList4"/>
    <dgm:cxn modelId="{24D45BE8-AA7F-4ABC-A7D0-64FFD02E7737}" srcId="{E36F4A56-53C5-4B4E-88A8-645160E706AA}" destId="{6E75EBF4-2EC7-414E-8D0D-BE2FF668A2D1}" srcOrd="0" destOrd="0" parTransId="{715AA75D-E4A0-4626-B6B3-700749C7E476}" sibTransId="{75E66A99-70CC-4390-A7B7-C652CCC98E97}"/>
    <dgm:cxn modelId="{83F78919-F5DA-4CFD-9F13-6004810EA38E}" srcId="{E36F4A56-53C5-4B4E-88A8-645160E706AA}" destId="{C6C0E77D-56F0-4784-B245-59A645D0935C}" srcOrd="2" destOrd="0" parTransId="{B25C7D42-BDB7-461F-AD63-8ECF60598D5F}" sibTransId="{03C76283-1805-41C9-8CD9-92755C9D42CB}"/>
    <dgm:cxn modelId="{B90A3792-265A-4A60-9E01-56083156566B}" srcId="{6E75EBF4-2EC7-414E-8D0D-BE2FF668A2D1}" destId="{8D1ACC56-471C-468A-B7BA-579ECAB5D434}" srcOrd="0" destOrd="0" parTransId="{90A0B15D-794C-461A-B2A1-755474DAFD18}" sibTransId="{1E16DAA0-6BD5-40CE-BD62-2FE8E0AAE908}"/>
    <dgm:cxn modelId="{A6B9962E-27D7-4309-92AA-0E9F76F5CB08}" srcId="{C6C0E77D-56F0-4784-B245-59A645D0935C}" destId="{A914B0E5-495D-4C6B-9AF5-EBD7685807E1}" srcOrd="2" destOrd="0" parTransId="{8D3793F2-5244-4F4F-BC98-21E8C6E1BF47}" sibTransId="{26C9CDF5-A959-4164-B2F1-6A0A83CAE91C}"/>
    <dgm:cxn modelId="{77A1832A-2D59-4C9C-964E-1A2437788F33}" srcId="{C6C0E77D-56F0-4784-B245-59A645D0935C}" destId="{E0B93255-B875-4F56-B612-E5DFAA8A1534}" srcOrd="0" destOrd="0" parTransId="{F8E7CE27-ACD7-486D-BB34-2643E74E34E3}" sibTransId="{7BB9A823-8F9B-4E8F-A276-AE0CEA6FC66A}"/>
    <dgm:cxn modelId="{A76061C3-2D8C-4DF5-A7B0-16B498324048}" type="presOf" srcId="{95EAA7A5-E8A0-4649-B89E-FDB64E74CB3C}" destId="{9A222D9E-6B69-4971-999F-30E268283F6C}" srcOrd="0" destOrd="2" presId="urn:microsoft.com/office/officeart/2005/8/layout/vList4"/>
    <dgm:cxn modelId="{DA37B80A-572E-49B6-A5E6-1B61089676FF}" type="presOf" srcId="{184CDDEE-795B-43E9-9E03-CB091527BAED}" destId="{78F0E929-C2E6-4105-97BC-17BD0D1F06AA}" srcOrd="1" destOrd="2" presId="urn:microsoft.com/office/officeart/2005/8/layout/vList4"/>
    <dgm:cxn modelId="{85BEC356-E061-461A-960E-4C7268E1D57D}" type="presOf" srcId="{C6C0E77D-56F0-4784-B245-59A645D0935C}" destId="{15EEAC7D-9DEB-4DEC-8FC3-A9AA5D969FE5}" srcOrd="1" destOrd="0" presId="urn:microsoft.com/office/officeart/2005/8/layout/vList4"/>
    <dgm:cxn modelId="{1C8FA6B4-3D16-4323-BF7C-985DE3052326}" type="presOf" srcId="{62C1CD8C-D749-4255-9194-7834A070AB10}" destId="{AB8DCA27-9AC6-4D80-84EC-3069225CF1A1}" srcOrd="0" destOrd="1" presId="urn:microsoft.com/office/officeart/2005/8/layout/vList4"/>
    <dgm:cxn modelId="{41FBF089-AA02-446A-985E-9F34FB6E13BB}" type="presOf" srcId="{E0B93255-B875-4F56-B612-E5DFAA8A1534}" destId="{9A222D9E-6B69-4971-999F-30E268283F6C}" srcOrd="0" destOrd="1" presId="urn:microsoft.com/office/officeart/2005/8/layout/vList4"/>
    <dgm:cxn modelId="{2D3D03D2-B2C3-49F2-AADC-BD41AA2694FC}" type="presParOf" srcId="{A08F63AF-0877-4675-BFAF-6B8C8260AAC1}" destId="{95D56FC3-47AA-4316-88AE-B9F0D67DCC0A}" srcOrd="0" destOrd="0" presId="urn:microsoft.com/office/officeart/2005/8/layout/vList4"/>
    <dgm:cxn modelId="{2BE1B3E2-89DA-4D38-851E-846AE152A96F}" type="presParOf" srcId="{95D56FC3-47AA-4316-88AE-B9F0D67DCC0A}" destId="{37BA2689-3B56-44FA-8E6F-457C262C3E3C}" srcOrd="0" destOrd="0" presId="urn:microsoft.com/office/officeart/2005/8/layout/vList4"/>
    <dgm:cxn modelId="{369BE373-263C-4594-848F-D07F3E465746}" type="presParOf" srcId="{95D56FC3-47AA-4316-88AE-B9F0D67DCC0A}" destId="{CF376126-ED67-4179-9EB3-884CB1B05205}" srcOrd="1" destOrd="0" presId="urn:microsoft.com/office/officeart/2005/8/layout/vList4"/>
    <dgm:cxn modelId="{E80FB2C4-E48E-4B27-B3B1-428CD365B308}" type="presParOf" srcId="{95D56FC3-47AA-4316-88AE-B9F0D67DCC0A}" destId="{0E5B843D-F9B5-464A-825B-822A04DD49E3}" srcOrd="2" destOrd="0" presId="urn:microsoft.com/office/officeart/2005/8/layout/vList4"/>
    <dgm:cxn modelId="{BECBEC59-C699-4B6A-BE31-9C356B82B96A}" type="presParOf" srcId="{A08F63AF-0877-4675-BFAF-6B8C8260AAC1}" destId="{1C3F1AA1-0E8F-4BFA-917C-4B461D58F7C9}" srcOrd="1" destOrd="0" presId="urn:microsoft.com/office/officeart/2005/8/layout/vList4"/>
    <dgm:cxn modelId="{41DC9559-FEF5-4776-BE99-7F8B931D0F58}" type="presParOf" srcId="{A08F63AF-0877-4675-BFAF-6B8C8260AAC1}" destId="{0FDC3947-1568-44F6-AA23-E1E29C8EE087}" srcOrd="2" destOrd="0" presId="urn:microsoft.com/office/officeart/2005/8/layout/vList4"/>
    <dgm:cxn modelId="{34447435-EFEE-4586-A695-E1AE6FB54F02}" type="presParOf" srcId="{0FDC3947-1568-44F6-AA23-E1E29C8EE087}" destId="{AB8DCA27-9AC6-4D80-84EC-3069225CF1A1}" srcOrd="0" destOrd="0" presId="urn:microsoft.com/office/officeart/2005/8/layout/vList4"/>
    <dgm:cxn modelId="{E5D35878-1C61-437A-80FF-BC5CC75C00CD}" type="presParOf" srcId="{0FDC3947-1568-44F6-AA23-E1E29C8EE087}" destId="{F7106EB1-EE0A-4D2D-A10B-5B69C0FF9BEE}" srcOrd="1" destOrd="0" presId="urn:microsoft.com/office/officeart/2005/8/layout/vList4"/>
    <dgm:cxn modelId="{C5A57B8C-A5DE-4517-80CE-E1F3C18FE82D}" type="presParOf" srcId="{0FDC3947-1568-44F6-AA23-E1E29C8EE087}" destId="{78F0E929-C2E6-4105-97BC-17BD0D1F06AA}" srcOrd="2" destOrd="0" presId="urn:microsoft.com/office/officeart/2005/8/layout/vList4"/>
    <dgm:cxn modelId="{0D42168D-C8E5-440F-8AC7-4A26C3BD10AE}" type="presParOf" srcId="{A08F63AF-0877-4675-BFAF-6B8C8260AAC1}" destId="{CF7D305C-578B-4B27-8E8A-5A87CF8D2C9B}" srcOrd="3" destOrd="0" presId="urn:microsoft.com/office/officeart/2005/8/layout/vList4"/>
    <dgm:cxn modelId="{81BE78C4-70A1-43BC-B390-A558DE871B1A}" type="presParOf" srcId="{A08F63AF-0877-4675-BFAF-6B8C8260AAC1}" destId="{B894C84B-8CAA-4439-8967-DF888F828FA4}" srcOrd="4" destOrd="0" presId="urn:microsoft.com/office/officeart/2005/8/layout/vList4"/>
    <dgm:cxn modelId="{8159E2AD-A4EF-453D-B6BB-57428FB58FC9}" type="presParOf" srcId="{B894C84B-8CAA-4439-8967-DF888F828FA4}" destId="{9A222D9E-6B69-4971-999F-30E268283F6C}" srcOrd="0" destOrd="0" presId="urn:microsoft.com/office/officeart/2005/8/layout/vList4"/>
    <dgm:cxn modelId="{4AB9BA8E-FF7A-42BC-A305-377AF85FF854}" type="presParOf" srcId="{B894C84B-8CAA-4439-8967-DF888F828FA4}" destId="{DEB72D93-E4F1-43AB-A583-0C978EE07754}" srcOrd="1" destOrd="0" presId="urn:microsoft.com/office/officeart/2005/8/layout/vList4"/>
    <dgm:cxn modelId="{55661A2D-938B-43F8-8D5F-E120D96C4FA2}" type="presParOf" srcId="{B894C84B-8CAA-4439-8967-DF888F828FA4}" destId="{15EEAC7D-9DEB-4DEC-8FC3-A9AA5D969FE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A2689-3B56-44FA-8E6F-457C262C3E3C}">
      <dsp:nvSpPr>
        <dsp:cNvPr id="0" name=""/>
        <dsp:cNvSpPr/>
      </dsp:nvSpPr>
      <dsp:spPr>
        <a:xfrm>
          <a:off x="0" y="0"/>
          <a:ext cx="5329232" cy="13419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Book Antiqua" pitchFamily="18" charset="0"/>
            </a:rPr>
            <a:t>Betimsel Araştırma</a:t>
          </a:r>
          <a:endParaRPr lang="tr-TR" sz="2000" b="1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Tarama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Etnografik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Tarihi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</dsp:txBody>
      <dsp:txXfrm>
        <a:off x="1200039" y="0"/>
        <a:ext cx="4129193" cy="1341932"/>
      </dsp:txXfrm>
    </dsp:sp>
    <dsp:sp modelId="{CF376126-ED67-4179-9EB3-884CB1B05205}">
      <dsp:nvSpPr>
        <dsp:cNvPr id="0" name=""/>
        <dsp:cNvSpPr/>
      </dsp:nvSpPr>
      <dsp:spPr>
        <a:xfrm>
          <a:off x="134193" y="134193"/>
          <a:ext cx="1065846" cy="107354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8DCA27-9AC6-4D80-84EC-3069225CF1A1}">
      <dsp:nvSpPr>
        <dsp:cNvPr id="0" name=""/>
        <dsp:cNvSpPr/>
      </dsp:nvSpPr>
      <dsp:spPr>
        <a:xfrm>
          <a:off x="0" y="1476125"/>
          <a:ext cx="5329232" cy="13419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Book Antiqua" pitchFamily="18" charset="0"/>
            </a:rPr>
            <a:t>İlişkisel Araştırma</a:t>
          </a:r>
          <a:endParaRPr lang="tr-TR" sz="2000" b="1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Korelasyonel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Nedensel Karşılaştırmalı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</dsp:txBody>
      <dsp:txXfrm>
        <a:off x="1200039" y="1476125"/>
        <a:ext cx="4129193" cy="1341932"/>
      </dsp:txXfrm>
    </dsp:sp>
    <dsp:sp modelId="{F7106EB1-EE0A-4D2D-A10B-5B69C0FF9BEE}">
      <dsp:nvSpPr>
        <dsp:cNvPr id="0" name=""/>
        <dsp:cNvSpPr/>
      </dsp:nvSpPr>
      <dsp:spPr>
        <a:xfrm>
          <a:off x="134193" y="1610318"/>
          <a:ext cx="1065846" cy="107354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222D9E-6B69-4971-999F-30E268283F6C}">
      <dsp:nvSpPr>
        <dsp:cNvPr id="0" name=""/>
        <dsp:cNvSpPr/>
      </dsp:nvSpPr>
      <dsp:spPr>
        <a:xfrm>
          <a:off x="0" y="2952250"/>
          <a:ext cx="5329232" cy="13419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Book Antiqua" pitchFamily="18" charset="0"/>
            </a:rPr>
            <a:t>Müdahaleli Araştırma</a:t>
          </a:r>
          <a:endParaRPr lang="tr-TR" sz="2000" b="1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Deneysel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Olgu Sunumu (Tek Denekli)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Book Antiqua" pitchFamily="18" charset="0"/>
            </a:rPr>
            <a:t>Eylem</a:t>
          </a:r>
          <a:endParaRPr lang="tr-TR" sz="1800" kern="1200" dirty="0">
            <a:solidFill>
              <a:schemeClr val="tx1"/>
            </a:solidFill>
            <a:latin typeface="Book Antiqua" pitchFamily="18" charset="0"/>
          </a:endParaRPr>
        </a:p>
      </dsp:txBody>
      <dsp:txXfrm>
        <a:off x="1200039" y="2952250"/>
        <a:ext cx="4129193" cy="1341932"/>
      </dsp:txXfrm>
    </dsp:sp>
    <dsp:sp modelId="{DEB72D93-E4F1-43AB-A583-0C978EE07754}">
      <dsp:nvSpPr>
        <dsp:cNvPr id="0" name=""/>
        <dsp:cNvSpPr/>
      </dsp:nvSpPr>
      <dsp:spPr>
        <a:xfrm>
          <a:off x="134193" y="3086444"/>
          <a:ext cx="1065846" cy="107354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 Üyesi İpek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ÖRNEKLEM </a:t>
            </a:r>
            <a:r>
              <a:rPr lang="tr-TR" sz="2000" b="1" dirty="0">
                <a:latin typeface="Book Antiqua" panose="02040602050305030304" pitchFamily="18" charset="0"/>
              </a:rPr>
              <a:t>(</a:t>
            </a:r>
            <a:r>
              <a:rPr lang="tr-TR" sz="2000" b="1" dirty="0" err="1">
                <a:latin typeface="Book Antiqua" panose="02040602050305030304" pitchFamily="18" charset="0"/>
              </a:rPr>
              <a:t>Sample</a:t>
            </a:r>
            <a:r>
              <a:rPr lang="tr-TR" sz="2000" b="1" dirty="0">
                <a:latin typeface="Book Antiqua" panose="02040602050305030304" pitchFamily="18" charset="0"/>
              </a:rPr>
              <a:t>)</a:t>
            </a:r>
            <a:r>
              <a:rPr lang="tr-TR" sz="2000" dirty="0">
                <a:latin typeface="Book Antiqua" panose="02040602050305030304" pitchFamily="18" charset="0"/>
              </a:rPr>
              <a:t>; bir evrenden herhangi bir yolla daha az sayıda eleman seçilmesi durumunda;</a:t>
            </a:r>
            <a:endParaRPr lang="en-US" sz="1600" dirty="0">
              <a:latin typeface="Book Antiqua" panose="02040602050305030304" pitchFamily="18" charset="0"/>
            </a:endParaRPr>
          </a:p>
          <a:p>
            <a:pPr lvl="3" algn="just"/>
            <a:r>
              <a:rPr lang="tr-TR" sz="1600" b="1" dirty="0">
                <a:latin typeface="Book Antiqua" panose="02040602050305030304" pitchFamily="18" charset="0"/>
              </a:rPr>
              <a:t>Evren</a:t>
            </a:r>
            <a:r>
              <a:rPr lang="tr-TR" sz="1600" dirty="0">
                <a:latin typeface="Book Antiqua" panose="02040602050305030304" pitchFamily="18" charset="0"/>
              </a:rPr>
              <a:t>: Ankara’daki dilbilim öğrencileri</a:t>
            </a:r>
            <a:endParaRPr lang="en-US" sz="1000" dirty="0">
              <a:latin typeface="Book Antiqua" panose="02040602050305030304" pitchFamily="18" charset="0"/>
            </a:endParaRPr>
          </a:p>
          <a:p>
            <a:pPr lvl="3" algn="just"/>
            <a:r>
              <a:rPr lang="tr-TR" sz="1600" b="1" dirty="0">
                <a:latin typeface="Book Antiqua" panose="02040602050305030304" pitchFamily="18" charset="0"/>
              </a:rPr>
              <a:t>Örneklem</a:t>
            </a:r>
            <a:r>
              <a:rPr lang="tr-TR" sz="1600" dirty="0">
                <a:latin typeface="Book Antiqua" panose="02040602050305030304" pitchFamily="18" charset="0"/>
              </a:rPr>
              <a:t>: DTCF’deki dilbilim öğrencileri </a:t>
            </a:r>
          </a:p>
          <a:p>
            <a:pPr lvl="3" algn="just"/>
            <a:endParaRPr lang="tr-TR" sz="1000" dirty="0" smtClean="0">
              <a:latin typeface="Book Antiqua" panose="02040602050305030304" pitchFamily="18" charset="0"/>
            </a:endParaRPr>
          </a:p>
          <a:p>
            <a:pPr lvl="3" algn="just"/>
            <a:endParaRPr lang="en-US" sz="1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Herhangi bir evrenden örneklem oluşturma yollarına örnekleme teknikleri;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 err="1">
                <a:latin typeface="Book Antiqua" panose="02040602050305030304" pitchFamily="18" charset="0"/>
              </a:rPr>
              <a:t>Seçkisiz</a:t>
            </a:r>
            <a:r>
              <a:rPr lang="tr-TR" sz="1800" dirty="0">
                <a:latin typeface="Book Antiqua" panose="02040602050305030304" pitchFamily="18" charset="0"/>
              </a:rPr>
              <a:t> örneklem (</a:t>
            </a:r>
            <a:r>
              <a:rPr lang="tr-TR" sz="1800" dirty="0" err="1">
                <a:latin typeface="Book Antiqua" panose="02040602050305030304" pitchFamily="18" charset="0"/>
              </a:rPr>
              <a:t>random</a:t>
            </a:r>
            <a:r>
              <a:rPr lang="tr-TR" sz="1800" dirty="0">
                <a:latin typeface="Book Antiqua" panose="02040602050305030304" pitchFamily="18" charset="0"/>
              </a:rPr>
              <a:t> </a:t>
            </a:r>
            <a:r>
              <a:rPr lang="tr-TR" sz="1800" dirty="0" err="1">
                <a:latin typeface="Book Antiqua" panose="02040602050305030304" pitchFamily="18" charset="0"/>
              </a:rPr>
              <a:t>sample</a:t>
            </a:r>
            <a:r>
              <a:rPr lang="tr-TR" sz="1800" dirty="0">
                <a:latin typeface="Book Antiqua" panose="02040602050305030304" pitchFamily="18" charset="0"/>
              </a:rPr>
              <a:t>)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600" dirty="0">
                <a:latin typeface="Book Antiqua" panose="02040602050305030304" pitchFamily="18" charset="0"/>
              </a:rPr>
              <a:t>Bir evrendeki tüm elemanların örnekleme seçilme şansını eşit tutarak örneklem oluşturulmasıdır.</a:t>
            </a:r>
            <a:endParaRPr lang="tr-TR" sz="1600" b="1" u="sng" dirty="0">
              <a:latin typeface="Book Antiqua" pitchFamily="18" charset="0"/>
            </a:endParaRPr>
          </a:p>
          <a:p>
            <a:pPr algn="just"/>
            <a:endParaRPr lang="tr-TR" sz="2000" dirty="0">
              <a:latin typeface="Book Antiqua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/>
              <a:t>Örneklem ve </a:t>
            </a:r>
            <a:r>
              <a:rPr lang="tr-TR" sz="2400" dirty="0" smtClean="0"/>
              <a:t>Evren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6822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b="1" u="sng" dirty="0" smtClean="0">
                <a:latin typeface="Book Antiqua" panose="02040602050305030304" pitchFamily="18" charset="0"/>
              </a:rPr>
              <a:t>DEĞİŞKEN</a:t>
            </a:r>
            <a:r>
              <a:rPr lang="tr-TR" sz="2000" b="1" dirty="0" smtClean="0">
                <a:latin typeface="Book Antiqua" panose="02040602050305030304" pitchFamily="18" charset="0"/>
              </a:rPr>
              <a:t> </a:t>
            </a:r>
            <a:r>
              <a:rPr lang="tr-TR" sz="2000" b="1" dirty="0">
                <a:latin typeface="Book Antiqua" panose="02040602050305030304" pitchFamily="18" charset="0"/>
              </a:rPr>
              <a:t>(</a:t>
            </a:r>
            <a:r>
              <a:rPr lang="tr-TR" sz="2000" b="1" dirty="0" err="1" smtClean="0">
                <a:latin typeface="Book Antiqua" panose="02040602050305030304" pitchFamily="18" charset="0"/>
              </a:rPr>
              <a:t>variable</a:t>
            </a:r>
            <a:r>
              <a:rPr lang="tr-TR" sz="2000" b="1" dirty="0" smtClean="0">
                <a:latin typeface="Book Antiqua" panose="02040602050305030304" pitchFamily="18" charset="0"/>
              </a:rPr>
              <a:t>)</a:t>
            </a:r>
            <a:r>
              <a:rPr lang="tr-TR" sz="2000" dirty="0" smtClean="0">
                <a:latin typeface="Book Antiqua" panose="02040602050305030304" pitchFamily="18" charset="0"/>
              </a:rPr>
              <a:t>; </a:t>
            </a:r>
            <a:r>
              <a:rPr lang="tr-TR" sz="2000" dirty="0">
                <a:latin typeface="Book Antiqua" panose="02040602050305030304" pitchFamily="18" charset="0"/>
              </a:rPr>
              <a:t>d</a:t>
            </a:r>
            <a:r>
              <a:rPr lang="tr-TR" sz="2000" dirty="0" smtClean="0">
                <a:latin typeface="Book Antiqua" panose="02040602050305030304" pitchFamily="18" charset="0"/>
              </a:rPr>
              <a:t>eğişik </a:t>
            </a:r>
            <a:r>
              <a:rPr lang="tr-TR" sz="2000" dirty="0">
                <a:latin typeface="Book Antiqua" panose="02040602050305030304" pitchFamily="18" charset="0"/>
              </a:rPr>
              <a:t>değerler </a:t>
            </a:r>
            <a:r>
              <a:rPr lang="tr-TR" sz="2000" dirty="0" smtClean="0">
                <a:latin typeface="Book Antiqua" panose="02040602050305030304" pitchFamily="18" charset="0"/>
              </a:rPr>
              <a:t>alabilme durumudur.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800" dirty="0">
                <a:latin typeface="Book Antiqua" panose="02040602050305030304" pitchFamily="18" charset="0"/>
              </a:rPr>
              <a:t>Boy uzunluğu, yaş, kilo, göz rengi, cinsiyet, eğitim </a:t>
            </a:r>
            <a:r>
              <a:rPr lang="tr-TR" sz="1800" dirty="0" smtClean="0">
                <a:latin typeface="Book Antiqua" panose="02040602050305030304" pitchFamily="18" charset="0"/>
              </a:rPr>
              <a:t>durumu gibi.</a:t>
            </a:r>
          </a:p>
          <a:p>
            <a:pPr lvl="2" algn="just"/>
            <a:endParaRPr lang="tr-TR" sz="1800" dirty="0">
              <a:latin typeface="Book Antiqua" panose="02040602050305030304" pitchFamily="18" charset="0"/>
            </a:endParaRPr>
          </a:p>
          <a:p>
            <a:pPr lvl="2" algn="just"/>
            <a:endParaRPr lang="en-US" sz="12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Nicel değişken</a:t>
            </a:r>
            <a:r>
              <a:rPr lang="tr-TR" sz="2000" dirty="0" smtClean="0">
                <a:latin typeface="Book Antiqua" panose="02040602050305030304" pitchFamily="18" charset="0"/>
              </a:rPr>
              <a:t>; sayılarla ifade edilebilen ölçülebilir değişkenlerdir. Bu değişkenler bir büyüklük gösterir.</a:t>
            </a:r>
            <a:endParaRPr lang="en-US" sz="2000" dirty="0" smtClean="0">
              <a:latin typeface="Book Antiqua" panose="02040602050305030304" pitchFamily="18" charset="0"/>
            </a:endParaRPr>
          </a:p>
          <a:p>
            <a:pPr lvl="2" algn="just"/>
            <a:r>
              <a:rPr lang="tr-TR" sz="1800" dirty="0" smtClean="0">
                <a:latin typeface="Book Antiqua" panose="02040602050305030304" pitchFamily="18" charset="0"/>
              </a:rPr>
              <a:t>Boy uzunluğu, ağırlık, zekâ düzeyi gibi.</a:t>
            </a:r>
          </a:p>
          <a:p>
            <a:pPr lvl="2" algn="just"/>
            <a:endParaRPr lang="tr-TR" sz="1400" dirty="0" smtClean="0">
              <a:latin typeface="Book Antiqua" panose="02040602050305030304" pitchFamily="18" charset="0"/>
            </a:endParaRPr>
          </a:p>
          <a:p>
            <a:pPr lvl="2" algn="just"/>
            <a:endParaRPr lang="en-US" sz="14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Nitel değişken</a:t>
            </a:r>
            <a:r>
              <a:rPr lang="tr-TR" sz="2000" dirty="0" smtClean="0">
                <a:latin typeface="Book Antiqua" panose="02040602050305030304" pitchFamily="18" charset="0"/>
              </a:rPr>
              <a:t>; sembollerle </a:t>
            </a:r>
            <a:r>
              <a:rPr lang="tr-TR" sz="2000" dirty="0">
                <a:latin typeface="Book Antiqua" panose="02040602050305030304" pitchFamily="18" charset="0"/>
              </a:rPr>
              <a:t>ya da sıfatlarla ifade </a:t>
            </a:r>
            <a:r>
              <a:rPr lang="tr-TR" sz="2000" dirty="0" smtClean="0">
                <a:latin typeface="Book Antiqua" panose="02040602050305030304" pitchFamily="18" charset="0"/>
              </a:rPr>
              <a:t>edilebilen, ancak sayısal olarak doğrudan ölçülebilir olmayan </a:t>
            </a:r>
            <a:r>
              <a:rPr lang="tr-TR" sz="2000" dirty="0">
                <a:latin typeface="Book Antiqua" panose="02040602050305030304" pitchFamily="18" charset="0"/>
              </a:rPr>
              <a:t>değişkenlerdir. Sayılarla ifade edilse </a:t>
            </a:r>
            <a:r>
              <a:rPr lang="tr-TR" sz="2000" dirty="0" smtClean="0">
                <a:latin typeface="Book Antiqua" panose="02040602050305030304" pitchFamily="18" charset="0"/>
              </a:rPr>
              <a:t>dahi, </a:t>
            </a:r>
            <a:r>
              <a:rPr lang="tr-TR" sz="2000" dirty="0">
                <a:latin typeface="Book Antiqua" panose="02040602050305030304" pitchFamily="18" charset="0"/>
              </a:rPr>
              <a:t>bu sayılar bir büyüklük ifade etmez.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800" dirty="0">
                <a:latin typeface="Book Antiqua" panose="02040602050305030304" pitchFamily="18" charset="0"/>
              </a:rPr>
              <a:t>Cinsiyet, milliyet, </a:t>
            </a:r>
            <a:r>
              <a:rPr lang="tr-TR" sz="1800" dirty="0" smtClean="0">
                <a:latin typeface="Book Antiqua" panose="02040602050305030304" pitchFamily="18" charset="0"/>
              </a:rPr>
              <a:t>din gibi.</a:t>
            </a:r>
            <a:endParaRPr lang="en-US" sz="1200" dirty="0">
              <a:latin typeface="Book Antiqua" panose="02040602050305030304" pitchFamily="18" charset="0"/>
            </a:endParaRPr>
          </a:p>
          <a:p>
            <a:pPr lvl="0"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11597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Sürekli Değişken</a:t>
            </a:r>
            <a:r>
              <a:rPr lang="tr-TR" sz="2000" dirty="0" smtClean="0">
                <a:latin typeface="Book Antiqua" panose="02040602050305030304" pitchFamily="18" charset="0"/>
              </a:rPr>
              <a:t>; kuramsal </a:t>
            </a:r>
            <a:r>
              <a:rPr lang="tr-TR" sz="2000" dirty="0">
                <a:latin typeface="Book Antiqua" panose="02040602050305030304" pitchFamily="18" charset="0"/>
              </a:rPr>
              <a:t>olarak (-)sonsuzdan (+)sonsuza kadar değer alabilen </a:t>
            </a:r>
            <a:r>
              <a:rPr lang="tr-TR" sz="2000" dirty="0" smtClean="0">
                <a:latin typeface="Book Antiqua" panose="02040602050305030304" pitchFamily="18" charset="0"/>
              </a:rPr>
              <a:t>değişkendir.</a:t>
            </a: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700" dirty="0" smtClean="0">
                <a:latin typeface="Book Antiqua" panose="02040602050305030304" pitchFamily="18" charset="0"/>
              </a:rPr>
              <a:t>İki değer arasında başka bir değeri bulunabilen değişkenler</a:t>
            </a:r>
            <a:endParaRPr lang="en-US" sz="1700" dirty="0" smtClean="0">
              <a:latin typeface="Book Antiqua" panose="02040602050305030304" pitchFamily="18" charset="0"/>
            </a:endParaRPr>
          </a:p>
          <a:p>
            <a:pPr lvl="3" algn="just"/>
            <a:r>
              <a:rPr lang="tr-TR" dirty="0" smtClean="0">
                <a:latin typeface="Book Antiqua" panose="02040602050305030304" pitchFamily="18" charset="0"/>
              </a:rPr>
              <a:t>Yaş</a:t>
            </a:r>
            <a:r>
              <a:rPr lang="tr-TR" dirty="0">
                <a:latin typeface="Book Antiqua" panose="02040602050305030304" pitchFamily="18" charset="0"/>
              </a:rPr>
              <a:t>, ağırlık, ısı, zekâ düzeyi (aralıklı, oranlı değişken)</a:t>
            </a:r>
            <a:endParaRPr lang="en-US" dirty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/>
            <a:r>
              <a:rPr lang="tr-TR" sz="2000" b="1" u="sng" dirty="0" smtClean="0">
                <a:latin typeface="Book Antiqua" panose="02040602050305030304" pitchFamily="18" charset="0"/>
              </a:rPr>
              <a:t>Süreksiz Değişken</a:t>
            </a:r>
            <a:r>
              <a:rPr lang="tr-TR" sz="2000" dirty="0" smtClean="0">
                <a:latin typeface="Book Antiqua" panose="02040602050305030304" pitchFamily="18" charset="0"/>
              </a:rPr>
              <a:t>;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nesneleri kategorilere (ulamlara) </a:t>
            </a:r>
            <a:r>
              <a:rPr lang="tr-TR" sz="2000" dirty="0">
                <a:latin typeface="Book Antiqua" panose="02040602050305030304" pitchFamily="18" charset="0"/>
              </a:rPr>
              <a:t>ayırmak, kategoriler arası bölünemez anlamına </a:t>
            </a:r>
            <a:r>
              <a:rPr lang="tr-TR" sz="2000" dirty="0" smtClean="0">
                <a:latin typeface="Book Antiqua" panose="02040602050305030304" pitchFamily="18" charset="0"/>
              </a:rPr>
              <a:t>gelmektedir.</a:t>
            </a:r>
          </a:p>
          <a:p>
            <a:pPr lvl="0"/>
            <a:endParaRPr lang="en-US" sz="2000" dirty="0">
              <a:latin typeface="Book Antiqua" panose="02040602050305030304" pitchFamily="18" charset="0"/>
            </a:endParaRPr>
          </a:p>
          <a:p>
            <a:pPr lvl="2"/>
            <a:r>
              <a:rPr lang="tr-TR" sz="1700" dirty="0">
                <a:latin typeface="Book Antiqua" panose="02040602050305030304" pitchFamily="18" charset="0"/>
              </a:rPr>
              <a:t>İki değer arasında sınırlı sayıda değer alan değişkenler süreksizdir. Bunlar listelenebilir.</a:t>
            </a:r>
            <a:endParaRPr lang="en-US" sz="1700" dirty="0">
              <a:latin typeface="Book Antiqua" panose="02040602050305030304" pitchFamily="18" charset="0"/>
            </a:endParaRPr>
          </a:p>
          <a:p>
            <a:pPr lvl="3"/>
            <a:r>
              <a:rPr lang="tr-TR" dirty="0">
                <a:latin typeface="Book Antiqua" panose="02040602050305030304" pitchFamily="18" charset="0"/>
              </a:rPr>
              <a:t>1 kategori, 2 kategori var, 1.5 kategori yok</a:t>
            </a:r>
            <a:endParaRPr lang="en-US" dirty="0">
              <a:latin typeface="Book Antiqua" panose="02040602050305030304" pitchFamily="18" charset="0"/>
            </a:endParaRPr>
          </a:p>
          <a:p>
            <a:pPr lvl="3"/>
            <a:r>
              <a:rPr lang="tr-TR" dirty="0">
                <a:latin typeface="Book Antiqua" panose="02040602050305030304" pitchFamily="18" charset="0"/>
              </a:rPr>
              <a:t>Cinsiyet (kadın, erkek), Okul türleri (Meslek lisesi, Anadolu lisesi…)</a:t>
            </a:r>
            <a:endParaRPr lang="en-US" dirty="0">
              <a:latin typeface="Book Antiqua" panose="02040602050305030304" pitchFamily="18" charset="0"/>
            </a:endParaRP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algn="just"/>
            <a:endParaRPr lang="en-US" sz="20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5157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Bağımsız Değişken</a:t>
            </a:r>
            <a:r>
              <a:rPr lang="tr-TR" sz="2000" dirty="0" smtClean="0">
                <a:latin typeface="Book Antiqua" panose="02040602050305030304" pitchFamily="18" charset="0"/>
              </a:rPr>
              <a:t>; bir bilimsel araştırmada etkisi incelenen değişkendir.</a:t>
            </a:r>
          </a:p>
          <a:p>
            <a:pPr lvl="2" algn="just"/>
            <a:r>
              <a:rPr lang="tr-TR" sz="1700" dirty="0" smtClean="0">
                <a:latin typeface="Book Antiqua" panose="02040602050305030304" pitchFamily="18" charset="0"/>
              </a:rPr>
              <a:t>Bir duruma etki eden değişkenler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/>
            <a:r>
              <a:rPr lang="tr-TR" sz="2000" b="1" u="sng" dirty="0" smtClean="0">
                <a:latin typeface="Book Antiqua" panose="02040602050305030304" pitchFamily="18" charset="0"/>
              </a:rPr>
              <a:t>Bağımlı Değişken</a:t>
            </a:r>
            <a:r>
              <a:rPr lang="tr-TR" sz="2000" dirty="0" smtClean="0">
                <a:latin typeface="Book Antiqua" panose="02040602050305030304" pitchFamily="18" charset="0"/>
              </a:rPr>
              <a:t>;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bağımsız değişkene bağlı olarak değer kazanan değişkendir.</a:t>
            </a:r>
          </a:p>
          <a:p>
            <a:pPr lvl="2"/>
            <a:r>
              <a:rPr lang="tr-TR" sz="1700" dirty="0" smtClean="0">
                <a:latin typeface="Book Antiqua" panose="02040602050305030304" pitchFamily="18" charset="0"/>
              </a:rPr>
              <a:t>Bir başka değişkene bağlı olan, bir başka değişkenden etkilenen değişkendir.</a:t>
            </a:r>
            <a:endParaRPr lang="en-US" sz="1700" dirty="0">
              <a:latin typeface="Book Antiqua" panose="02040602050305030304" pitchFamily="18" charset="0"/>
            </a:endParaRP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algn="just"/>
            <a:endParaRPr lang="en-US" sz="20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1187624" y="4005064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Bağımsız değişken</a:t>
            </a:r>
          </a:p>
          <a:p>
            <a:r>
              <a:rPr lang="tr-TR" dirty="0" smtClean="0"/>
              <a:t>Sigara</a:t>
            </a:r>
          </a:p>
          <a:p>
            <a:r>
              <a:rPr lang="tr-TR" dirty="0" smtClean="0"/>
              <a:t>Kanser</a:t>
            </a:r>
          </a:p>
          <a:p>
            <a:r>
              <a:rPr lang="tr-TR" dirty="0" smtClean="0"/>
              <a:t>A yöntemi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3923928" y="401544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Bağımlı değişken</a:t>
            </a:r>
          </a:p>
          <a:p>
            <a:r>
              <a:rPr lang="tr-TR" dirty="0" smtClean="0"/>
              <a:t>Kanser</a:t>
            </a:r>
          </a:p>
          <a:p>
            <a:r>
              <a:rPr lang="tr-TR" dirty="0" smtClean="0"/>
              <a:t>Depresyon düzeyi</a:t>
            </a:r>
          </a:p>
          <a:p>
            <a:r>
              <a:rPr lang="tr-TR" dirty="0" smtClean="0"/>
              <a:t>Başarı düzeyi</a:t>
            </a:r>
            <a:endParaRPr lang="en-US" dirty="0"/>
          </a:p>
        </p:txBody>
      </p:sp>
      <p:sp>
        <p:nvSpPr>
          <p:cNvPr id="4" name="Sağ Ok 3"/>
          <p:cNvSpPr/>
          <p:nvPr/>
        </p:nvSpPr>
        <p:spPr>
          <a:xfrm>
            <a:off x="3059832" y="4149080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ağ Ok 7"/>
          <p:cNvSpPr/>
          <p:nvPr/>
        </p:nvSpPr>
        <p:spPr>
          <a:xfrm>
            <a:off x="3059832" y="4437112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ağ Ok 8"/>
          <p:cNvSpPr/>
          <p:nvPr/>
        </p:nvSpPr>
        <p:spPr>
          <a:xfrm>
            <a:off x="3059832" y="4734218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ağ Ok 9"/>
          <p:cNvSpPr/>
          <p:nvPr/>
        </p:nvSpPr>
        <p:spPr>
          <a:xfrm>
            <a:off x="3059832" y="5017599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indir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715272" y="142852"/>
            <a:ext cx="955676" cy="955676"/>
          </a:xfrm>
        </p:spPr>
      </p:pic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Etik ve Bilimsel Etik</a:t>
            </a:r>
            <a:endParaRPr lang="tr-TR" sz="28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000232" y="1500174"/>
            <a:ext cx="135732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Book Antiqua" pitchFamily="18" charset="0"/>
              </a:rPr>
              <a:t>AHLAK</a:t>
            </a:r>
            <a:endParaRPr lang="tr-TR" b="1" dirty="0">
              <a:latin typeface="Book Antiqua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143504" y="1571612"/>
            <a:ext cx="135732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Book Antiqua" pitchFamily="18" charset="0"/>
              </a:rPr>
              <a:t>BİLİM</a:t>
            </a:r>
            <a:endParaRPr lang="tr-TR" b="1" dirty="0">
              <a:latin typeface="Book Antiqua" pitchFamily="18" charset="0"/>
            </a:endParaRPr>
          </a:p>
        </p:txBody>
      </p:sp>
      <p:sp>
        <p:nvSpPr>
          <p:cNvPr id="14" name="Right Brace 13"/>
          <p:cNvSpPr/>
          <p:nvPr/>
        </p:nvSpPr>
        <p:spPr>
          <a:xfrm rot="5400000">
            <a:off x="3929058" y="1643050"/>
            <a:ext cx="714380" cy="242889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ounded Rectangle 14"/>
          <p:cNvSpPr/>
          <p:nvPr/>
        </p:nvSpPr>
        <p:spPr>
          <a:xfrm>
            <a:off x="3428992" y="3286124"/>
            <a:ext cx="1714512" cy="214314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atin typeface="Book Antiqua" pitchFamily="18" charset="0"/>
              </a:rPr>
              <a:t>Dürüstlük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Dikkat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Açıklık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Özgürlük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Sorumluluk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Yasallık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Verimlilik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Deneklere Saygı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58082" y="5857892"/>
            <a:ext cx="135732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  <a:latin typeface="Book Antiqua" pitchFamily="18" charset="0"/>
              </a:rPr>
              <a:t>Resnik (2004)</a:t>
            </a:r>
            <a:endParaRPr lang="tr-TR" sz="14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429388" y="3357562"/>
            <a:ext cx="2071702" cy="18573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Book Antiqua" pitchFamily="18" charset="0"/>
              </a:rPr>
              <a:t>Etik Dışı Davranış</a:t>
            </a:r>
          </a:p>
          <a:p>
            <a:pPr algn="ctr"/>
            <a:endParaRPr lang="tr-TR" sz="1400" dirty="0" smtClean="0">
              <a:latin typeface="Book Antiqua" pitchFamily="18" charset="0"/>
            </a:endParaRPr>
          </a:p>
          <a:p>
            <a:pPr algn="ctr"/>
            <a:r>
              <a:rPr lang="tr-TR" sz="1400" dirty="0" smtClean="0">
                <a:latin typeface="Book Antiqua" pitchFamily="18" charset="0"/>
              </a:rPr>
              <a:t>Disiplinsizlik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Yinelenen Yayın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Sahtecilik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Uydurmacacılık</a:t>
            </a:r>
            <a:endParaRPr lang="tr-TR" sz="1400" dirty="0">
              <a:latin typeface="Book Antiqua" pitchFamily="18" charset="0"/>
            </a:endParaRPr>
          </a:p>
          <a:p>
            <a:pPr algn="ctr"/>
            <a:r>
              <a:rPr lang="tr-TR" sz="1400" dirty="0" smtClean="0">
                <a:latin typeface="Book Antiqua" pitchFamily="18" charset="0"/>
              </a:rPr>
              <a:t>Aşırmacılık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57158" y="3429000"/>
            <a:ext cx="2428892" cy="17145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400" b="1" dirty="0" smtClean="0">
              <a:latin typeface="Book Antiqua" pitchFamily="18" charset="0"/>
            </a:endParaRPr>
          </a:p>
          <a:p>
            <a:pPr algn="ctr"/>
            <a:r>
              <a:rPr lang="tr-TR" sz="1400" b="1" dirty="0" smtClean="0">
                <a:latin typeface="Book Antiqua" pitchFamily="18" charset="0"/>
              </a:rPr>
              <a:t>Yayın Etiği</a:t>
            </a:r>
          </a:p>
          <a:p>
            <a:pPr algn="ctr"/>
            <a:endParaRPr lang="tr-TR" sz="1400" dirty="0" smtClean="0">
              <a:latin typeface="Book Antiqua" pitchFamily="18" charset="0"/>
            </a:endParaRPr>
          </a:p>
          <a:p>
            <a:pPr algn="ctr"/>
            <a:r>
              <a:rPr lang="tr-TR" sz="1400" dirty="0" smtClean="0">
                <a:latin typeface="Book Antiqua" pitchFamily="18" charset="0"/>
              </a:rPr>
              <a:t>Bilimsel bir araştırmanın planlanması ve yürütülmesi süreçlerinde uyulması gereken ahlaki ve bilimsel ilkeler</a:t>
            </a:r>
          </a:p>
          <a:p>
            <a:pPr algn="ctr"/>
            <a:endParaRPr lang="tr-TR" sz="1400" dirty="0" smtClean="0">
              <a:latin typeface="Book Antiqua" pitchFamily="18" charset="0"/>
            </a:endParaRPr>
          </a:p>
        </p:txBody>
      </p:sp>
      <p:sp>
        <p:nvSpPr>
          <p:cNvPr id="19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i="1" dirty="0" smtClean="0">
                <a:latin typeface="Book Antiqua" pitchFamily="18" charset="0"/>
              </a:rPr>
              <a:t>Araştırma Varsayımının Belirlenmesi</a:t>
            </a:r>
          </a:p>
          <a:p>
            <a:pPr lvl="1" algn="just"/>
            <a:endParaRPr lang="tr-TR" sz="1800" dirty="0" smtClean="0">
              <a:latin typeface="Book Antiqua" pitchFamily="18" charset="0"/>
            </a:endParaRPr>
          </a:p>
          <a:p>
            <a:pPr lvl="1" algn="just"/>
            <a:r>
              <a:rPr lang="tr-TR" sz="1800" b="1" u="sng" dirty="0" smtClean="0">
                <a:latin typeface="Book Antiqua" pitchFamily="18" charset="0"/>
              </a:rPr>
              <a:t>Varsayım</a:t>
            </a:r>
            <a:r>
              <a:rPr lang="tr-TR" sz="1800" dirty="0" smtClean="0">
                <a:latin typeface="Book Antiqua" pitchFamily="18" charset="0"/>
              </a:rPr>
              <a:t>: Bir araştırmanın olası sonuçlarına dair tahmine dayalı olarak oluşturulan önermedir.</a:t>
            </a:r>
          </a:p>
          <a:p>
            <a:pPr lvl="1" algn="just"/>
            <a:endParaRPr lang="tr-TR" sz="1800" dirty="0">
              <a:latin typeface="Book Antiqua" pitchFamily="18" charset="0"/>
            </a:endParaRPr>
          </a:p>
          <a:p>
            <a:pPr lvl="2" algn="just"/>
            <a:r>
              <a:rPr lang="tr-TR" sz="1600" b="1" dirty="0" smtClean="0">
                <a:latin typeface="Book Antiqua" pitchFamily="18" charset="0"/>
              </a:rPr>
              <a:t>Sıfır (</a:t>
            </a:r>
            <a:r>
              <a:rPr lang="tr-TR" sz="1600" b="1" dirty="0" err="1" smtClean="0">
                <a:latin typeface="Book Antiqua" pitchFamily="18" charset="0"/>
              </a:rPr>
              <a:t>Null</a:t>
            </a:r>
            <a:r>
              <a:rPr lang="tr-TR" sz="1600" b="1" dirty="0" smtClean="0">
                <a:latin typeface="Book Antiqua" pitchFamily="18" charset="0"/>
              </a:rPr>
              <a:t>) Varsayım</a:t>
            </a:r>
            <a:r>
              <a:rPr lang="tr-TR" sz="1600" dirty="0" smtClean="0">
                <a:latin typeface="Book Antiqua" pitchFamily="18" charset="0"/>
              </a:rPr>
              <a:t>: Değişkenler arası farklılığın ya da bağıntının olmaması durumudur. </a:t>
            </a:r>
          </a:p>
          <a:p>
            <a:pPr lvl="2" algn="just"/>
            <a:endParaRPr lang="tr-TR" sz="1600" dirty="0">
              <a:latin typeface="Book Antiqua" pitchFamily="18" charset="0"/>
            </a:endParaRPr>
          </a:p>
          <a:p>
            <a:pPr lvl="3" algn="just"/>
            <a:r>
              <a:rPr lang="tr-TR" sz="1400" dirty="0" smtClean="0">
                <a:latin typeface="Book Antiqua" pitchFamily="18" charset="0"/>
              </a:rPr>
              <a:t>Örneğin; öğrencilerin ders çalışma süresi, akademik başarılarını etkilemez.</a:t>
            </a:r>
            <a:endParaRPr lang="tr-TR" sz="1400" dirty="0">
              <a:latin typeface="Book Antiqua" pitchFamily="18" charset="0"/>
            </a:endParaRPr>
          </a:p>
          <a:p>
            <a:pPr algn="just"/>
            <a:endParaRPr lang="tr-TR" sz="2400" dirty="0" smtClean="0">
              <a:latin typeface="Book Antiqua" pitchFamily="18" charset="0"/>
            </a:endParaRPr>
          </a:p>
          <a:p>
            <a:pPr lvl="2" algn="just"/>
            <a:r>
              <a:rPr lang="tr-TR" sz="1600" b="1" dirty="0" smtClean="0">
                <a:latin typeface="Book Antiqua" pitchFamily="18" charset="0"/>
              </a:rPr>
              <a:t>Alternatif </a:t>
            </a:r>
            <a:r>
              <a:rPr lang="tr-TR" sz="1600" b="1" dirty="0">
                <a:latin typeface="Book Antiqua" pitchFamily="18" charset="0"/>
              </a:rPr>
              <a:t>Varsayım</a:t>
            </a:r>
            <a:r>
              <a:rPr lang="tr-TR" sz="1600" dirty="0">
                <a:latin typeface="Book Antiqua" pitchFamily="18" charset="0"/>
              </a:rPr>
              <a:t>: Değişkenler arası farklılığın ya da bağıntının </a:t>
            </a:r>
            <a:r>
              <a:rPr lang="tr-TR" sz="1600" dirty="0" smtClean="0">
                <a:latin typeface="Book Antiqua" pitchFamily="18" charset="0"/>
              </a:rPr>
              <a:t>olması </a:t>
            </a:r>
            <a:r>
              <a:rPr lang="tr-TR" sz="1600" dirty="0">
                <a:latin typeface="Book Antiqua" pitchFamily="18" charset="0"/>
              </a:rPr>
              <a:t>durumudur. </a:t>
            </a:r>
          </a:p>
          <a:p>
            <a:pPr lvl="2" algn="just"/>
            <a:endParaRPr lang="tr-TR" sz="1600" dirty="0">
              <a:latin typeface="Book Antiqua" pitchFamily="18" charset="0"/>
            </a:endParaRPr>
          </a:p>
          <a:p>
            <a:pPr lvl="3" algn="just"/>
            <a:r>
              <a:rPr lang="tr-TR" sz="1400" dirty="0">
                <a:latin typeface="Book Antiqua" pitchFamily="18" charset="0"/>
              </a:rPr>
              <a:t>Örneğin; öğrencilerin ders çalışma süresi, akademik başarılarını </a:t>
            </a:r>
            <a:r>
              <a:rPr lang="tr-TR" sz="1400" dirty="0" smtClean="0">
                <a:latin typeface="Book Antiqua" pitchFamily="18" charset="0"/>
              </a:rPr>
              <a:t>etkiler.</a:t>
            </a:r>
            <a:endParaRPr lang="tr-TR" sz="1400" dirty="0">
              <a:latin typeface="Book Antiqua" pitchFamily="18" charset="0"/>
            </a:endParaRPr>
          </a:p>
          <a:p>
            <a:pPr algn="just"/>
            <a:endParaRPr lang="tr-TR" sz="2400" dirty="0" smtClean="0">
              <a:latin typeface="Book Antiqua" pitchFamily="18" charset="0"/>
            </a:endParaRPr>
          </a:p>
          <a:p>
            <a:pPr algn="just"/>
            <a:endParaRPr lang="tr-TR" sz="24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Varsayım (Hipotez, </a:t>
            </a:r>
            <a:r>
              <a:rPr lang="tr-TR" sz="2800" b="1" dirty="0" err="1" smtClean="0"/>
              <a:t>Sayıltı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55282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b="1" u="sng" dirty="0" smtClean="0">
                <a:latin typeface="Book Antiqua" pitchFamily="18" charset="0"/>
              </a:rPr>
              <a:t>Araştırmanın Amacı</a:t>
            </a:r>
            <a:r>
              <a:rPr lang="tr-TR" sz="2000" dirty="0" smtClean="0">
                <a:latin typeface="Book Antiqua" pitchFamily="18" charset="0"/>
              </a:rPr>
              <a:t>; araştırmanın hedeflerini ortaya koyan ifadelerden oluşmaktadır.</a:t>
            </a: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lvl="2" algn="just"/>
            <a:r>
              <a:rPr lang="tr-TR" sz="1600" dirty="0" smtClean="0">
                <a:latin typeface="Book Antiqua" pitchFamily="18" charset="0"/>
              </a:rPr>
              <a:t>«Bu çalışma, ikinci dil olarak Türkçeyi kullanan bireylerde ilgi tümceciklerinin edinimindeki aktarımları ortaya koymayı amaçlamaktadır.»</a:t>
            </a:r>
            <a:endParaRPr lang="tr-TR" sz="1600" dirty="0">
              <a:latin typeface="Book Antiqua" pitchFamily="18" charset="0"/>
            </a:endParaRP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algn="just"/>
            <a:r>
              <a:rPr lang="tr-TR" sz="2000" b="1" u="sng" dirty="0" smtClean="0">
                <a:latin typeface="Book Antiqua" pitchFamily="18" charset="0"/>
              </a:rPr>
              <a:t>Araştırmanın Varsayımı</a:t>
            </a:r>
            <a:r>
              <a:rPr lang="tr-TR" sz="2000" dirty="0" smtClean="0">
                <a:latin typeface="Book Antiqua" pitchFamily="18" charset="0"/>
              </a:rPr>
              <a:t>; araştırmanın gerçekleşmesi sürecinde doğruluğunun kanıtlaması gerekli olmayan önermelerdir.</a:t>
            </a: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lvl="2" algn="just"/>
            <a:r>
              <a:rPr lang="tr-TR" sz="1600" dirty="0" smtClean="0">
                <a:latin typeface="Book Antiqua" pitchFamily="18" charset="0"/>
              </a:rPr>
              <a:t>«İkinci dil olarak Türkçeyi kullanan bireylerde ilgi tümceciklerinin edinimi sürecinde olumsuz aktarım, olumlu aktarıma göre daha sık gözlenir.»</a:t>
            </a:r>
          </a:p>
          <a:p>
            <a:pPr marL="0" indent="0" algn="just">
              <a:buNone/>
            </a:pPr>
            <a:endParaRPr lang="tr-TR" sz="24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Amaç, Önem, </a:t>
            </a:r>
            <a:r>
              <a:rPr lang="tr-TR" sz="2400" b="1" dirty="0" err="1" smtClean="0"/>
              <a:t>Sayıltı</a:t>
            </a:r>
            <a:r>
              <a:rPr lang="tr-TR" sz="2400" b="1" dirty="0" smtClean="0"/>
              <a:t>, Sınırlılıklar, Anahtar Sözcükler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72594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sz="2000" dirty="0" smtClean="0">
              <a:latin typeface="Book Antiqua" pitchFamily="18" charset="0"/>
            </a:endParaRPr>
          </a:p>
          <a:p>
            <a:pPr algn="just"/>
            <a:r>
              <a:rPr lang="tr-TR" sz="2000" b="1" u="sng" dirty="0" smtClean="0">
                <a:latin typeface="Book Antiqua" pitchFamily="18" charset="0"/>
              </a:rPr>
              <a:t>Araştırmanın Sınırlılıkları</a:t>
            </a:r>
            <a:r>
              <a:rPr lang="tr-TR" sz="2000" dirty="0" smtClean="0">
                <a:latin typeface="Book Antiqua" pitchFamily="18" charset="0"/>
              </a:rPr>
              <a:t>; araştırmacının çalışmasında ortaya koyduğu kısıtlılıklar kümesini göstermektedir.</a:t>
            </a:r>
          </a:p>
          <a:p>
            <a:pPr lvl="2" algn="just"/>
            <a:r>
              <a:rPr lang="tr-TR" sz="1400" dirty="0" smtClean="0">
                <a:latin typeface="Book Antiqua" pitchFamily="18" charset="0"/>
              </a:rPr>
              <a:t>«Bu çalışmada, </a:t>
            </a:r>
            <a:r>
              <a:rPr lang="tr-TR" sz="1400" u="sng" dirty="0" smtClean="0">
                <a:latin typeface="Book Antiqua" pitchFamily="18" charset="0"/>
              </a:rPr>
              <a:t>18-35 yaş arasında</a:t>
            </a:r>
            <a:r>
              <a:rPr lang="tr-TR" sz="1400" dirty="0" smtClean="0">
                <a:latin typeface="Book Antiqua" pitchFamily="18" charset="0"/>
              </a:rPr>
              <a:t> ikinci dil olarak Türkçeyi kullanan bireylerde </a:t>
            </a:r>
            <a:r>
              <a:rPr lang="tr-TR" sz="1400" dirty="0">
                <a:latin typeface="Book Antiqua" pitchFamily="18" charset="0"/>
              </a:rPr>
              <a:t>ilgi tümceciklerinin edinimindeki </a:t>
            </a:r>
            <a:r>
              <a:rPr lang="tr-TR" sz="1400" dirty="0" smtClean="0">
                <a:latin typeface="Book Antiqua" pitchFamily="18" charset="0"/>
              </a:rPr>
              <a:t>aktarımlar üzerinde durulacaktır.</a:t>
            </a: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algn="just"/>
            <a:r>
              <a:rPr lang="tr-TR" sz="2000" b="1" u="sng" dirty="0">
                <a:latin typeface="Book Antiqua" pitchFamily="18" charset="0"/>
              </a:rPr>
              <a:t>Araştırmanın Önemi</a:t>
            </a:r>
            <a:r>
              <a:rPr lang="tr-TR" sz="2000" b="1" u="sng" dirty="0" smtClean="0">
                <a:latin typeface="Book Antiqua" pitchFamily="18" charset="0"/>
              </a:rPr>
              <a:t>;</a:t>
            </a:r>
            <a:r>
              <a:rPr lang="tr-TR" sz="2000" dirty="0">
                <a:latin typeface="Book Antiqua" pitchFamily="18" charset="0"/>
              </a:rPr>
              <a:t> </a:t>
            </a:r>
            <a:r>
              <a:rPr lang="tr-TR" sz="2000" dirty="0" smtClean="0">
                <a:latin typeface="Book Antiqua" pitchFamily="18" charset="0"/>
              </a:rPr>
              <a:t>araştırmacının gerçekleştirdiği çalışmanın içinde bulunduğu alana yönelik katkılarıdır.</a:t>
            </a:r>
            <a:endParaRPr lang="tr-TR" sz="1700" dirty="0" smtClean="0">
              <a:latin typeface="Book Antiqua" pitchFamily="18" charset="0"/>
            </a:endParaRPr>
          </a:p>
          <a:p>
            <a:pPr lvl="2" algn="just"/>
            <a:r>
              <a:rPr lang="tr-TR" sz="1400" dirty="0">
                <a:latin typeface="Book Antiqua" pitchFamily="18" charset="0"/>
              </a:rPr>
              <a:t>«Bu </a:t>
            </a:r>
            <a:r>
              <a:rPr lang="tr-TR" sz="1400" dirty="0" smtClean="0">
                <a:latin typeface="Book Antiqua" pitchFamily="18" charset="0"/>
              </a:rPr>
              <a:t>çalışmada kullanılan yöntemin, ikinci dil olarak Türkçe edinimi üzerine gerçekleştirilen sözdizimsel araştırmalara katkı sağlaması beklenmektedir…..» </a:t>
            </a:r>
          </a:p>
          <a:p>
            <a:pPr lvl="2" algn="just"/>
            <a:endParaRPr lang="tr-TR" sz="1400" dirty="0" smtClean="0">
              <a:latin typeface="Book Antiqua" pitchFamily="18" charset="0"/>
            </a:endParaRPr>
          </a:p>
          <a:p>
            <a:pPr lvl="2" algn="just"/>
            <a:endParaRPr lang="tr-TR" sz="1400" dirty="0">
              <a:latin typeface="Book Antiqua" pitchFamily="18" charset="0"/>
            </a:endParaRPr>
          </a:p>
          <a:p>
            <a:pPr algn="just"/>
            <a:r>
              <a:rPr lang="tr-TR" sz="2000" b="1" u="sng" dirty="0">
                <a:latin typeface="Book Antiqua" pitchFamily="18" charset="0"/>
              </a:rPr>
              <a:t>Araştırmanın Anahtar Sözcükleri</a:t>
            </a:r>
            <a:r>
              <a:rPr lang="tr-TR" sz="2000" b="1" u="sng" dirty="0" smtClean="0">
                <a:latin typeface="Book Antiqua" pitchFamily="18" charset="0"/>
              </a:rPr>
              <a:t>;</a:t>
            </a:r>
            <a:r>
              <a:rPr lang="tr-TR" sz="2000" dirty="0">
                <a:latin typeface="Book Antiqua" pitchFamily="18" charset="0"/>
              </a:rPr>
              <a:t> </a:t>
            </a:r>
            <a:r>
              <a:rPr lang="tr-TR" sz="2000" dirty="0" smtClean="0">
                <a:latin typeface="Book Antiqua" pitchFamily="18" charset="0"/>
              </a:rPr>
              <a:t>araştırmanın ilişkili olduğu alana yönelik terimlerin, anahtar sözcüklerin tanımlandığı bölümdür. </a:t>
            </a:r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dirty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Amaç, Önem, </a:t>
            </a:r>
            <a:r>
              <a:rPr lang="tr-TR" sz="2400" b="1" dirty="0" err="1" smtClean="0"/>
              <a:t>Sayıltı</a:t>
            </a:r>
            <a:r>
              <a:rPr lang="tr-TR" sz="2400" b="1" dirty="0" smtClean="0"/>
              <a:t>, Sınırlılıklar, Anahtar Sözcükler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2418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pic>
        <p:nvPicPr>
          <p:cNvPr id="6" name="Picture 5" descr="8222554241_ec7bb96f6d_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857496"/>
            <a:ext cx="2250477" cy="178595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12160" y="2060848"/>
            <a:ext cx="2857520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1600" b="1" dirty="0" smtClean="0">
                <a:latin typeface="Book Antiqua" pitchFamily="18" charset="0"/>
              </a:rPr>
              <a:t>NİCEL (Quantative)</a:t>
            </a:r>
          </a:p>
          <a:p>
            <a:pPr algn="ctr">
              <a:buNone/>
            </a:pPr>
            <a:endParaRPr lang="tr-TR" sz="1600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Tarama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Korelasyonel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Nedensel Karşılaştırma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Olgu Sunumu 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(Tek Denekli)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Meta-Analiz</a:t>
            </a:r>
          </a:p>
          <a:p>
            <a:pPr algn="ctr"/>
            <a:endParaRPr lang="tr-TR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262251" y="2060848"/>
            <a:ext cx="3000396" cy="27860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1600" b="1" dirty="0" smtClean="0">
                <a:latin typeface="Book Antiqua" pitchFamily="18" charset="0"/>
              </a:rPr>
              <a:t>NİTEL (Qualitative)</a:t>
            </a:r>
          </a:p>
          <a:p>
            <a:pPr algn="ctr">
              <a:buNone/>
            </a:pPr>
            <a:endParaRPr lang="tr-TR" sz="1600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Etnografik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Tarihsel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Eylem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Olgubilimsel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Kuram Oluşturma Amaçlı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Durum Çalışması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Anlatı</a:t>
            </a:r>
          </a:p>
          <a:p>
            <a:pPr algn="ctr"/>
            <a:endParaRPr lang="tr-TR" sz="1600" dirty="0"/>
          </a:p>
        </p:txBody>
      </p:sp>
      <p:sp>
        <p:nvSpPr>
          <p:cNvPr id="10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</a:t>
            </a:r>
            <a:endParaRPr lang="tr-TR" sz="2800" b="1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</p:nvPr>
        </p:nvGraphicFramePr>
        <p:xfrm>
          <a:off x="571472" y="1571612"/>
          <a:ext cx="5329233" cy="4294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Kuramsal ve Uygulamalı</a:t>
            </a:r>
            <a:endParaRPr lang="tr-TR" sz="28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467544" y="1902183"/>
            <a:ext cx="3652207" cy="36724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ctr">
              <a:buNone/>
            </a:pPr>
            <a:r>
              <a:rPr lang="tr-TR" sz="1400" b="1" dirty="0" smtClean="0">
                <a:latin typeface="Book Antiqua" pitchFamily="18" charset="0"/>
              </a:rPr>
              <a:t>Kuramsal Araştırma (Theoretical)</a:t>
            </a:r>
          </a:p>
          <a:p>
            <a:pPr algn="just">
              <a:buNone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Belirli bir kuram üzerinde derinlemesine çalışma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Anadili edincine dayalı sezgisel yöntem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Sayısal bulgu yerine, sezgiye dayalı veri çözümlemesi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Varsayımlarının kurama dayalı olarak oluşturulması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Araştırma sonucunda elde edilen bulguların kuram tarafından desteklenip desteklenmemesinin sorgulanması</a:t>
            </a: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/>
          </a:p>
        </p:txBody>
      </p:sp>
      <p:sp>
        <p:nvSpPr>
          <p:cNvPr id="10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DBB 134 - İpek Pınar Uzun</a:t>
            </a:r>
            <a:endParaRPr lang="tr-TR" sz="1600" dirty="0"/>
          </a:p>
        </p:txBody>
      </p:sp>
      <p:sp>
        <p:nvSpPr>
          <p:cNvPr id="7" name="Rounded Rectangle 8"/>
          <p:cNvSpPr/>
          <p:nvPr/>
        </p:nvSpPr>
        <p:spPr>
          <a:xfrm>
            <a:off x="4802404" y="1772816"/>
            <a:ext cx="3514012" cy="38884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 smtClean="0">
              <a:latin typeface="Book Antiqua" pitchFamily="18" charset="0"/>
            </a:endParaRPr>
          </a:p>
          <a:p>
            <a:pPr algn="just">
              <a:buNone/>
            </a:pPr>
            <a:endParaRPr lang="tr-TR" sz="1400" b="1" dirty="0">
              <a:latin typeface="Book Antiqua" pitchFamily="18" charset="0"/>
            </a:endParaRPr>
          </a:p>
          <a:p>
            <a:pPr algn="ctr">
              <a:buNone/>
            </a:pPr>
            <a:r>
              <a:rPr lang="tr-TR" sz="1400" b="1" dirty="0" smtClean="0">
                <a:latin typeface="Book Antiqua" pitchFamily="18" charset="0"/>
              </a:rPr>
              <a:t>Uygulamalı Araştırma (</a:t>
            </a:r>
            <a:r>
              <a:rPr lang="tr-TR" sz="1400" b="1" dirty="0" err="1" smtClean="0">
                <a:latin typeface="Book Antiqua" pitchFamily="18" charset="0"/>
              </a:rPr>
              <a:t>Applied</a:t>
            </a:r>
            <a:r>
              <a:rPr lang="tr-TR" sz="1400" b="1" dirty="0" smtClean="0">
                <a:latin typeface="Book Antiqua" pitchFamily="18" charset="0"/>
              </a:rPr>
              <a:t>)</a:t>
            </a:r>
          </a:p>
          <a:p>
            <a:pPr algn="just">
              <a:buNone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Belirli bir kuramın uygulama ortamında (saha, laboratuvar, klinik gibi) sınanması 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Anadili edincine dayalı sezgisel yöntemin nicel ya da nitel bulgular oluşturması temelinde kurulan yöntem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Nitel ya da nicel veri çözümleme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Varsayımlarının kuram temelinde uygulamaya dayalı olarak oluşturulması</a:t>
            </a:r>
          </a:p>
          <a:p>
            <a:pPr marL="285750" indent="-285750">
              <a:buFontTx/>
              <a:buChar char="-"/>
            </a:pPr>
            <a:r>
              <a:rPr lang="tr-TR" sz="1400" dirty="0" smtClean="0">
                <a:latin typeface="Book Antiqua" pitchFamily="18" charset="0"/>
              </a:rPr>
              <a:t>Araştırma sonucunda elde edilen bulguların kuram tarafından desteklenip desteklenmemesinin sorgulanması</a:t>
            </a: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 smtClean="0">
              <a:latin typeface="Book Antiqua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50850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sz="2000" b="1" u="sng" dirty="0" smtClean="0">
              <a:latin typeface="Book Antiqua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b="1" u="sng" dirty="0" smtClean="0">
              <a:latin typeface="Book Antiqua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EVREN (</a:t>
            </a:r>
            <a:r>
              <a:rPr lang="tr-TR" sz="2000" b="1" dirty="0" err="1" smtClean="0">
                <a:latin typeface="Book Antiqua" panose="02040602050305030304" pitchFamily="18" charset="0"/>
              </a:rPr>
              <a:t>Population</a:t>
            </a:r>
            <a:r>
              <a:rPr lang="tr-TR" sz="2000" b="1" dirty="0" smtClean="0">
                <a:latin typeface="Book Antiqua" panose="02040602050305030304" pitchFamily="18" charset="0"/>
              </a:rPr>
              <a:t>)</a:t>
            </a:r>
            <a:r>
              <a:rPr lang="tr-TR" sz="1400" dirty="0" smtClean="0">
                <a:latin typeface="Book Antiqua" panose="02040602050305030304" pitchFamily="18" charset="0"/>
              </a:rPr>
              <a:t>; </a:t>
            </a:r>
            <a:r>
              <a:rPr lang="tr-TR" sz="2000" dirty="0" smtClean="0">
                <a:latin typeface="Book Antiqua" panose="02040602050305030304" pitchFamily="18" charset="0"/>
              </a:rPr>
              <a:t>Belirli </a:t>
            </a:r>
            <a:r>
              <a:rPr lang="tr-TR" sz="2000" dirty="0">
                <a:latin typeface="Book Antiqua" panose="02040602050305030304" pitchFamily="18" charset="0"/>
              </a:rPr>
              <a:t>bir özellik yönünden, birbirine benzeyen elemanların oluşturduğu </a:t>
            </a:r>
            <a:r>
              <a:rPr lang="tr-TR" sz="2000" dirty="0" smtClean="0">
                <a:latin typeface="Book Antiqua" panose="02040602050305030304" pitchFamily="18" charset="0"/>
              </a:rPr>
              <a:t>kümedir.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600" dirty="0">
                <a:latin typeface="Book Antiqua" panose="02040602050305030304" pitchFamily="18" charset="0"/>
              </a:rPr>
              <a:t>Ankara’daki dilbilim öğrencileri, Türkiye’deki ilkokul </a:t>
            </a:r>
            <a:r>
              <a:rPr lang="tr-TR" sz="1600" dirty="0" smtClean="0">
                <a:latin typeface="Book Antiqua" panose="02040602050305030304" pitchFamily="18" charset="0"/>
              </a:rPr>
              <a:t>öğrencileri</a:t>
            </a:r>
          </a:p>
          <a:p>
            <a:pPr lvl="2" algn="just"/>
            <a:endParaRPr lang="en-US" sz="12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Bazı evrenlerin eleman </a:t>
            </a:r>
            <a:r>
              <a:rPr lang="tr-TR" sz="2000" dirty="0" smtClean="0">
                <a:latin typeface="Book Antiqua" panose="02040602050305030304" pitchFamily="18" charset="0"/>
              </a:rPr>
              <a:t>sayıları bilinmektedir: </a:t>
            </a:r>
          </a:p>
          <a:p>
            <a:pPr lvl="2" algn="just"/>
            <a:r>
              <a:rPr lang="tr-TR" sz="1600" dirty="0" smtClean="0">
                <a:latin typeface="Book Antiqua" panose="02040602050305030304" pitchFamily="18" charset="0"/>
              </a:rPr>
              <a:t>Sonlu </a:t>
            </a:r>
            <a:r>
              <a:rPr lang="tr-TR" sz="1600" dirty="0">
                <a:latin typeface="Book Antiqua" panose="02040602050305030304" pitchFamily="18" charset="0"/>
              </a:rPr>
              <a:t>evren</a:t>
            </a:r>
            <a:endParaRPr lang="en-US" sz="9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Bazı evrenlerin eleman </a:t>
            </a:r>
            <a:r>
              <a:rPr lang="tr-TR" sz="2000" dirty="0" smtClean="0">
                <a:latin typeface="Book Antiqua" panose="02040602050305030304" pitchFamily="18" charset="0"/>
              </a:rPr>
              <a:t>sayısı kestirilemez: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600" dirty="0" err="1">
                <a:latin typeface="Book Antiqua" panose="02040602050305030304" pitchFamily="18" charset="0"/>
              </a:rPr>
              <a:t>Türkiyedeki</a:t>
            </a:r>
            <a:r>
              <a:rPr lang="tr-TR" sz="1600" dirty="0">
                <a:latin typeface="Book Antiqua" panose="02040602050305030304" pitchFamily="18" charset="0"/>
              </a:rPr>
              <a:t> üstün zekâlı çocuklar</a:t>
            </a:r>
            <a:endParaRPr lang="en-US" sz="1200" dirty="0">
              <a:latin typeface="Book Antiqua" panose="02040602050305030304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Örneklem ve Evren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Rounded Rectangle 8"/>
          <p:cNvSpPr/>
          <p:nvPr/>
        </p:nvSpPr>
        <p:spPr>
          <a:xfrm>
            <a:off x="500034" y="1412776"/>
            <a:ext cx="8219256" cy="109476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000" b="1" u="sng" dirty="0">
                <a:latin typeface="Book Antiqua" pitchFamily="18" charset="0"/>
              </a:rPr>
              <a:t>Bilimsel Yöntem:</a:t>
            </a:r>
            <a:r>
              <a:rPr lang="tr-TR" sz="2000" dirty="0">
                <a:latin typeface="Book Antiqua" pitchFamily="18" charset="0"/>
              </a:rPr>
              <a:t> Kanıtlanmış bir bilginin elde edilmesi için izlenen denetlenebilir, yansız, düzeltilebilir, sınanabilir, eleştirilebilir, seçilebilir ve mantığa uygun yoldur.</a:t>
            </a:r>
          </a:p>
        </p:txBody>
      </p:sp>
    </p:spTree>
    <p:extLst>
      <p:ext uri="{BB962C8B-B14F-4D97-AF65-F5344CB8AC3E}">
        <p14:creationId xmlns:p14="http://schemas.microsoft.com/office/powerpoint/2010/main" val="268991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b="1" u="sng" dirty="0" smtClean="0">
                <a:latin typeface="Book Antiqua" pitchFamily="18" charset="0"/>
              </a:rPr>
              <a:t>Evren Türleri</a:t>
            </a:r>
            <a:endParaRPr lang="tr-TR" sz="1800" dirty="0">
              <a:latin typeface="Book Antiqua" pitchFamily="18" charset="0"/>
            </a:endParaRPr>
          </a:p>
          <a:p>
            <a:pPr lvl="1" algn="just"/>
            <a:r>
              <a:rPr lang="en-US" sz="2000" b="1" dirty="0" err="1">
                <a:solidFill>
                  <a:schemeClr val="tx1"/>
                </a:solidFill>
                <a:latin typeface="Book Antiqua" panose="02040602050305030304" pitchFamily="18" charset="0"/>
              </a:rPr>
              <a:t>Hedef</a:t>
            </a:r>
            <a:r>
              <a:rPr lang="en-US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araştırmacının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ulaşmak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istediği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ancak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ulaşması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güç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olan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ve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ideal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seçimini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yansıtan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soyut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evrendir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. </a:t>
            </a:r>
            <a:endParaRPr lang="en-US" sz="16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en-US" sz="1800" dirty="0" err="1">
                <a:latin typeface="Book Antiqua" panose="02040602050305030304" pitchFamily="18" charset="0"/>
              </a:rPr>
              <a:t>Türkiyedeki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tüm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lise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öğrencileri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endParaRPr lang="tr-TR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en-US" sz="2000" b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Ulaşılabilir</a:t>
            </a:r>
            <a:r>
              <a:rPr lang="en-US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araştırmacının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ulaşabileceği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gerçekçi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seçimi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olan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somut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evrendir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. </a:t>
            </a:r>
            <a:endParaRPr lang="en-US" sz="16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en-US" sz="1800" dirty="0" err="1">
                <a:latin typeface="Book Antiqua" panose="02040602050305030304" pitchFamily="18" charset="0"/>
              </a:rPr>
              <a:t>İstanbuldaki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lise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öğrencileri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endParaRPr lang="tr-TR" sz="1400" dirty="0">
              <a:latin typeface="Book Antiqua" panose="02040602050305030304" pitchFamily="18" charset="0"/>
            </a:endParaRPr>
          </a:p>
          <a:p>
            <a:pPr marL="45720" indent="0" algn="just">
              <a:buNone/>
            </a:pPr>
            <a:endParaRPr lang="tr-TR" sz="3000" i="1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/>
              <a:t>Örneklem ve </a:t>
            </a:r>
            <a:r>
              <a:rPr lang="tr-TR" sz="2400" dirty="0" smtClean="0"/>
              <a:t>Evren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8" name="Rounded Rectangle 8"/>
          <p:cNvSpPr/>
          <p:nvPr/>
        </p:nvSpPr>
        <p:spPr>
          <a:xfrm>
            <a:off x="1187624" y="4437112"/>
            <a:ext cx="6913338" cy="109476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" indent="0">
              <a:buNone/>
            </a:pPr>
            <a:r>
              <a:rPr lang="tr-TR" sz="32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!!</a:t>
            </a:r>
            <a:r>
              <a:rPr lang="tr-TR" sz="32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Bilimsel </a:t>
            </a:r>
            <a:r>
              <a:rPr lang="tr-TR" sz="2000" dirty="0">
                <a:latin typeface="Book Antiqua" panose="02040602050305030304" pitchFamily="18" charset="0"/>
              </a:rPr>
              <a:t>araştırma metinlerinde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genel</a:t>
            </a:r>
            <a:r>
              <a:rPr lang="tr-TR" sz="2000" dirty="0" err="1">
                <a:latin typeface="Book Antiqua" panose="02040602050305030304" pitchFamily="18" charset="0"/>
              </a:rPr>
              <a:t>likle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ulaşılabilir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evren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tanımlan</a:t>
            </a:r>
            <a:r>
              <a:rPr lang="tr-TR" sz="2000" dirty="0">
                <a:latin typeface="Book Antiqua" panose="02040602050305030304" pitchFamily="18" charset="0"/>
              </a:rPr>
              <a:t>maktadır.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endParaRPr lang="tr-TR" sz="105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1411</TotalTime>
  <Words>882</Words>
  <Application>Microsoft Office PowerPoint</Application>
  <PresentationFormat>Ekran Gösterisi (4:3)</PresentationFormat>
  <Paragraphs>238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Book Antiqua</vt:lpstr>
      <vt:lpstr>Bookman Old Style</vt:lpstr>
      <vt:lpstr>Gill Sans MT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299</cp:revision>
  <dcterms:created xsi:type="dcterms:W3CDTF">2015-09-22T13:45:05Z</dcterms:created>
  <dcterms:modified xsi:type="dcterms:W3CDTF">2019-02-17T12:02:11Z</dcterms:modified>
</cp:coreProperties>
</file>