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53"/>
  </p:notesMasterIdLst>
  <p:handoutMasterIdLst>
    <p:handoutMasterId r:id="rId54"/>
  </p:handoutMasterIdLst>
  <p:sldIdLst>
    <p:sldId id="264" r:id="rId2"/>
    <p:sldId id="530" r:id="rId3"/>
    <p:sldId id="620" r:id="rId4"/>
    <p:sldId id="647" r:id="rId5"/>
    <p:sldId id="648" r:id="rId6"/>
    <p:sldId id="649" r:id="rId7"/>
    <p:sldId id="650" r:id="rId8"/>
    <p:sldId id="651" r:id="rId9"/>
    <p:sldId id="652" r:id="rId10"/>
    <p:sldId id="628" r:id="rId11"/>
    <p:sldId id="629" r:id="rId12"/>
    <p:sldId id="625" r:id="rId13"/>
    <p:sldId id="626" r:id="rId14"/>
    <p:sldId id="644" r:id="rId15"/>
    <p:sldId id="657" r:id="rId16"/>
    <p:sldId id="646" r:id="rId17"/>
    <p:sldId id="656" r:id="rId18"/>
    <p:sldId id="653" r:id="rId19"/>
    <p:sldId id="627" r:id="rId20"/>
    <p:sldId id="654" r:id="rId21"/>
    <p:sldId id="585" r:id="rId22"/>
    <p:sldId id="631" r:id="rId23"/>
    <p:sldId id="586" r:id="rId24"/>
    <p:sldId id="589" r:id="rId25"/>
    <p:sldId id="593" r:id="rId26"/>
    <p:sldId id="637" r:id="rId27"/>
    <p:sldId id="404" r:id="rId28"/>
    <p:sldId id="594" r:id="rId29"/>
    <p:sldId id="596" r:id="rId30"/>
    <p:sldId id="638" r:id="rId31"/>
    <p:sldId id="407" r:id="rId32"/>
    <p:sldId id="639" r:id="rId33"/>
    <p:sldId id="592" r:id="rId34"/>
    <p:sldId id="640" r:id="rId35"/>
    <p:sldId id="408" r:id="rId36"/>
    <p:sldId id="325" r:id="rId37"/>
    <p:sldId id="633" r:id="rId38"/>
    <p:sldId id="634" r:id="rId39"/>
    <p:sldId id="635" r:id="rId40"/>
    <p:sldId id="622" r:id="rId41"/>
    <p:sldId id="655" r:id="rId42"/>
    <p:sldId id="642" r:id="rId43"/>
    <p:sldId id="597" r:id="rId44"/>
    <p:sldId id="598" r:id="rId45"/>
    <p:sldId id="599" r:id="rId46"/>
    <p:sldId id="409" r:id="rId47"/>
    <p:sldId id="658" r:id="rId48"/>
    <p:sldId id="412" r:id="rId49"/>
    <p:sldId id="451" r:id="rId50"/>
    <p:sldId id="581" r:id="rId51"/>
    <p:sldId id="287" r:id="rId52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0021"/>
    <a:srgbClr val="FFFF00"/>
    <a:srgbClr val="6600FF"/>
    <a:srgbClr val="009999"/>
    <a:srgbClr val="FF6633"/>
    <a:srgbClr val="F8F8F8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0929"/>
  </p:normalViewPr>
  <p:slideViewPr>
    <p:cSldViewPr>
      <p:cViewPr varScale="1">
        <p:scale>
          <a:sx n="63" d="100"/>
          <a:sy n="63" d="100"/>
        </p:scale>
        <p:origin x="-174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63F00CD-5B3E-4091-A040-642ECE1762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12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Asılın metin stilleri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B8BF676-2CCB-43CA-AC47-45138F21AB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630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46D56-22B5-402D-BD30-C1048EC3970C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F676-2CCB-43CA-AC47-45138F21ABCE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20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D9AC-F53F-4706-AA3A-DCDB1DC4EC1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693E-EDD5-45F6-ADC3-BBC06EB48AC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BBC8-9696-4011-AFE3-69C1C95BE7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F713F-8FE4-4FF4-A6DA-09B2681C34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D22F3-B143-4EA3-AB9F-0D1F9D417DF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E39B5-30EF-4CC3-BD01-5A56A82B62C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6BEB8-5834-4BF9-928F-DB29C21C585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946E8-2F0F-43F5-8873-8761778843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B2136-2C30-4586-906B-823135B4538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7B137-728F-4360-83EF-DB4B9F3AA9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3C5-CA2C-428C-B8F8-7A7DA3D2035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6BAA79-4CD1-434B-88F8-6F6953EFC01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r.wikihow.com/Image:Improve-Your-Eyesight-Step-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3.bp.blogspot.com/-HZOvwztUWe4/Taxe3HgOoMI/AAAAAAAAABk/hMxy699327Y/s1600/eye_study_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r.wikihow.com/Image:Improve-Your-Eyesight-Step-6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r.wikihow.com/Image:Improve-Your-Eyesight-Step-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fr.wikihow.com/Image:Improve-Your-Eyesight-Step-9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4.bp.blogspot.com/-NENmGQkCIhY/TcOStoS-FlI/AAAAAAAAABs/hEb17eLgiJs/s1600/yeux_web11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r.wikihow.com/Image:Lose-Belly-Fat-(Teen-Girls)-Step-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http://magazine.cflou.com/aliments-bons-pour-les-yeux/%20%E2%80%8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r.wikihow.com/Image:Improve-Your-Eyesight-Step-8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990975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887538"/>
            <a:ext cx="8229600" cy="823912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Gözleri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oruma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eknikleri</a:t>
            </a: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789040"/>
            <a:ext cx="6305550" cy="2206625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Prof. Dr. Firdevs GÜNEŞ</a:t>
            </a:r>
            <a:endParaRPr lang="tr-TR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Bartın Üniversitesi</a:t>
            </a:r>
            <a:endParaRPr lang="tr-TR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Eğitim Fakültesi Dekanı</a:t>
            </a:r>
          </a:p>
          <a:p>
            <a:endParaRPr lang="tr-TR" dirty="0">
              <a:solidFill>
                <a:schemeClr val="tx1"/>
              </a:solidFill>
              <a:latin typeface="Adobe Garamond Pro Bold" pitchFamily="18" charset="-94"/>
            </a:endParaRPr>
          </a:p>
          <a:p>
            <a:pPr eaLnBrk="0" hangingPunct="0">
              <a:spcBef>
                <a:spcPct val="0"/>
              </a:spcBef>
            </a:pPr>
            <a:r>
              <a:rPr lang="tr-TR" altLang="tr-TR" i="1" dirty="0" smtClean="0">
                <a:solidFill>
                  <a:schemeClr val="tx1"/>
                </a:solidFill>
                <a:latin typeface="Adobe Garamond Pro Bold" pitchFamily="18" charset="-94"/>
              </a:rPr>
              <a:t> </a:t>
            </a:r>
            <a:r>
              <a:rPr lang="tr-TR" altLang="tr-TR" sz="2400" b="1" i="1" dirty="0" err="1" smtClean="0">
                <a:solidFill>
                  <a:schemeClr val="tx1"/>
                </a:solidFill>
                <a:latin typeface="Arial Black" pitchFamily="34" charset="0"/>
              </a:rPr>
              <a:t>firdevsgunes</a:t>
            </a:r>
            <a:r>
              <a:rPr lang="tr-TR" altLang="tr-TR" sz="2400" b="1" i="1" dirty="0" smtClean="0">
                <a:solidFill>
                  <a:schemeClr val="tx1"/>
                </a:solidFill>
                <a:latin typeface="Arial Black" pitchFamily="34" charset="0"/>
              </a:rPr>
              <a:t>@</a:t>
            </a:r>
            <a:r>
              <a:rPr lang="tr-TR" altLang="tr-TR" sz="2400" b="1" i="1" dirty="0" err="1" smtClean="0">
                <a:solidFill>
                  <a:schemeClr val="tx1"/>
                </a:solidFill>
                <a:latin typeface="Arial Black" pitchFamily="34" charset="0"/>
              </a:rPr>
              <a:t>bartin</a:t>
            </a:r>
            <a:r>
              <a:rPr lang="tr-TR" altLang="tr-TR" sz="2400" b="1" i="1" dirty="0" smtClean="0">
                <a:solidFill>
                  <a:schemeClr val="tx1"/>
                </a:solidFill>
                <a:latin typeface="Arial Black" pitchFamily="34" charset="0"/>
              </a:rPr>
              <a:t>.edu.tr</a:t>
            </a:r>
            <a:r>
              <a:rPr lang="tr-TR" altLang="tr-TR" sz="2400" b="1" i="1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tr-TR" altLang="tr-TR" sz="2400" b="1" i="1" dirty="0">
                <a:solidFill>
                  <a:schemeClr val="tx1"/>
                </a:solidFill>
                <a:latin typeface="Arial Black" pitchFamily="34" charset="0"/>
              </a:rPr>
            </a:br>
            <a:endParaRPr lang="tr-TR" sz="2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83568" y="3429000"/>
            <a:ext cx="8277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Uygun Okuma Ortamı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/>
          </a:bodyPr>
          <a:lstStyle/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Işık </a:t>
            </a:r>
            <a:r>
              <a:rPr lang="tr-TR" sz="2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Düzeni:</a:t>
            </a:r>
            <a:r>
              <a:rPr lang="tr-TR" sz="2600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tr-TR" sz="2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Araştırmalara göre </a:t>
            </a:r>
            <a:r>
              <a:rPr lang="tr-TR" sz="2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göz </a:t>
            </a:r>
            <a:r>
              <a:rPr lang="tr-TR" sz="2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sağlığı ile  ışık düzeni arasında doğrusal ilişkiler vardır.</a:t>
            </a: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Yeterli ışık okumayı kolaylaştırır ve gözleri korur. Yetersiz  ışıkta gözler  çabuk yorulur. </a:t>
            </a:r>
            <a:endParaRPr lang="tr-TR" sz="26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</a:t>
            </a:r>
            <a:r>
              <a:rPr lang="tr-TR" sz="2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etersiz ışık </a:t>
            </a:r>
            <a:r>
              <a:rPr lang="tr-TR" sz="2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göz hastalıklarına yol açan en önemli </a:t>
            </a:r>
            <a:r>
              <a:rPr lang="tr-TR" sz="2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etkendir.</a:t>
            </a: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Ç</a:t>
            </a:r>
            <a:r>
              <a:rPr lang="tr-TR" sz="2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alışılan odanın </a:t>
            </a:r>
            <a:r>
              <a:rPr lang="tr-TR" sz="2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ışığına dikkat edilmeli, okumaya uygun düzenlemeler yapılmalıdır. </a:t>
            </a:r>
            <a:endParaRPr lang="tr-TR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35986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Okuma Ortamı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556792"/>
            <a:ext cx="5472608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/>
                </a:solidFill>
              </a:rPr>
              <a:t>Doğal Işık: </a:t>
            </a:r>
            <a:r>
              <a:rPr lang="tr-TR" dirty="0" smtClean="0"/>
              <a:t>Gözler </a:t>
            </a:r>
            <a:r>
              <a:rPr lang="tr-TR" dirty="0"/>
              <a:t>doğal ışıkta, yani gündüz </a:t>
            </a:r>
            <a:r>
              <a:rPr lang="tr-TR" dirty="0" smtClean="0"/>
              <a:t>ışığında </a:t>
            </a:r>
            <a:r>
              <a:rPr lang="tr-TR" dirty="0"/>
              <a:t>rahat eder</a:t>
            </a:r>
            <a:r>
              <a:rPr lang="tr-TR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Olabildiğince </a:t>
            </a:r>
            <a:r>
              <a:rPr lang="tr-TR" dirty="0"/>
              <a:t>gündüz ışığından </a:t>
            </a:r>
            <a:r>
              <a:rPr lang="tr-TR" dirty="0" smtClean="0"/>
              <a:t>yararlanılmalıdır</a:t>
            </a:r>
            <a:r>
              <a:rPr lang="tr-TR" dirty="0"/>
              <a:t>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Işığın   soldan </a:t>
            </a:r>
            <a:r>
              <a:rPr lang="tr-TR" dirty="0"/>
              <a:t>veya </a:t>
            </a:r>
            <a:r>
              <a:rPr lang="tr-TR" dirty="0" smtClean="0"/>
              <a:t>sağdan </a:t>
            </a:r>
            <a:r>
              <a:rPr lang="tr-TR" dirty="0"/>
              <a:t>gelmesine özen gösterilmelidir.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</a:t>
            </a:r>
            <a:r>
              <a:rPr lang="tr-TR" dirty="0" smtClean="0"/>
              <a:t>şığın </a:t>
            </a:r>
            <a:r>
              <a:rPr lang="tr-TR" dirty="0"/>
              <a:t>girmesini engelleyen perdeler </a:t>
            </a:r>
            <a:r>
              <a:rPr lang="tr-TR" dirty="0" smtClean="0"/>
              <a:t>kullanılmamalıdır</a:t>
            </a:r>
            <a:r>
              <a:rPr lang="tr-TR" dirty="0"/>
              <a:t>. </a:t>
            </a:r>
          </a:p>
        </p:txBody>
      </p:sp>
      <p:pic>
        <p:nvPicPr>
          <p:cNvPr id="4" name="Resim 3" descr="Improve Your Eyesight Step 9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3900"/>
            <a:ext cx="2564765" cy="3271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4446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Okuma </a:t>
            </a:r>
            <a:r>
              <a:rPr lang="tr-TR" b="1" dirty="0">
                <a:solidFill>
                  <a:schemeClr val="accent2"/>
                </a:solidFill>
              </a:rPr>
              <a:t>Ortamı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Aydınlatma:</a:t>
            </a:r>
            <a:r>
              <a:rPr lang="tr-TR" dirty="0">
                <a:solidFill>
                  <a:schemeClr val="tx2"/>
                </a:solidFill>
              </a:rPr>
              <a:t> </a:t>
            </a:r>
            <a:r>
              <a:rPr lang="tr-TR" dirty="0" smtClean="0"/>
              <a:t>Gece aydınlatmaya dikkat edilmelidir. Göz </a:t>
            </a:r>
            <a:r>
              <a:rPr lang="tr-TR" dirty="0"/>
              <a:t>sağlığını bozan en önemli </a:t>
            </a:r>
            <a:r>
              <a:rPr lang="tr-TR" dirty="0" smtClean="0"/>
              <a:t>faktör  aydınlatmanın yetersiz  olmasıdır. </a:t>
            </a:r>
          </a:p>
          <a:p>
            <a:r>
              <a:rPr lang="tr-TR" dirty="0" smtClean="0"/>
              <a:t>Aydınlatma </a:t>
            </a:r>
            <a:r>
              <a:rPr lang="tr-TR" dirty="0"/>
              <a:t>az olursa, gözler net görebilmek </a:t>
            </a:r>
            <a:r>
              <a:rPr lang="tr-TR" dirty="0" smtClean="0"/>
              <a:t>için </a:t>
            </a:r>
            <a:r>
              <a:rPr lang="tr-TR" dirty="0"/>
              <a:t>çok çalışmak zorunda </a:t>
            </a:r>
            <a:r>
              <a:rPr lang="tr-TR" dirty="0" smtClean="0"/>
              <a:t>kalır. </a:t>
            </a:r>
          </a:p>
          <a:p>
            <a:r>
              <a:rPr lang="tr-TR" dirty="0" smtClean="0"/>
              <a:t>Gözlerin </a:t>
            </a:r>
            <a:r>
              <a:rPr lang="tr-TR" dirty="0"/>
              <a:t>aşırı </a:t>
            </a:r>
            <a:r>
              <a:rPr lang="tr-TR" dirty="0" smtClean="0"/>
              <a:t>zorlanması sonucu gözde </a:t>
            </a:r>
            <a:r>
              <a:rPr lang="tr-TR" dirty="0"/>
              <a:t>yanma, batma, kızarıklık ve baş ağrısı gibi şikayetler ortaya </a:t>
            </a:r>
            <a:r>
              <a:rPr lang="tr-TR" dirty="0" smtClean="0"/>
              <a:t>çıkabilir.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39073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504D"/>
                </a:solidFill>
              </a:rPr>
              <a:t>Okuma Ortamı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277" y="1628800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tr-T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ydınlatma  </a:t>
            </a:r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 </a:t>
            </a:r>
            <a:r>
              <a:rPr lang="tr-T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genişliğine göre yapılır.</a:t>
            </a:r>
          </a:p>
          <a:p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</a:t>
            </a:r>
            <a:r>
              <a:rPr lang="tr-T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etrekareye 10- </a:t>
            </a:r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15 </a:t>
            </a:r>
            <a:r>
              <a:rPr lang="tr-TR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watt</a:t>
            </a:r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ışık, </a:t>
            </a:r>
            <a:endParaRPr lang="tr-TR" sz="28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 metrekarelik bir oda </a:t>
            </a:r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için 200-300 </a:t>
            </a:r>
            <a:r>
              <a:rPr lang="tr-TR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watt</a:t>
            </a:r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ışık kullanılmalıdır. </a:t>
            </a:r>
            <a:endParaRPr lang="tr-TR" sz="28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Aydınlatma için </a:t>
            </a:r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beyaz </a:t>
            </a:r>
            <a:r>
              <a:rPr lang="tr-T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ışık </a:t>
            </a:r>
            <a:r>
              <a:rPr lang="tr-TR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yani flüoresan lâmba </a:t>
            </a:r>
            <a:r>
              <a:rPr lang="tr-TR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kullanılmalıdır.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86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Oturma Biçimi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772816"/>
            <a:ext cx="5544616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Düşünce akışını artıran, anlamayı kolaylaştıran bir duruş </a:t>
            </a:r>
            <a:r>
              <a:rPr lang="tr-TR" dirty="0" smtClean="0"/>
              <a:t>veya </a:t>
            </a:r>
            <a:r>
              <a:rPr lang="tr-TR" dirty="0"/>
              <a:t>oturuş gereklidir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Bunun için hafif sağa ve biraz öne doğru eğilerek  oturulmalıdır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Göz ile kitap arasında en uygun uzaklık </a:t>
            </a:r>
            <a:r>
              <a:rPr lang="tr-TR" dirty="0" smtClean="0"/>
              <a:t>25-30 cm olmalıdır</a:t>
            </a:r>
            <a:r>
              <a:rPr lang="tr-TR" dirty="0"/>
              <a:t>. 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Okuma </a:t>
            </a:r>
            <a:r>
              <a:rPr lang="tr-TR" dirty="0"/>
              <a:t>sırasında </a:t>
            </a:r>
            <a:r>
              <a:rPr lang="tr-TR" dirty="0" smtClean="0"/>
              <a:t>gereğinden fazla eğilmemelidir.</a:t>
            </a:r>
            <a:endParaRPr lang="tr-TR" dirty="0"/>
          </a:p>
        </p:txBody>
      </p:sp>
      <p:pic>
        <p:nvPicPr>
          <p:cNvPr id="4" name="Resim 3" descr="http://selection.readersdigest.ca/sites/default/files/imagecache/SlideShowImage/images/eyes_291_20080307_160722_20080609-1017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44" y="1124744"/>
            <a:ext cx="2794568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980" y="3831673"/>
            <a:ext cx="280308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363633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Oturma Biçimi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3843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22857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5438"/>
            <a:ext cx="2913771" cy="210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5438"/>
            <a:ext cx="3528392" cy="210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739876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Oturma Biçimi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Okuma sırasında </a:t>
            </a:r>
            <a:r>
              <a:rPr lang="tr-TR" dirty="0"/>
              <a:t>sandalye veya koltuk uygun yükseklikte olmalı, okuyucunun </a:t>
            </a:r>
            <a:r>
              <a:rPr lang="tr-TR" dirty="0" smtClean="0"/>
              <a:t>otururken </a:t>
            </a:r>
            <a:r>
              <a:rPr lang="tr-TR" dirty="0"/>
              <a:t>ayağı yere değmelidir. </a:t>
            </a:r>
            <a:endParaRPr lang="tr-TR" dirty="0" smtClean="0"/>
          </a:p>
          <a:p>
            <a:r>
              <a:rPr lang="tr-TR" dirty="0"/>
              <a:t>Y</a:t>
            </a:r>
            <a:r>
              <a:rPr lang="tr-TR" dirty="0" smtClean="0"/>
              <a:t>üksek </a:t>
            </a:r>
            <a:r>
              <a:rPr lang="tr-TR" dirty="0"/>
              <a:t>veya alçak </a:t>
            </a:r>
            <a:r>
              <a:rPr lang="tr-TR" dirty="0" smtClean="0"/>
              <a:t>sandalye  </a:t>
            </a:r>
            <a:r>
              <a:rPr lang="tr-TR" dirty="0"/>
              <a:t>kan dolaşımını etkilemekte ve  okumanın verimini düşürmektedir. </a:t>
            </a:r>
            <a:endParaRPr lang="tr-TR" dirty="0" smtClean="0"/>
          </a:p>
          <a:p>
            <a:r>
              <a:rPr lang="tr-TR" dirty="0" smtClean="0"/>
              <a:t>Sandalye ve masa yüksekliği okuyucuya </a:t>
            </a:r>
            <a:r>
              <a:rPr lang="tr-TR" dirty="0"/>
              <a:t>uygun </a:t>
            </a:r>
            <a:r>
              <a:rPr lang="tr-TR" dirty="0" smtClean="0"/>
              <a:t> olmalıdır.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685292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Oturma Biçimi</a:t>
            </a:r>
            <a:endParaRPr lang="tr-TR" b="1" dirty="0">
              <a:solidFill>
                <a:schemeClr val="accent2"/>
              </a:solidFill>
            </a:endParaRP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416823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3072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Oturma Biçimi</a:t>
            </a:r>
            <a:endParaRPr lang="tr-TR" dirty="0"/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556792"/>
            <a:ext cx="72008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804617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Gözleri Dinlendirme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844824"/>
            <a:ext cx="5025752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</a:t>
            </a:r>
            <a:r>
              <a:rPr lang="tr-TR" dirty="0" smtClean="0"/>
              <a:t>ürekli </a:t>
            </a:r>
            <a:r>
              <a:rPr lang="tr-TR" dirty="0"/>
              <a:t>ekran karşısında </a:t>
            </a:r>
            <a:r>
              <a:rPr lang="tr-TR" dirty="0" smtClean="0"/>
              <a:t>çalışanların  göz kasları  daha çabuk yorulur.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G</a:t>
            </a:r>
            <a:r>
              <a:rPr lang="tr-TR" dirty="0" smtClean="0"/>
              <a:t>özde yorgunluk ve </a:t>
            </a:r>
            <a:r>
              <a:rPr lang="tr-TR" dirty="0"/>
              <a:t>ağrı </a:t>
            </a:r>
            <a:r>
              <a:rPr lang="tr-TR" dirty="0" smtClean="0"/>
              <a:t>başlar.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Göz kaslarını </a:t>
            </a:r>
            <a:r>
              <a:rPr lang="tr-TR" dirty="0"/>
              <a:t>güçlendiren, </a:t>
            </a:r>
            <a:r>
              <a:rPr lang="tr-TR" dirty="0" smtClean="0"/>
              <a:t>esneklik sağlayan ve gözü rahatlatan jimnastikler yapılmalıdır.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Gözde sürekli ağrı </a:t>
            </a:r>
            <a:r>
              <a:rPr lang="tr-TR" dirty="0"/>
              <a:t>varsa doktora </a:t>
            </a:r>
            <a:r>
              <a:rPr lang="tr-TR" dirty="0" smtClean="0"/>
              <a:t>gidilmelidir.</a:t>
            </a:r>
            <a:r>
              <a:rPr lang="tr-TR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7276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1273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Göz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</a:p>
          <a:p>
            <a:pPr algn="ctr">
              <a:buNone/>
            </a:pPr>
            <a:r>
              <a:rPr lang="tr-TR" dirty="0" smtClean="0"/>
              <a:t>    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1700808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4F81BD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 kendisinden başka her şeyi görür. </a:t>
            </a:r>
            <a:endParaRPr lang="tr-TR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4F81BD"/>
              </a:buClr>
              <a:buNone/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Fuller)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Gözlerin 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konuştuğu dil her yerde aynıdır. (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Geoege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Herbert</a:t>
            </a:r>
            <a:r>
              <a:rPr lang="tr-T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tr-TR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Dilin 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ağır, gözün çabuk işlesin. (Cervantes) </a:t>
            </a:r>
            <a:endParaRPr lang="tr-TR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Göz Jimnastikleri</a:t>
            </a:r>
            <a:endParaRPr lang="tr-TR" b="1" dirty="0">
              <a:solidFill>
                <a:schemeClr val="accent2"/>
              </a:solidFill>
            </a:endParaRPr>
          </a:p>
        </p:txBody>
      </p:sp>
      <p:pic>
        <p:nvPicPr>
          <p:cNvPr id="5" name="Resim 4" descr="http://3.bp.blogspot.com/-HZOvwztUWe4/Taxe3HgOoMI/AAAAAAAAABk/hMxy699327Y/s1600/eye_study_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804248" cy="5181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6887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Gözleri Dinlendirme 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Kalemi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İ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zleme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tr-TR" dirty="0" smtClean="0">
                <a:ea typeface="Calibri"/>
                <a:cs typeface="Times New Roman"/>
              </a:rPr>
              <a:t>: </a:t>
            </a:r>
            <a:r>
              <a:rPr lang="tr-TR" dirty="0">
                <a:ea typeface="Calibri"/>
                <a:cs typeface="Times New Roman"/>
              </a:rPr>
              <a:t>G</a:t>
            </a:r>
            <a:r>
              <a:rPr lang="tr-TR" dirty="0" smtClean="0">
                <a:ea typeface="Calibri"/>
                <a:cs typeface="Times New Roman"/>
              </a:rPr>
              <a:t>öz </a:t>
            </a:r>
            <a:r>
              <a:rPr lang="tr-TR" dirty="0">
                <a:ea typeface="Calibri"/>
                <a:cs typeface="Times New Roman"/>
              </a:rPr>
              <a:t>kaslarını </a:t>
            </a:r>
            <a:r>
              <a:rPr lang="tr-TR" dirty="0" smtClean="0">
                <a:ea typeface="Calibri"/>
                <a:cs typeface="Times New Roman"/>
              </a:rPr>
              <a:t>güçlendirmek ve gözleri dinlendirmek için yapılır.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ea typeface="Calibri"/>
                <a:cs typeface="Times New Roman"/>
              </a:rPr>
              <a:t>Alıştırmada kalemle gözlerin  yakın ve uzak   mesafelere bakması sağlanır.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Masada  </a:t>
            </a:r>
            <a:r>
              <a:rPr lang="tr-TR" dirty="0" smtClean="0"/>
              <a:t>veya  </a:t>
            </a:r>
            <a:r>
              <a:rPr lang="tr-TR" dirty="0"/>
              <a:t>ekran karşısında otururken </a:t>
            </a:r>
            <a:r>
              <a:rPr lang="tr-TR" dirty="0" smtClean="0"/>
              <a:t>yapılır.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Etkili Teknikler 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1628800"/>
            <a:ext cx="7704856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dirty="0">
                <a:ea typeface="Calibri"/>
                <a:cs typeface="Times New Roman"/>
              </a:rPr>
              <a:t>Elinize bir kalem alınız. Kalemi dik bir </a:t>
            </a:r>
            <a:r>
              <a:rPr lang="tr-TR" dirty="0" smtClean="0">
                <a:ea typeface="Calibri"/>
                <a:cs typeface="Times New Roman"/>
              </a:rPr>
              <a:t>şekilde </a:t>
            </a:r>
            <a:r>
              <a:rPr lang="tr-TR" dirty="0">
                <a:ea typeface="Calibri"/>
                <a:cs typeface="Times New Roman"/>
              </a:rPr>
              <a:t>göz hizasında tutunuz. Gözünüzü </a:t>
            </a:r>
            <a:r>
              <a:rPr lang="tr-TR" dirty="0" smtClean="0">
                <a:ea typeface="Calibri"/>
                <a:cs typeface="Times New Roman"/>
              </a:rPr>
              <a:t>kaleme odaklayınız.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ea typeface="Calibri"/>
                <a:cs typeface="Times New Roman"/>
              </a:rPr>
              <a:t> </a:t>
            </a:r>
            <a:r>
              <a:rPr lang="tr-TR" dirty="0">
                <a:ea typeface="Calibri"/>
                <a:cs typeface="Times New Roman"/>
              </a:rPr>
              <a:t>Burundan derin bir nefes alarak kalemi yavaş yavaş yüzünüze doğru </a:t>
            </a:r>
            <a:r>
              <a:rPr lang="tr-TR" dirty="0" smtClean="0">
                <a:ea typeface="Calibri"/>
                <a:cs typeface="Times New Roman"/>
              </a:rPr>
              <a:t>yaklaştırınız.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ea typeface="Calibri"/>
                <a:cs typeface="Times New Roman"/>
              </a:rPr>
              <a:t> </a:t>
            </a:r>
            <a:r>
              <a:rPr lang="tr-TR" dirty="0">
                <a:ea typeface="Calibri"/>
                <a:cs typeface="Times New Roman"/>
              </a:rPr>
              <a:t>Nefesi ağzınızdan verirken </a:t>
            </a:r>
            <a:r>
              <a:rPr lang="tr-TR" dirty="0" smtClean="0">
                <a:ea typeface="Calibri"/>
                <a:cs typeface="Times New Roman"/>
              </a:rPr>
              <a:t>kalemi </a:t>
            </a:r>
            <a:r>
              <a:rPr lang="tr-TR" dirty="0">
                <a:ea typeface="Calibri"/>
                <a:cs typeface="Times New Roman"/>
              </a:rPr>
              <a:t>yavaş yavaş yüzünüzden uzaklaştırınız. </a:t>
            </a:r>
            <a:r>
              <a:rPr lang="tr-TR" dirty="0" smtClean="0">
                <a:ea typeface="Calibri"/>
                <a:cs typeface="Times New Roman"/>
              </a:rPr>
              <a:t>Gözünüzü </a:t>
            </a:r>
            <a:r>
              <a:rPr lang="tr-TR" dirty="0">
                <a:ea typeface="Calibri"/>
                <a:cs typeface="Times New Roman"/>
              </a:rPr>
              <a:t>kalemden hiç ayırmayınız</a:t>
            </a:r>
            <a:r>
              <a:rPr lang="tr-TR" dirty="0" smtClean="0"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ea typeface="Calibri"/>
                <a:cs typeface="Times New Roman"/>
              </a:rPr>
              <a:t> Alıştırmayı </a:t>
            </a:r>
            <a:r>
              <a:rPr lang="tr-TR" dirty="0">
                <a:ea typeface="Calibri"/>
                <a:cs typeface="Times New Roman"/>
              </a:rPr>
              <a:t>nefes alıp verme ritminde yavaş yavaş 25 kez yapınız. 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6809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Dinlendirme  Teknikleri </a:t>
            </a:r>
            <a:endParaRPr lang="tr-TR" dirty="0">
              <a:solidFill>
                <a:schemeClr val="accent2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1764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Etkili Teknikler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59632" y="1484784"/>
            <a:ext cx="7776864" cy="367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Baş 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parmak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izleme: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Sağ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baş parmağınızı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yaklaşık 15 cm uzaklıkta ve göz hizasında  tutunuz. </a:t>
            </a:r>
            <a:endParaRPr lang="tr-TR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Gözünüzü parmağınıza odaklayınız. Parmağı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burnunuza doğru yavaş yavaş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yaklaştırıp 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uzaklaştırınız. </a:t>
            </a:r>
            <a:endParaRPr lang="tr-TR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özünüzü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parmaktan hiç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ayırmayınız.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 gün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ortalama 10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kez  ve daha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fazla yapınız.</a:t>
            </a:r>
            <a:endParaRPr lang="tr-TR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1"/>
            <a:ext cx="5040560" cy="377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700808"/>
            <a:ext cx="8136904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tr-TR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Göz Yogası</a:t>
            </a:r>
            <a:r>
              <a:rPr lang="tr-TR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Gözleri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korumak ve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esneklik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sağlamak için göz yogası yapınız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Karşınızda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metre ileride  3 -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metrelik bir 8 rakamı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veya sonsuzluk işareti olduğunu düşününüz.  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Bunları gözlerinizle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yavaş yavaş çiziniz. </a:t>
            </a:r>
          </a:p>
        </p:txBody>
      </p:sp>
    </p:spTree>
    <p:extLst>
      <p:ext uri="{BB962C8B-B14F-4D97-AF65-F5344CB8AC3E}">
        <p14:creationId xmlns:p14="http://schemas.microsoft.com/office/powerpoint/2010/main" val="2316791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9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Etkili Teknikler</a:t>
            </a:r>
            <a:r>
              <a:rPr lang="tr-TR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67" name="Rectangle 1027"/>
          <p:cNvSpPr>
            <a:spLocks noGrp="1" noChangeArrowheads="1"/>
          </p:cNvSpPr>
          <p:nvPr>
            <p:ph idx="1"/>
          </p:nvPr>
        </p:nvSpPr>
        <p:spPr>
          <a:xfrm>
            <a:off x="1031304" y="1661120"/>
            <a:ext cx="80772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solidFill>
                  <a:srgbClr val="A50021"/>
                </a:solidFill>
              </a:rPr>
              <a:t> 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5" name="Resim 4" descr="infi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33" y="1196752"/>
            <a:ext cx="633670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251520" y="3140968"/>
            <a:ext cx="9001000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Sonsuzluk </a:t>
            </a: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İşareti</a:t>
            </a: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tr-TR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Göz yorgunluğu </a:t>
            </a:r>
            <a:r>
              <a:rPr lang="tr-TR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 </a:t>
            </a:r>
            <a:r>
              <a:rPr lang="tr-TR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tansiyonunu  önlemek için yapılır.</a:t>
            </a:r>
          </a:p>
          <a:p>
            <a:pPr marL="457200" lvl="0" indent="-457200" fontAlgn="auto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Baş sabit tutulur, gözlerle sonsuzluk işareti çizilir. </a:t>
            </a:r>
          </a:p>
          <a:p>
            <a:pPr marL="457200" lvl="0" indent="-457200" fontAlgn="auto">
              <a:lnSpc>
                <a:spcPct val="115000"/>
              </a:lnSpc>
              <a:spcAft>
                <a:spcPts val="1000"/>
              </a:spcAft>
              <a:buClrTx/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Esnek </a:t>
            </a:r>
            <a:r>
              <a:rPr lang="tr-TR" sz="3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 </a:t>
            </a:r>
            <a:r>
              <a:rPr lang="tr-T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harekettir. Ara </a:t>
            </a:r>
            <a:r>
              <a:rPr lang="tr-TR" sz="3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verilmeden yapılmalıdır</a:t>
            </a:r>
            <a:r>
              <a:rPr lang="tr-TR" sz="3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 fontAlgn="auto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tr-TR" sz="3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tr-TR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82741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>
                <a:ea typeface="Calibri"/>
                <a:cs typeface="Times New Roman"/>
              </a:rPr>
              <a:t>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Sekiz rakamı: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 alıştırmada baş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sabit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tutulur, gözlerle  8  rakamı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çizilir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Oda tarama: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 alıştırmada  odanın duvarları, köşeleri  gözlerle yavaş yavaş taranır. </a:t>
            </a:r>
            <a:endParaRPr lang="tr-T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Önce tavandan başlanır ardından duvarlar, sağ ve sol köşeler gözlerle taranır.</a:t>
            </a:r>
            <a:r>
              <a:rPr lang="tr-TR" dirty="0" smtClean="0">
                <a:ea typeface="Calibri"/>
                <a:cs typeface="Times New Roman"/>
              </a:rPr>
              <a:t> </a:t>
            </a:r>
            <a:r>
              <a:rPr lang="tr-TR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878761" y="211984"/>
            <a:ext cx="994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tr-TR" sz="96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8</a:t>
            </a:r>
            <a:r>
              <a:rPr lang="tr-TR" sz="3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1026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2"/>
                </a:solidFill>
                <a:ea typeface="Calibri"/>
                <a:cs typeface="Times New Roman"/>
              </a:rPr>
              <a:t>Beyaz Sayfalara </a:t>
            </a:r>
            <a:r>
              <a:rPr lang="tr-TR" b="1" dirty="0">
                <a:solidFill>
                  <a:schemeClr val="tx2"/>
                </a:solidFill>
                <a:ea typeface="Calibri"/>
                <a:cs typeface="Times New Roman"/>
              </a:rPr>
              <a:t>B</a:t>
            </a:r>
            <a:r>
              <a:rPr lang="tr-TR" b="1" dirty="0" smtClean="0">
                <a:solidFill>
                  <a:schemeClr val="tx2"/>
                </a:solidFill>
                <a:ea typeface="Calibri"/>
                <a:cs typeface="Times New Roman"/>
              </a:rPr>
              <a:t>akma: </a:t>
            </a:r>
            <a:r>
              <a:rPr lang="tr-TR" dirty="0" smtClean="0">
                <a:ea typeface="Calibri"/>
                <a:cs typeface="Times New Roman"/>
              </a:rPr>
              <a:t>Okumada gözler beyaz kağıt üzerindeki siyah renkli yazıları tanımaya çalışır.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ea typeface="Calibri"/>
                <a:cs typeface="Times New Roman"/>
              </a:rPr>
              <a:t>Beyaz ve siyah iki zıt renk arasında gözler çok yorulur.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ea typeface="Calibri"/>
                <a:cs typeface="Times New Roman"/>
              </a:rPr>
              <a:t>Gözler renk yönüyle  dinlendirilmelidir.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tr-TR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Göz ve Okuma </a:t>
            </a:r>
            <a:endParaRPr lang="tr-TR" b="1" dirty="0">
              <a:solidFill>
                <a:schemeClr val="accent2"/>
              </a:solidFill>
            </a:endParaRPr>
          </a:p>
        </p:txBody>
      </p:sp>
      <p:pic>
        <p:nvPicPr>
          <p:cNvPr id="4" name="İçerik Yer Tutucusu 3" descr="C:\Users\user\Desktop\GÖZZZ\Quelles-sont-les-causes-de-la-secheresse-oculaire_exact441x3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958181"/>
            <a:ext cx="56007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0651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Etkili Teknikler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700808"/>
            <a:ext cx="797808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S</a:t>
            </a:r>
            <a:r>
              <a:rPr lang="tr-T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ayfalara Bakma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özleri dinlendirmek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 okumayı iyileştirmek için yapılır.</a:t>
            </a:r>
          </a:p>
          <a:p>
            <a:pPr marL="0" indent="0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zun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süreli okuma sonrası ve özellikle zor konuları okurken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yapılırsa daha etkili olur.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71963"/>
            <a:ext cx="41036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74976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188640"/>
            <a:ext cx="8229600" cy="1143000"/>
          </a:xfrm>
        </p:spPr>
        <p:txBody>
          <a:bodyPr/>
          <a:lstStyle/>
          <a:p>
            <a:r>
              <a:rPr lang="tr-TR" sz="3200" dirty="0" smtClean="0"/>
              <a:t>   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sz="43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84784"/>
            <a:ext cx="8172400" cy="4648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tx2"/>
                </a:solidFill>
                <a:ea typeface="Calibri"/>
                <a:cs typeface="Times New Roman"/>
              </a:rPr>
              <a:t>Beyaz </a:t>
            </a:r>
            <a:r>
              <a:rPr lang="tr-TR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Sayfalara </a:t>
            </a:r>
            <a:r>
              <a:rPr lang="tr-TR" sz="2800" b="1" dirty="0">
                <a:solidFill>
                  <a:schemeClr val="tx2"/>
                </a:solidFill>
                <a:ea typeface="Calibri"/>
                <a:cs typeface="Times New Roman"/>
              </a:rPr>
              <a:t>B</a:t>
            </a:r>
            <a:r>
              <a:rPr lang="tr-TR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akma: </a:t>
            </a:r>
            <a:r>
              <a:rPr lang="tr-TR" sz="2800" dirty="0">
                <a:ea typeface="Calibri"/>
                <a:cs typeface="Times New Roman"/>
              </a:rPr>
              <a:t>K</a:t>
            </a:r>
            <a:r>
              <a:rPr lang="tr-TR" sz="2800" dirty="0" smtClean="0">
                <a:ea typeface="Calibri"/>
                <a:cs typeface="Times New Roman"/>
              </a:rPr>
              <a:t>itabı eline alınız, boş sayfalara ve satırlara bakınız.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sz="2800" dirty="0">
                <a:ea typeface="Calibri"/>
                <a:cs typeface="Times New Roman"/>
              </a:rPr>
              <a:t>M</a:t>
            </a:r>
            <a:r>
              <a:rPr lang="tr-TR" sz="2800" dirty="0" smtClean="0">
                <a:ea typeface="Calibri"/>
                <a:cs typeface="Times New Roman"/>
              </a:rPr>
              <a:t>etinler arası boşlukları </a:t>
            </a:r>
            <a:r>
              <a:rPr lang="tr-TR" sz="2800" dirty="0">
                <a:ea typeface="Calibri"/>
                <a:cs typeface="Times New Roman"/>
              </a:rPr>
              <a:t>tıpkı okur gibi </a:t>
            </a:r>
            <a:r>
              <a:rPr lang="tr-TR" sz="2800" dirty="0" smtClean="0">
                <a:ea typeface="Calibri"/>
                <a:cs typeface="Times New Roman"/>
              </a:rPr>
              <a:t>göz gezdiriniz</a:t>
            </a:r>
            <a:r>
              <a:rPr lang="tr-TR" sz="2800" dirty="0">
                <a:ea typeface="Calibri"/>
                <a:cs typeface="Times New Roman"/>
              </a:rPr>
              <a:t>. </a:t>
            </a:r>
            <a:endParaRPr lang="tr-TR" sz="2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sz="2800" dirty="0" smtClean="0">
                <a:ea typeface="Calibri"/>
                <a:cs typeface="Times New Roman"/>
              </a:rPr>
              <a:t>Gözle </a:t>
            </a:r>
            <a:r>
              <a:rPr lang="tr-TR" sz="2800" dirty="0">
                <a:ea typeface="Calibri"/>
                <a:cs typeface="Times New Roman"/>
              </a:rPr>
              <a:t>taradığınız yerlerin beyaz </a:t>
            </a:r>
            <a:r>
              <a:rPr lang="tr-TR" sz="2800" dirty="0" smtClean="0">
                <a:ea typeface="Calibri"/>
                <a:cs typeface="Times New Roman"/>
              </a:rPr>
              <a:t>ve  </a:t>
            </a:r>
            <a:r>
              <a:rPr lang="tr-TR" sz="2800" dirty="0">
                <a:ea typeface="Calibri"/>
                <a:cs typeface="Times New Roman"/>
              </a:rPr>
              <a:t>yazısız  olmasına dikkat ediniz. </a:t>
            </a:r>
            <a:endParaRPr lang="tr-TR" sz="2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sz="2800" dirty="0">
                <a:ea typeface="Calibri"/>
                <a:cs typeface="Times New Roman"/>
              </a:rPr>
              <a:t>T</a:t>
            </a:r>
            <a:r>
              <a:rPr lang="tr-TR" sz="2800" dirty="0" smtClean="0">
                <a:ea typeface="Calibri"/>
                <a:cs typeface="Times New Roman"/>
              </a:rPr>
              <a:t>ekrar </a:t>
            </a:r>
            <a:r>
              <a:rPr lang="tr-TR" sz="2800" dirty="0">
                <a:ea typeface="Calibri"/>
                <a:cs typeface="Times New Roman"/>
              </a:rPr>
              <a:t>okumaya döndüğünüzde  </a:t>
            </a:r>
            <a:r>
              <a:rPr lang="tr-TR" sz="2800" dirty="0" smtClean="0">
                <a:ea typeface="Calibri"/>
                <a:cs typeface="Times New Roman"/>
              </a:rPr>
              <a:t>daha rahat </a:t>
            </a:r>
            <a:r>
              <a:rPr lang="tr-TR" sz="2800" dirty="0">
                <a:ea typeface="Calibri"/>
                <a:cs typeface="Times New Roman"/>
              </a:rPr>
              <a:t>ve kolay okuduğunuzu göreceksiniz. 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eknikler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28800"/>
            <a:ext cx="8136904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/>
                </a:solidFill>
              </a:rPr>
              <a:t>Beyaz Eşyalara Bakma: </a:t>
            </a:r>
            <a:r>
              <a:rPr lang="tr-TR" dirty="0" smtClean="0"/>
              <a:t>Okumada</a:t>
            </a:r>
            <a:r>
              <a:rPr lang="tr-TR" b="1" dirty="0" smtClean="0">
                <a:solidFill>
                  <a:schemeClr val="tx2"/>
                </a:solidFill>
              </a:rPr>
              <a:t> </a:t>
            </a:r>
            <a:r>
              <a:rPr lang="tr-TR" dirty="0" smtClean="0"/>
              <a:t>gözler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/>
              <a:t>sık sık açılıp </a:t>
            </a:r>
            <a:r>
              <a:rPr lang="tr-TR" dirty="0" smtClean="0"/>
              <a:t>kapandığı veya  yorulduğunda kullanılan etkili bir tekniktir.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Gözleri </a:t>
            </a:r>
            <a:r>
              <a:rPr lang="tr-TR" dirty="0"/>
              <a:t>renk olarak </a:t>
            </a:r>
            <a:r>
              <a:rPr lang="tr-TR" dirty="0" smtClean="0"/>
              <a:t>dinlendirmek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için odanın </a:t>
            </a:r>
            <a:r>
              <a:rPr lang="tr-TR" dirty="0" smtClean="0"/>
              <a:t>tavanına, duvarlarına,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pencereden </a:t>
            </a:r>
            <a:r>
              <a:rPr lang="tr-TR" dirty="0" smtClean="0"/>
              <a:t>gök yüzüne</a:t>
            </a:r>
            <a:r>
              <a:rPr lang="tr-TR" dirty="0"/>
              <a:t> </a:t>
            </a:r>
            <a:r>
              <a:rPr lang="tr-TR" dirty="0" smtClean="0"/>
              <a:t>veya beyaz </a:t>
            </a:r>
          </a:p>
          <a:p>
            <a:pPr marL="0" indent="0">
              <a:buNone/>
            </a:pPr>
            <a:r>
              <a:rPr lang="tr-TR" dirty="0" smtClean="0"/>
              <a:t>renkli </a:t>
            </a:r>
            <a:r>
              <a:rPr lang="tr-TR" dirty="0"/>
              <a:t>bir </a:t>
            </a:r>
            <a:r>
              <a:rPr lang="tr-TR" dirty="0" smtClean="0"/>
              <a:t>eşyaya  bakılmalıdır.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Siyah-beyaz </a:t>
            </a:r>
            <a:r>
              <a:rPr lang="tr-TR" dirty="0"/>
              <a:t>renk arasında çalışan </a:t>
            </a:r>
            <a:r>
              <a:rPr lang="tr-TR" dirty="0" smtClean="0"/>
              <a:t>gözler  </a:t>
            </a:r>
            <a:r>
              <a:rPr lang="tr-TR" dirty="0"/>
              <a:t>için beyaz renk dinlendirici </a:t>
            </a:r>
            <a:r>
              <a:rPr lang="tr-TR" dirty="0" smtClean="0"/>
              <a:t>olur.</a:t>
            </a:r>
            <a:endParaRPr lang="tr-TR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9523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180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3"/>
            <a:ext cx="8229600" cy="309634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b="1" dirty="0" smtClean="0">
                <a:solidFill>
                  <a:schemeClr val="tx2"/>
                </a:solidFill>
                <a:ea typeface="Calibri"/>
                <a:cs typeface="Times New Roman"/>
              </a:rPr>
              <a:t>Gözleri Kırpıştırma</a:t>
            </a:r>
            <a:r>
              <a:rPr lang="tr-TR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tr-TR" dirty="0">
                <a:ea typeface="Calibri"/>
                <a:cs typeface="Times New Roman"/>
              </a:rPr>
              <a:t>: </a:t>
            </a:r>
            <a:r>
              <a:rPr lang="tr-TR" dirty="0" smtClean="0">
                <a:ea typeface="Calibri"/>
                <a:cs typeface="Times New Roman"/>
              </a:rPr>
              <a:t>Gözleri aktifleştirmek için etkili bir tekniktir.</a:t>
            </a:r>
            <a:endParaRPr lang="tr-TR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ea typeface="Calibri"/>
                <a:cs typeface="Times New Roman"/>
              </a:rPr>
              <a:t>U</a:t>
            </a:r>
            <a:r>
              <a:rPr lang="tr-TR" dirty="0" smtClean="0">
                <a:ea typeface="Calibri"/>
                <a:cs typeface="Times New Roman"/>
              </a:rPr>
              <a:t>zun </a:t>
            </a:r>
            <a:r>
              <a:rPr lang="tr-TR" dirty="0">
                <a:ea typeface="Calibri"/>
                <a:cs typeface="Times New Roman"/>
              </a:rPr>
              <a:t>süreli </a:t>
            </a:r>
            <a:r>
              <a:rPr lang="tr-TR" dirty="0" smtClean="0">
                <a:ea typeface="Calibri"/>
                <a:cs typeface="Times New Roman"/>
              </a:rPr>
              <a:t>okuma ve  çalışma  sonrası yapılır.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ea typeface="Calibri"/>
                <a:cs typeface="Times New Roman"/>
              </a:rPr>
              <a:t>Gözler sık sık kırpıştırılır.</a:t>
            </a:r>
          </a:p>
        </p:txBody>
      </p:sp>
      <p:pic>
        <p:nvPicPr>
          <p:cNvPr id="4" name="Resim 3" descr="cligneryeu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51125"/>
            <a:ext cx="4176464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Etkili Teknikler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5472608" cy="4525963"/>
          </a:xfrm>
        </p:spPr>
        <p:txBody>
          <a:bodyPr>
            <a:normAutofit fontScale="92500"/>
          </a:bodyPr>
          <a:lstStyle/>
          <a:p>
            <a:r>
              <a:rPr lang="tr-TR" dirty="0"/>
              <a:t>B</a:t>
            </a:r>
            <a:r>
              <a:rPr lang="tr-TR" dirty="0" smtClean="0"/>
              <a:t>ilgisayar </a:t>
            </a:r>
            <a:r>
              <a:rPr lang="tr-TR" dirty="0"/>
              <a:t>başındakiler gözlerini </a:t>
            </a:r>
            <a:r>
              <a:rPr lang="tr-TR" dirty="0" smtClean="0"/>
              <a:t>kırpmazlar. Bu durum göz kuruluğuna neden olur.</a:t>
            </a:r>
          </a:p>
          <a:p>
            <a:r>
              <a:rPr lang="tr-TR" dirty="0"/>
              <a:t>G</a:t>
            </a:r>
            <a:r>
              <a:rPr lang="tr-TR" dirty="0" smtClean="0"/>
              <a:t>özlerinizi  </a:t>
            </a:r>
            <a:r>
              <a:rPr lang="tr-TR" dirty="0"/>
              <a:t>belirli aralıklarla  3-4 saniye boyunca kırpınız. </a:t>
            </a:r>
          </a:p>
          <a:p>
            <a:r>
              <a:rPr lang="tr-TR" dirty="0"/>
              <a:t>G</a:t>
            </a:r>
            <a:r>
              <a:rPr lang="tr-TR" dirty="0" smtClean="0"/>
              <a:t>özünüzde </a:t>
            </a:r>
            <a:r>
              <a:rPr lang="tr-TR" dirty="0"/>
              <a:t>kuruluk gidecek ve göz kapakları rahatlayacaktır. </a:t>
            </a:r>
          </a:p>
          <a:p>
            <a:r>
              <a:rPr lang="tr-TR" dirty="0"/>
              <a:t>Basit, hızlı etkili olan bu  </a:t>
            </a:r>
            <a:r>
              <a:rPr lang="tr-TR" dirty="0" smtClean="0"/>
              <a:t>alıştırmayı  </a:t>
            </a:r>
            <a:r>
              <a:rPr lang="tr-TR" dirty="0"/>
              <a:t>sık sık </a:t>
            </a:r>
            <a:r>
              <a:rPr lang="tr-TR" dirty="0" smtClean="0"/>
              <a:t>yapınız.</a:t>
            </a:r>
            <a:endParaRPr lang="tr-TR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727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8695"/>
            <a:ext cx="27276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330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sz="43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5" name="İçerik Yer Tutucusu 4" descr="Improve Your Eyesight Step 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217377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1043608" y="1628800"/>
            <a:ext cx="5544616" cy="367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Gözlerde 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tr-TR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 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tr-TR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kışını </a:t>
            </a:r>
            <a:r>
              <a:rPr lang="tr-TR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tr-TR" b="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ızlandırma: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Okurken öne doğru eğiliriz.</a:t>
            </a:r>
            <a:endParaRPr lang="tr-T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Gözlerde kan akışını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hızlandırmak için 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başı yukarı kaldırma ve aşağıya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indirme hareketi yapılmalıdır.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Tıpkı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karşıdaki birine işaret verir gibi.  </a:t>
            </a:r>
            <a:endParaRPr lang="tr-TR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Göze 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çok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yararlı</a:t>
            </a:r>
            <a:r>
              <a:rPr lang="tr-TR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bir alıştırmadır.</a:t>
            </a:r>
            <a:endParaRPr lang="tr-TR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smtClean="0">
                <a:solidFill>
                  <a:schemeClr val="hlink"/>
                </a:solidFill>
              </a:rPr>
              <a:t>  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tkili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eknikler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827583" y="1412776"/>
            <a:ext cx="5544617" cy="5105400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Bakışları U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zağa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daklama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dirty="0"/>
              <a:t>Ekranda çalışan kişilerin çoğu  </a:t>
            </a:r>
            <a:r>
              <a:rPr lang="tr-TR" dirty="0" smtClean="0"/>
              <a:t>görme sorunları </a:t>
            </a:r>
            <a:r>
              <a:rPr lang="tr-TR" dirty="0"/>
              <a:t>yaşar. </a:t>
            </a:r>
            <a:endParaRPr lang="tr-TR" dirty="0" smtClean="0"/>
          </a:p>
          <a:p>
            <a:r>
              <a:rPr lang="tr-TR" dirty="0" smtClean="0"/>
              <a:t>Bunu çözmek için gözler uzak </a:t>
            </a:r>
            <a:r>
              <a:rPr lang="tr-TR" dirty="0"/>
              <a:t>bir eşyaya </a:t>
            </a:r>
            <a:r>
              <a:rPr lang="tr-TR" dirty="0" smtClean="0"/>
              <a:t>odaklanmalıdır.</a:t>
            </a:r>
          </a:p>
          <a:p>
            <a:r>
              <a:rPr lang="tr-TR" dirty="0" smtClean="0"/>
              <a:t>Bu alıştırmayı  20/6/20 </a:t>
            </a:r>
            <a:r>
              <a:rPr lang="tr-TR" dirty="0"/>
              <a:t>olarak yapınız</a:t>
            </a:r>
            <a:r>
              <a:rPr lang="tr-TR" dirty="0" smtClean="0"/>
              <a:t>.</a:t>
            </a:r>
          </a:p>
          <a:p>
            <a:r>
              <a:rPr lang="tr-TR" dirty="0" smtClean="0"/>
              <a:t> Her </a:t>
            </a:r>
            <a:r>
              <a:rPr lang="tr-TR" dirty="0"/>
              <a:t>20 </a:t>
            </a:r>
            <a:r>
              <a:rPr lang="tr-TR" dirty="0" smtClean="0"/>
              <a:t>dakikada </a:t>
            </a:r>
            <a:r>
              <a:rPr lang="tr-TR" dirty="0"/>
              <a:t>6</a:t>
            </a:r>
            <a:r>
              <a:rPr lang="tr-TR" dirty="0" smtClean="0"/>
              <a:t> </a:t>
            </a:r>
            <a:r>
              <a:rPr lang="tr-TR" dirty="0"/>
              <a:t>metre </a:t>
            </a:r>
            <a:r>
              <a:rPr lang="tr-TR" dirty="0" smtClean="0"/>
              <a:t>uzaktaki </a:t>
            </a:r>
            <a:r>
              <a:rPr lang="tr-TR" dirty="0"/>
              <a:t>bir eşyaya gözünüzü </a:t>
            </a:r>
            <a:r>
              <a:rPr lang="tr-TR" dirty="0" smtClean="0"/>
              <a:t> </a:t>
            </a:r>
            <a:r>
              <a:rPr lang="tr-TR" dirty="0"/>
              <a:t>20 saniye </a:t>
            </a:r>
            <a:r>
              <a:rPr lang="tr-TR" dirty="0" smtClean="0"/>
              <a:t>odaklayınız.</a:t>
            </a:r>
            <a:endParaRPr lang="tr-TR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64" y="3717032"/>
            <a:ext cx="26723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 descr="la distances entre les yeux et le livres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50" y="1484784"/>
            <a:ext cx="2618740" cy="17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cs typeface="Times New Roman" pitchFamily="18" charset="0"/>
              </a:rPr>
              <a:t> </a:t>
            </a:r>
            <a:endParaRPr lang="tr-TR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04776" y="476672"/>
            <a:ext cx="550060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4F81BD"/>
              </a:buClr>
              <a:buFontTx/>
              <a:buNone/>
            </a:pP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            Etkili Teknikler</a:t>
            </a:r>
            <a:endParaRPr lang="tr-TR" sz="43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4F81BD"/>
              </a:buClr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556792"/>
            <a:ext cx="5904656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 </a:t>
            </a:r>
            <a:r>
              <a:rPr lang="tr-TR" b="1" dirty="0" err="1" smtClean="0">
                <a:solidFill>
                  <a:schemeClr val="tx2"/>
                </a:solidFill>
              </a:rPr>
              <a:t>Palming</a:t>
            </a:r>
            <a:r>
              <a:rPr lang="tr-TR" b="1" dirty="0" smtClean="0">
                <a:solidFill>
                  <a:schemeClr val="tx2"/>
                </a:solidFill>
              </a:rPr>
              <a:t> Yapma: </a:t>
            </a:r>
            <a:r>
              <a:rPr lang="tr-TR" dirty="0"/>
              <a:t>Y</a:t>
            </a:r>
            <a:r>
              <a:rPr lang="tr-TR" dirty="0" smtClean="0"/>
              <a:t>orulan </a:t>
            </a:r>
            <a:r>
              <a:rPr lang="tr-TR" dirty="0"/>
              <a:t>göz </a:t>
            </a:r>
            <a:r>
              <a:rPr lang="tr-TR" dirty="0" smtClean="0"/>
              <a:t>sinirleri </a:t>
            </a:r>
            <a:r>
              <a:rPr lang="tr-TR" dirty="0"/>
              <a:t>ve </a:t>
            </a:r>
            <a:r>
              <a:rPr lang="tr-TR" dirty="0" smtClean="0"/>
              <a:t>kaslarını </a:t>
            </a:r>
            <a:r>
              <a:rPr lang="tr-TR" dirty="0"/>
              <a:t>dinlendirmek için  avuç içi sıcaklığından </a:t>
            </a:r>
            <a:r>
              <a:rPr lang="tr-TR" dirty="0" smtClean="0"/>
              <a:t>yararlanma tekniğidir.</a:t>
            </a:r>
          </a:p>
          <a:p>
            <a:r>
              <a:rPr lang="tr-TR" dirty="0" smtClean="0"/>
              <a:t> </a:t>
            </a:r>
            <a:r>
              <a:rPr lang="tr-TR" dirty="0"/>
              <a:t>E</a:t>
            </a:r>
            <a:r>
              <a:rPr lang="tr-TR" dirty="0" smtClean="0"/>
              <a:t>ller </a:t>
            </a:r>
            <a:r>
              <a:rPr lang="tr-TR" dirty="0"/>
              <a:t>gözlerin üzerine </a:t>
            </a:r>
            <a:r>
              <a:rPr lang="tr-TR" dirty="0" smtClean="0"/>
              <a:t>konulur </a:t>
            </a:r>
            <a:r>
              <a:rPr lang="tr-TR" dirty="0"/>
              <a:t>ve </a:t>
            </a:r>
            <a:r>
              <a:rPr lang="tr-TR" dirty="0" smtClean="0"/>
              <a:t>tam </a:t>
            </a:r>
            <a:r>
              <a:rPr lang="tr-TR" dirty="0"/>
              <a:t>olarak </a:t>
            </a:r>
            <a:r>
              <a:rPr lang="tr-TR" dirty="0" smtClean="0"/>
              <a:t>kapatılır</a:t>
            </a:r>
            <a:r>
              <a:rPr lang="tr-TR" dirty="0"/>
              <a:t>. </a:t>
            </a:r>
            <a:r>
              <a:rPr lang="tr-TR" dirty="0" smtClean="0"/>
              <a:t>Gözlere </a:t>
            </a:r>
            <a:r>
              <a:rPr lang="tr-TR" dirty="0"/>
              <a:t>fazla </a:t>
            </a:r>
            <a:r>
              <a:rPr lang="tr-TR" dirty="0" smtClean="0"/>
              <a:t>bastırılmaz.</a:t>
            </a:r>
          </a:p>
          <a:p>
            <a:r>
              <a:rPr lang="tr-TR" dirty="0" smtClean="0"/>
              <a:t> Gözler </a:t>
            </a:r>
            <a:r>
              <a:rPr lang="tr-TR" dirty="0"/>
              <a:t>1 dakika kadar  karanlıkta </a:t>
            </a:r>
            <a:r>
              <a:rPr lang="tr-TR" dirty="0" smtClean="0"/>
              <a:t>tutulur. 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A</a:t>
            </a:r>
            <a:r>
              <a:rPr lang="tr-TR" dirty="0" smtClean="0"/>
              <a:t>vuç </a:t>
            </a:r>
            <a:r>
              <a:rPr lang="tr-TR" dirty="0"/>
              <a:t>içlerinin sıcaklığı gerilen göz </a:t>
            </a:r>
            <a:r>
              <a:rPr lang="tr-TR" dirty="0" smtClean="0"/>
              <a:t>sinirleri </a:t>
            </a:r>
            <a:r>
              <a:rPr lang="tr-TR" dirty="0"/>
              <a:t>ve kaslarının  gevşemesini </a:t>
            </a:r>
            <a:r>
              <a:rPr lang="tr-TR" dirty="0" smtClean="0"/>
              <a:t>sağlar. </a:t>
            </a:r>
            <a:endParaRPr lang="tr-TR" dirty="0"/>
          </a:p>
        </p:txBody>
      </p:sp>
      <p:pic>
        <p:nvPicPr>
          <p:cNvPr id="6" name="Resim 5" descr="C:\Users\user\Desktop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86" y="4136979"/>
            <a:ext cx="2273930" cy="23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3" y="1533766"/>
            <a:ext cx="2664297" cy="254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2626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Etkili Teknikler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G</a:t>
            </a:r>
            <a:r>
              <a:rPr lang="tr-TR" dirty="0" smtClean="0"/>
              <a:t>özün </a:t>
            </a:r>
            <a:r>
              <a:rPr lang="tr-TR" dirty="0"/>
              <a:t>önünde ışıklı şekiller varsa bunlar geçinceye kadar beklenmelidir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Okurken gözde </a:t>
            </a:r>
            <a:r>
              <a:rPr lang="tr-TR" dirty="0"/>
              <a:t>ağrı varsa ağrının yerine ve durumuna dikkat edilmelidir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Hem göz hem de  </a:t>
            </a:r>
            <a:r>
              <a:rPr lang="tr-TR" dirty="0"/>
              <a:t>baş ağrısı varsa mutlaka bir göz doktoruna gidilmelidir. </a:t>
            </a:r>
            <a:endParaRPr lang="tr-TR" dirty="0" smtClean="0"/>
          </a:p>
          <a:p>
            <a:r>
              <a:rPr lang="tr-TR" dirty="0" err="1" smtClean="0"/>
              <a:t>Palming</a:t>
            </a:r>
            <a:r>
              <a:rPr lang="tr-TR" dirty="0" smtClean="0"/>
              <a:t>  </a:t>
            </a:r>
            <a:r>
              <a:rPr lang="tr-TR" dirty="0"/>
              <a:t>gün boyu defalarca uygulanabilir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işlem sırasında </a:t>
            </a:r>
            <a:r>
              <a:rPr lang="tr-TR" dirty="0" smtClean="0"/>
              <a:t>gözler </a:t>
            </a:r>
            <a:r>
              <a:rPr lang="tr-TR" dirty="0"/>
              <a:t>asla </a:t>
            </a:r>
            <a:r>
              <a:rPr lang="tr-TR" dirty="0" smtClean="0"/>
              <a:t>ovuşturulmamalıdır.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3346067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12576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hlink"/>
                </a:solidFill>
              </a:rPr>
              <a:t>  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r>
              <a:rPr lang="tr-T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tr-TR" sz="43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4F81BD"/>
              </a:buClr>
            </a:pPr>
            <a:endParaRPr lang="tr-TR">
              <a:solidFill>
                <a:prstClr val="black"/>
              </a:solidFill>
            </a:endParaRPr>
          </a:p>
        </p:txBody>
      </p:sp>
      <p:pic>
        <p:nvPicPr>
          <p:cNvPr id="6" name="Resim 5" descr="C:\Users\user\Desktop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22" y="1412776"/>
            <a:ext cx="1913890" cy="23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C:\Users\user\Desktop\indir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2592288" cy="253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C:\Users\user\Desktop\images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09" y="4149080"/>
            <a:ext cx="2636917" cy="193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C:\Users\user\Desktop\indi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0223"/>
            <a:ext cx="2402840" cy="1964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744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Göz ve Okuma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 okuma sırasında </a:t>
            </a:r>
            <a:r>
              <a:rPr lang="tr-TR" dirty="0"/>
              <a:t>düz bir çizgi şeklinde </a:t>
            </a:r>
            <a:r>
              <a:rPr lang="tr-TR" dirty="0" smtClean="0"/>
              <a:t>değil </a:t>
            </a:r>
            <a:r>
              <a:rPr lang="tr-TR" dirty="0"/>
              <a:t>sıçramalarla  </a:t>
            </a:r>
            <a:r>
              <a:rPr lang="tr-TR" dirty="0" smtClean="0"/>
              <a:t>ilerler.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</a:t>
            </a:r>
            <a:r>
              <a:rPr lang="tr-TR" dirty="0"/>
              <a:t>, satırın bir parçasını görmek için </a:t>
            </a:r>
            <a:r>
              <a:rPr lang="tr-TR" dirty="0" smtClean="0"/>
              <a:t>durur, </a:t>
            </a:r>
            <a:r>
              <a:rPr lang="tr-TR" dirty="0"/>
              <a:t>onu </a:t>
            </a:r>
            <a:r>
              <a:rPr lang="tr-TR" dirty="0" smtClean="0"/>
              <a:t>alır </a:t>
            </a:r>
            <a:r>
              <a:rPr lang="tr-TR" dirty="0"/>
              <a:t>ve sıçrayarak ikinci  parçasına  </a:t>
            </a:r>
            <a:r>
              <a:rPr lang="tr-TR" dirty="0" smtClean="0"/>
              <a:t>geçer.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şekilde parça parça alınan görüntüler ağ tabakası yardımıyla </a:t>
            </a:r>
            <a:r>
              <a:rPr lang="tr-TR" dirty="0" smtClean="0"/>
              <a:t>birleştirilir.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 descr="Déplacement de l'oeil pendant la le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7776864" cy="76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48331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Etkili Teknikler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700808"/>
            <a:ext cx="469086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tx2"/>
                </a:solidFill>
              </a:rPr>
              <a:t>Yeterli Uyku: </a:t>
            </a:r>
            <a:r>
              <a:rPr lang="tr-TR" dirty="0" smtClean="0"/>
              <a:t>Gözleri en iyi</a:t>
            </a:r>
            <a:r>
              <a:rPr lang="tr-TR" b="1" dirty="0" smtClean="0"/>
              <a:t> </a:t>
            </a:r>
            <a:r>
              <a:rPr lang="tr-TR" dirty="0" smtClean="0"/>
              <a:t>uyku dinlendirir.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Göz sağlığı için </a:t>
            </a:r>
            <a:r>
              <a:rPr lang="tr-TR" dirty="0" smtClean="0"/>
              <a:t>uykuya </a:t>
            </a:r>
            <a:r>
              <a:rPr lang="tr-TR" dirty="0"/>
              <a:t>dikkat ediniz.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Kaliteli uyku gözlere yarar sağlar. 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 descr="Improve Your Eyesight Step 1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60" y="4149080"/>
            <a:ext cx="2487295" cy="186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Improve Your Eyesight Step 9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34" y="1628800"/>
            <a:ext cx="2564765" cy="1926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80606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Masaj Yapma</a:t>
            </a:r>
            <a:endParaRPr lang="tr-TR" b="1" dirty="0">
              <a:solidFill>
                <a:schemeClr val="accent2"/>
              </a:solidFill>
            </a:endParaRPr>
          </a:p>
        </p:txBody>
      </p:sp>
      <p:pic>
        <p:nvPicPr>
          <p:cNvPr id="4" name="İçerik Yer Tutucusu 3" descr="http://4.bp.blogspot.com/-NENmGQkCIhY/TcOStoS-FlI/AAAAAAAAABs/hEb17eLgiJs/s320/yeux_web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9604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151266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tkili 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eknikler</a:t>
            </a:r>
            <a:endParaRPr lang="tr-TR" sz="43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2412"/>
            <a:ext cx="468052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tx2"/>
                </a:solidFill>
              </a:rPr>
              <a:t>Gözleri  Işınlardan Koruma </a:t>
            </a:r>
            <a:endParaRPr lang="tr-TR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/>
              <a:t>Gözlerinizi  </a:t>
            </a:r>
            <a:r>
              <a:rPr lang="tr-TR" sz="2800" dirty="0" smtClean="0"/>
              <a:t>UV Işınlarından </a:t>
            </a:r>
            <a:r>
              <a:rPr lang="tr-TR" sz="2800" dirty="0"/>
              <a:t>koruyunuz</a:t>
            </a:r>
            <a:r>
              <a:rPr lang="tr-TR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Bu ışınlar  </a:t>
            </a:r>
            <a:r>
              <a:rPr lang="tr-TR" sz="2800" dirty="0"/>
              <a:t>y</a:t>
            </a:r>
            <a:r>
              <a:rPr lang="tr-TR" sz="2800" dirty="0" smtClean="0"/>
              <a:t>etişkin </a:t>
            </a:r>
            <a:r>
              <a:rPr lang="tr-TR" sz="2800" dirty="0"/>
              <a:t>ve çocukların retinasına zarar veriyor. 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/>
              <a:t>K</a:t>
            </a:r>
            <a:r>
              <a:rPr lang="tr-TR" sz="2800" dirty="0" smtClean="0"/>
              <a:t>aliteli gözlük kullanılmalı,  UV  </a:t>
            </a:r>
            <a:r>
              <a:rPr lang="tr-TR" sz="2800" dirty="0"/>
              <a:t>korumalı </a:t>
            </a:r>
            <a:r>
              <a:rPr lang="tr-TR" sz="2800" dirty="0" smtClean="0"/>
              <a:t>olmalıdır.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 </a:t>
            </a:r>
            <a:r>
              <a:rPr lang="tr-TR" sz="2800" dirty="0"/>
              <a:t>G</a:t>
            </a:r>
            <a:r>
              <a:rPr lang="tr-TR" sz="2800" dirty="0" smtClean="0"/>
              <a:t>özleriniz </a:t>
            </a:r>
            <a:r>
              <a:rPr lang="tr-TR" sz="2800" dirty="0"/>
              <a:t>size teşekkür edecektir.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4F81BD"/>
              </a:buClr>
            </a:pPr>
            <a:endParaRPr lang="tr-TR">
              <a:solidFill>
                <a:prstClr val="black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7" y="1484784"/>
            <a:ext cx="33843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97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219485"/>
            <a:ext cx="4752528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tr-TR" sz="2800" dirty="0" smtClean="0">
                <a:solidFill>
                  <a:schemeClr val="tx2"/>
                </a:solidFill>
              </a:rPr>
              <a:t>  </a:t>
            </a:r>
            <a:endParaRPr lang="tr-T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  Göze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ygun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eslenme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Göze yarar sağlayan  </a:t>
            </a:r>
            <a:r>
              <a:rPr lang="tr-TR" dirty="0"/>
              <a:t>bazı </a:t>
            </a:r>
            <a:r>
              <a:rPr lang="tr-TR" dirty="0" smtClean="0"/>
              <a:t>besinler;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Havuç</a:t>
            </a:r>
            <a:r>
              <a:rPr lang="tr-TR" dirty="0"/>
              <a:t>, kayısı, ıspanak, yeşil sebzeler, brokoli  sütlü yiyecekler, </a:t>
            </a:r>
            <a:r>
              <a:rPr lang="tr-TR" dirty="0" smtClean="0"/>
              <a:t>omega-3 </a:t>
            </a:r>
            <a:r>
              <a:rPr lang="tr-TR" dirty="0"/>
              <a:t>zengini </a:t>
            </a:r>
            <a:r>
              <a:rPr lang="tr-TR" dirty="0" smtClean="0"/>
              <a:t>yiyecekler, </a:t>
            </a:r>
            <a:r>
              <a:rPr lang="tr-TR" dirty="0"/>
              <a:t>A ve C </a:t>
            </a:r>
            <a:r>
              <a:rPr lang="tr-TR" dirty="0" smtClean="0"/>
              <a:t>vitaminleri vb. 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</a:t>
            </a:r>
            <a:r>
              <a:rPr lang="tr-TR" dirty="0" smtClean="0"/>
              <a:t>ol </a:t>
            </a:r>
            <a:r>
              <a:rPr lang="tr-TR" dirty="0"/>
              <a:t>bol su </a:t>
            </a:r>
            <a:r>
              <a:rPr lang="tr-TR" dirty="0" smtClean="0"/>
              <a:t>içilmelidir.</a:t>
            </a:r>
            <a:endParaRPr lang="tr-TR" dirty="0"/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5" name="Resim 4" descr="Lose Belly Fat (Teen Girls) Step 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29" y="404664"/>
            <a:ext cx="2788915" cy="182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Aliments bons pour les yeux">
            <a:hlinkClick r:id="rId4" tooltip="&quot;Aliments bons yeux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35" y="2348880"/>
            <a:ext cx="2886075" cy="216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1243"/>
            <a:ext cx="27860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Teknikler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423366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   Stresi Önleme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Sabahları gezme ve açık hava gözlere </a:t>
            </a:r>
            <a:r>
              <a:rPr lang="tr-TR" dirty="0"/>
              <a:t>iyi </a:t>
            </a:r>
            <a:r>
              <a:rPr lang="tr-TR" dirty="0" smtClean="0"/>
              <a:t>gelir.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Sabahları gezme, yeşilliklere bakma, işe yürüyerek </a:t>
            </a:r>
            <a:r>
              <a:rPr lang="tr-TR" dirty="0" smtClean="0"/>
              <a:t>gitme vb. gözlere yarar sağlar.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Gözleri </a:t>
            </a:r>
            <a:r>
              <a:rPr lang="tr-TR" dirty="0"/>
              <a:t>doğal ortam ve </a:t>
            </a:r>
            <a:r>
              <a:rPr lang="tr-TR" dirty="0" smtClean="0"/>
              <a:t>doğal ışık  canlandırır.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5" name="Resim 4" descr="Improve Your Eyesight Step 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87565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tr-TR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tkili </a:t>
            </a:r>
            <a:r>
              <a:rPr lang="tr-TR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eknikler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556792"/>
            <a:ext cx="468052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2"/>
                </a:solidFill>
              </a:rPr>
              <a:t>Gözleri Yıkama: </a:t>
            </a:r>
            <a:r>
              <a:rPr lang="tr-TR" dirty="0"/>
              <a:t>G</a:t>
            </a:r>
            <a:r>
              <a:rPr lang="tr-TR" dirty="0" smtClean="0"/>
              <a:t>özlerinizi sık sık  yıkayınız.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T</a:t>
            </a:r>
            <a:r>
              <a:rPr lang="tr-TR" dirty="0" smtClean="0"/>
              <a:t>emiz tutunuz.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Gözleriniz yorulduğunda  soğuk su ile </a:t>
            </a:r>
            <a:r>
              <a:rPr lang="tr-TR" dirty="0"/>
              <a:t>yıkayınız. </a:t>
            </a: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Görmeyi </a:t>
            </a:r>
            <a:r>
              <a:rPr lang="tr-TR" dirty="0"/>
              <a:t>düzenleyen ve </a:t>
            </a:r>
            <a:r>
              <a:rPr lang="tr-TR" dirty="0" smtClean="0"/>
              <a:t>gözü </a:t>
            </a:r>
            <a:r>
              <a:rPr lang="tr-TR" dirty="0"/>
              <a:t>nemlendiren  yararlı bir tekniktir.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Zamanla  gözleri iyileştirir.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12367" cy="40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hlink"/>
                </a:solidFill>
              </a:rPr>
              <a:t>   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tkili 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eknikler</a:t>
            </a:r>
            <a: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9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1187" name="Rectangle 1027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7560840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tx2"/>
                </a:solidFill>
              </a:rPr>
              <a:t>  Sigaradan Uzak </a:t>
            </a:r>
            <a:r>
              <a:rPr lang="tr-TR" sz="2800" b="1" dirty="0">
                <a:solidFill>
                  <a:schemeClr val="tx2"/>
                </a:solidFill>
              </a:rPr>
              <a:t>D</a:t>
            </a:r>
            <a:r>
              <a:rPr lang="tr-TR" sz="2800" b="1" dirty="0" smtClean="0">
                <a:solidFill>
                  <a:schemeClr val="tx2"/>
                </a:solidFill>
              </a:rPr>
              <a:t>urunuz.</a:t>
            </a:r>
            <a:r>
              <a:rPr lang="tr-TR" sz="2800" b="1" dirty="0">
                <a:solidFill>
                  <a:schemeClr val="tx2"/>
                </a:solidFill>
              </a:rPr>
              <a:t> </a:t>
            </a:r>
            <a:endParaRPr lang="tr-TR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Sigara </a:t>
            </a:r>
            <a:r>
              <a:rPr lang="tr-TR" sz="2800" dirty="0" smtClean="0"/>
              <a:t> </a:t>
            </a:r>
            <a:r>
              <a:rPr lang="tr-TR" sz="2800" dirty="0"/>
              <a:t>göz sağlığına büyük zarar veriyor</a:t>
            </a:r>
            <a:r>
              <a:rPr lang="tr-TR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 Duman </a:t>
            </a:r>
            <a:r>
              <a:rPr lang="tr-TR" sz="2800" dirty="0"/>
              <a:t>gözleri  </a:t>
            </a:r>
            <a:r>
              <a:rPr lang="tr-TR" sz="2800" dirty="0" smtClean="0"/>
              <a:t>kurutuyor ve </a:t>
            </a:r>
            <a:r>
              <a:rPr lang="tr-TR" sz="2800" dirty="0"/>
              <a:t>rahatsız </a:t>
            </a:r>
            <a:r>
              <a:rPr lang="tr-TR" sz="2800" dirty="0" smtClean="0"/>
              <a:t>ediyor.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Sigara  külü </a:t>
            </a:r>
            <a:r>
              <a:rPr lang="tr-TR" sz="2800" dirty="0"/>
              <a:t>gözlere </a:t>
            </a:r>
            <a:r>
              <a:rPr lang="tr-TR" sz="2800" dirty="0" smtClean="0"/>
              <a:t>zarar veriyor</a:t>
            </a:r>
            <a:r>
              <a:rPr lang="tr-TR" sz="2800" dirty="0"/>
              <a:t>.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İ</a:t>
            </a:r>
            <a:r>
              <a:rPr lang="tr-TR" sz="2800" dirty="0" smtClean="0"/>
              <a:t>çindekiler </a:t>
            </a:r>
            <a:r>
              <a:rPr lang="tr-TR" sz="2800" dirty="0"/>
              <a:t>kana karışıyor ve göze kadar geliyor</a:t>
            </a:r>
            <a:r>
              <a:rPr lang="tr-TR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/>
              <a:t>Gözü </a:t>
            </a:r>
            <a:r>
              <a:rPr lang="tr-TR" sz="2800" dirty="0" smtClean="0"/>
              <a:t>yaşlandırıyor.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</a:t>
            </a:r>
            <a:r>
              <a:rPr lang="tr-TR" sz="2800" dirty="0" smtClean="0"/>
              <a:t>azı </a:t>
            </a:r>
            <a:r>
              <a:rPr lang="tr-TR" sz="2800" dirty="0"/>
              <a:t>göz kusurlarına yol açıyor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Etkili </a:t>
            </a:r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Teknikler</a:t>
            </a:r>
            <a:r>
              <a:rPr lang="tr-TR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4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7832" y="1628800"/>
            <a:ext cx="8229600" cy="4525963"/>
          </a:xfrm>
        </p:spPr>
        <p:txBody>
          <a:bodyPr/>
          <a:lstStyle/>
          <a:p>
            <a:r>
              <a:rPr lang="tr-TR" dirty="0" smtClean="0"/>
              <a:t>Oyun sırasında;</a:t>
            </a:r>
          </a:p>
          <a:p>
            <a:r>
              <a:rPr lang="tr-TR" dirty="0" smtClean="0"/>
              <a:t>Göze kum ya da toprak atmayın.</a:t>
            </a:r>
          </a:p>
          <a:p>
            <a:r>
              <a:rPr lang="tr-TR" dirty="0" smtClean="0"/>
              <a:t>Göze top, kalem, silgi vb. çarpmamasına dikkat edin.</a:t>
            </a:r>
          </a:p>
          <a:p>
            <a:r>
              <a:rPr lang="tr-TR" dirty="0" smtClean="0"/>
              <a:t>Göze </a:t>
            </a:r>
            <a:r>
              <a:rPr lang="tr-TR" dirty="0" err="1" smtClean="0"/>
              <a:t>kalem,çöp,iğne</a:t>
            </a:r>
            <a:r>
              <a:rPr lang="tr-TR" dirty="0" smtClean="0"/>
              <a:t>  vb. batmamasına dikkat edin.</a:t>
            </a:r>
          </a:p>
          <a:p>
            <a:r>
              <a:rPr lang="tr-TR" dirty="0" smtClean="0"/>
              <a:t>En yakın sağlık </a:t>
            </a:r>
            <a:r>
              <a:rPr lang="tr-TR" smtClean="0"/>
              <a:t>kuruluşuna başvurun.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585729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00808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solidFill>
                  <a:schemeClr val="hlink"/>
                </a:solidFill>
              </a:rPr>
              <a:t/>
            </a:r>
            <a:br>
              <a:rPr lang="tr-TR" dirty="0" smtClean="0">
                <a:solidFill>
                  <a:schemeClr val="hlink"/>
                </a:solidFill>
              </a:rPr>
            </a:br>
            <a:r>
              <a:rPr lang="tr-TR" dirty="0" smtClean="0">
                <a:solidFill>
                  <a:schemeClr val="hlink"/>
                </a:solidFill>
              </a:rPr>
              <a:t>   </a:t>
            </a:r>
            <a:endParaRPr lang="tr-TR" sz="31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168352" y="352108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Sonuç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tr-TR" dirty="0" smtClean="0">
                <a:solidFill>
                  <a:schemeClr val="hlink"/>
                </a:solidFill>
              </a:rPr>
              <a:t/>
            </a:r>
            <a:br>
              <a:rPr lang="tr-TR" dirty="0" smtClean="0">
                <a:solidFill>
                  <a:schemeClr val="hlink"/>
                </a:solidFill>
              </a:rPr>
            </a:br>
            <a:endParaRPr lang="tr-TR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70831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13953" y="2284130"/>
            <a:ext cx="378603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dirty="0" smtClean="0"/>
              <a:t>Etkili görme, okuma, </a:t>
            </a:r>
            <a:r>
              <a:rPr lang="tr-TR" dirty="0"/>
              <a:t>anlama ve zihinde yapılandırma </a:t>
            </a:r>
            <a:r>
              <a:rPr lang="tr-TR" dirty="0" smtClean="0"/>
              <a:t>için gözlere</a:t>
            </a:r>
          </a:p>
          <a:p>
            <a:pPr>
              <a:buNone/>
            </a:pPr>
            <a:r>
              <a:rPr lang="tr-TR" dirty="0"/>
              <a:t>g</a:t>
            </a:r>
            <a:r>
              <a:rPr lang="tr-TR" dirty="0" smtClean="0"/>
              <a:t>ereken önem verilmelidir.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464495" cy="40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tr-TR" sz="3200" dirty="0" smtClean="0">
                <a:solidFill>
                  <a:schemeClr val="hlink"/>
                </a:solidFill>
                <a:latin typeface="Arial" pitchFamily="34" charset="0"/>
              </a:rPr>
              <a:t>    </a:t>
            </a:r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89112"/>
            <a:ext cx="8534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tr-TR" sz="4400" smtClean="0">
                <a:latin typeface="Arial" pitchFamily="34" charset="0"/>
                <a:cs typeface="Arial" pitchFamily="34" charset="0"/>
              </a:rPr>
              <a:t>Geleceği </a:t>
            </a:r>
            <a:r>
              <a:rPr lang="tr-TR" sz="4400" dirty="0" smtClean="0">
                <a:latin typeface="Arial" pitchFamily="34" charset="0"/>
                <a:cs typeface="Arial" pitchFamily="34" charset="0"/>
              </a:rPr>
              <a:t>gören </a:t>
            </a:r>
            <a:r>
              <a:rPr lang="tr-TR" sz="4400" smtClean="0">
                <a:latin typeface="Arial" pitchFamily="34" charset="0"/>
                <a:cs typeface="Arial" pitchFamily="34" charset="0"/>
              </a:rPr>
              <a:t>ve  yönlendiren bireyler </a:t>
            </a:r>
            <a:r>
              <a:rPr lang="tr-TR" sz="4400" dirty="0" smtClean="0">
                <a:latin typeface="Arial" pitchFamily="34" charset="0"/>
                <a:cs typeface="Arial" pitchFamily="34" charset="0"/>
              </a:rPr>
              <a:t>yetiştirme dileğiyle…</a:t>
            </a:r>
            <a:endParaRPr lang="tr-T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Göz ve Okuma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Göz hareketleri beş grupta toplanır.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dirty="0" smtClean="0"/>
              <a:t>Sıçramalar, göz duruşları, geriye dönüşler, ileriye atlamalar ve yukarı-aşağı hareketleridir.</a:t>
            </a:r>
            <a:endParaRPr lang="tr-T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2"/>
                </a:solidFill>
              </a:rPr>
              <a:t>Günde </a:t>
            </a:r>
            <a:r>
              <a:rPr lang="tr-TR" b="1" dirty="0">
                <a:solidFill>
                  <a:schemeClr val="tx2"/>
                </a:solidFill>
              </a:rPr>
              <a:t>150.000 </a:t>
            </a:r>
            <a:r>
              <a:rPr lang="tr-TR" b="1" dirty="0" smtClean="0">
                <a:solidFill>
                  <a:schemeClr val="tx2"/>
                </a:solidFill>
              </a:rPr>
              <a:t>kadar </a:t>
            </a:r>
            <a:r>
              <a:rPr lang="tr-TR" b="1" dirty="0">
                <a:solidFill>
                  <a:schemeClr val="tx2"/>
                </a:solidFill>
              </a:rPr>
              <a:t>göz sıçraması </a:t>
            </a:r>
            <a:r>
              <a:rPr lang="tr-TR" b="1" dirty="0" smtClean="0">
                <a:solidFill>
                  <a:schemeClr val="tx2"/>
                </a:solidFill>
              </a:rPr>
              <a:t>yapılır</a:t>
            </a:r>
            <a:r>
              <a:rPr lang="tr-TR" b="1" dirty="0" smtClean="0"/>
              <a:t>.</a:t>
            </a:r>
            <a:endParaRPr lang="tr-TR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tr-TR" dirty="0"/>
              <a:t>Göz </a:t>
            </a:r>
            <a:r>
              <a:rPr lang="tr-TR" dirty="0" smtClean="0"/>
              <a:t>duruşlarında görüntü alınır ve kayıt yapılır.</a:t>
            </a:r>
            <a:endParaRPr lang="tr-T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tr-TR" dirty="0" smtClean="0"/>
              <a:t> Alınan görüntüler </a:t>
            </a:r>
            <a:r>
              <a:rPr lang="tr-TR" dirty="0"/>
              <a:t>göz sıçrarken beyne </a:t>
            </a:r>
            <a:r>
              <a:rPr lang="tr-TR" dirty="0" smtClean="0"/>
              <a:t>iletilir.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dirty="0" smtClean="0"/>
              <a:t>Göz görmez beyin görür.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840412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22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8964488" cy="66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Paint Shop Pro Image" r:id="rId3" imgW="2829268" imgH="2136585" progId="">
                  <p:embed/>
                </p:oleObj>
              </mc:Choice>
              <mc:Fallback>
                <p:oleObj name="Paint Shop Pro Image" r:id="rId3" imgW="2829268" imgH="213658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64488" cy="666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Dikdörtgen"/>
          <p:cNvSpPr/>
          <p:nvPr/>
        </p:nvSpPr>
        <p:spPr>
          <a:xfrm>
            <a:off x="3203848" y="2348880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     </a:t>
            </a:r>
            <a:r>
              <a:rPr lang="tr-TR" sz="4000" b="1" dirty="0" smtClean="0">
                <a:solidFill>
                  <a:srgbClr val="FF0000"/>
                </a:solidFill>
              </a:rPr>
              <a:t>Teşekkürler</a:t>
            </a:r>
            <a:endParaRPr lang="tr-TR" sz="4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09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r-TR" sz="7200" dirty="0" smtClean="0">
                <a:solidFill>
                  <a:srgbClr val="FFFFFF"/>
                </a:solidFill>
              </a:rPr>
              <a:t>    </a:t>
            </a:r>
            <a:r>
              <a:rPr lang="tr-TR" sz="6600" dirty="0" smtClean="0">
                <a:solidFill>
                  <a:schemeClr val="tx2"/>
                </a:solidFill>
                <a:latin typeface="Arno Pro" pitchFamily="18" charset="0"/>
              </a:rPr>
              <a:t>TEŞEKKÜRLER</a:t>
            </a:r>
            <a:r>
              <a:rPr lang="tr-TR" sz="6600" dirty="0" smtClean="0">
                <a:solidFill>
                  <a:schemeClr val="hlink"/>
                </a:solidFill>
              </a:rPr>
              <a:t/>
            </a:r>
            <a:br>
              <a:rPr lang="tr-TR" sz="6600" dirty="0" smtClean="0">
                <a:solidFill>
                  <a:schemeClr val="hlink"/>
                </a:solidFill>
              </a:rPr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Güneş.Firdevs(2013) Türkçe Öğretimi Yaklaşımlar Ve Modeller, </a:t>
            </a:r>
            <a:r>
              <a:rPr lang="tr-TR" sz="3200" dirty="0" err="1" smtClean="0"/>
              <a:t>Pegem</a:t>
            </a:r>
            <a:r>
              <a:rPr lang="tr-TR" sz="3200" dirty="0" smtClean="0"/>
              <a:t> Akademi Yayınları</a:t>
            </a:r>
            <a:r>
              <a:rPr lang="tr-TR" sz="3200" dirty="0" smtClean="0">
                <a:solidFill>
                  <a:schemeClr val="hlink"/>
                </a:solidFill>
              </a:rPr>
              <a:t/>
            </a:r>
            <a:br>
              <a:rPr lang="tr-TR" sz="3200" dirty="0" smtClean="0">
                <a:solidFill>
                  <a:schemeClr val="hlink"/>
                </a:solidFill>
              </a:rPr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Güneş,Firdevs.(2015).Etkinliklerle Hızlı Okuma ve Anlama </a:t>
            </a:r>
            <a:r>
              <a:rPr lang="tr-TR" sz="2800" dirty="0" err="1" smtClean="0"/>
              <a:t>Pegem</a:t>
            </a:r>
            <a:r>
              <a:rPr lang="tr-TR" sz="2800" dirty="0" smtClean="0"/>
              <a:t> Akademi Yayınları</a:t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Güneş,Firdevs.(2007).Ses Temelli Cümle Yöntemi ve Zihinsel Yapılandırma,Nobel Yayınları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Göz ve Okuma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2841" y="155679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Okumada göz çok </a:t>
            </a:r>
            <a:r>
              <a:rPr lang="tr-TR" dirty="0" smtClean="0"/>
              <a:t>çalışır </a:t>
            </a:r>
            <a:r>
              <a:rPr lang="tr-TR" dirty="0"/>
              <a:t>ve </a:t>
            </a:r>
            <a:r>
              <a:rPr lang="tr-TR" dirty="0" smtClean="0"/>
              <a:t>kısa sürede yorulur.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Bunu </a:t>
            </a:r>
            <a:r>
              <a:rPr lang="tr-TR" dirty="0"/>
              <a:t>önlemek </a:t>
            </a:r>
            <a:r>
              <a:rPr lang="tr-TR" dirty="0" smtClean="0"/>
              <a:t>için okuma </a:t>
            </a:r>
            <a:r>
              <a:rPr lang="tr-TR" dirty="0"/>
              <a:t>öncesinde gözleri hazırlamak ve güçlendirmek gerekir.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 jimnastiği yapılmalıdır.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42479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Göz ve Okuma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Göz </a:t>
            </a:r>
            <a:r>
              <a:rPr lang="tr-TR" b="1" dirty="0">
                <a:solidFill>
                  <a:schemeClr val="tx2"/>
                </a:solidFill>
              </a:rPr>
              <a:t>Jimnastiği: </a:t>
            </a:r>
            <a:r>
              <a:rPr lang="tr-TR" dirty="0"/>
              <a:t>G</a:t>
            </a:r>
            <a:r>
              <a:rPr lang="tr-TR" dirty="0" smtClean="0"/>
              <a:t>özlere </a:t>
            </a:r>
            <a:r>
              <a:rPr lang="tr-TR" dirty="0"/>
              <a:t>esneklik </a:t>
            </a:r>
            <a:r>
              <a:rPr lang="tr-TR" dirty="0" smtClean="0"/>
              <a:t>sağlar </a:t>
            </a:r>
            <a:r>
              <a:rPr lang="tr-TR" dirty="0"/>
              <a:t>ve daha az yorulmasını </a:t>
            </a:r>
            <a:r>
              <a:rPr lang="tr-TR" dirty="0" smtClean="0"/>
              <a:t>getirir.  </a:t>
            </a:r>
          </a:p>
          <a:p>
            <a:r>
              <a:rPr lang="tr-TR" dirty="0" smtClean="0"/>
              <a:t>Satırdaki </a:t>
            </a:r>
            <a:r>
              <a:rPr lang="tr-TR" dirty="0"/>
              <a:t>ilk ve son </a:t>
            </a:r>
            <a:r>
              <a:rPr lang="tr-TR" dirty="0" smtClean="0"/>
              <a:t>kelimelere bakılır.</a:t>
            </a:r>
          </a:p>
          <a:p>
            <a:r>
              <a:rPr lang="tr-TR" dirty="0" smtClean="0"/>
              <a:t> </a:t>
            </a:r>
            <a:r>
              <a:rPr lang="tr-TR" dirty="0"/>
              <a:t>Gözler sağdan sola, soldan sağa hızlı </a:t>
            </a:r>
            <a:r>
              <a:rPr lang="tr-TR" dirty="0" smtClean="0"/>
              <a:t>bir şekilde çevrilir, satırdaki </a:t>
            </a:r>
            <a:r>
              <a:rPr lang="tr-TR" dirty="0"/>
              <a:t>ilk kelime ile son kelimeye  </a:t>
            </a:r>
            <a:r>
              <a:rPr lang="tr-TR" dirty="0" smtClean="0"/>
              <a:t>bakılır.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45641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Göz ve Okuma </a:t>
            </a:r>
            <a:endParaRPr lang="tr-TR" dirty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4817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45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Göz ve Okuma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>
            <a:normAutofit/>
          </a:bodyPr>
          <a:lstStyle/>
          <a:p>
            <a:r>
              <a:rPr lang="tr-TR" b="1" i="1" dirty="0">
                <a:solidFill>
                  <a:schemeClr val="tx2"/>
                </a:solidFill>
              </a:rPr>
              <a:t>Gözleri  Koruma</a:t>
            </a:r>
            <a:r>
              <a:rPr lang="tr-TR" b="1" i="1" dirty="0" smtClean="0">
                <a:solidFill>
                  <a:schemeClr val="tx2"/>
                </a:solidFill>
              </a:rPr>
              <a:t>: </a:t>
            </a:r>
            <a:r>
              <a:rPr lang="tr-TR" dirty="0"/>
              <a:t>G</a:t>
            </a:r>
            <a:r>
              <a:rPr lang="tr-TR" dirty="0" smtClean="0"/>
              <a:t>özleri  korumak için;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O</a:t>
            </a:r>
            <a:r>
              <a:rPr lang="tr-TR" dirty="0" smtClean="0"/>
              <a:t>labildiğince  </a:t>
            </a:r>
            <a:r>
              <a:rPr lang="tr-TR" dirty="0"/>
              <a:t>gündüz </a:t>
            </a:r>
            <a:r>
              <a:rPr lang="tr-TR" dirty="0" smtClean="0"/>
              <a:t>okunmalı,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Aynı </a:t>
            </a:r>
            <a:r>
              <a:rPr lang="tr-TR" dirty="0"/>
              <a:t>konu üzerinde uzun süreli </a:t>
            </a:r>
            <a:r>
              <a:rPr lang="tr-TR" dirty="0" smtClean="0"/>
              <a:t>durulmamalı,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Gözler </a:t>
            </a:r>
            <a:r>
              <a:rPr lang="tr-TR" dirty="0"/>
              <a:t>ve zihin  yorgun ise  okumak için ısrar </a:t>
            </a:r>
            <a:r>
              <a:rPr lang="tr-TR" dirty="0" smtClean="0"/>
              <a:t>edilmemelidir.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739604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DEFINEDINNAVIGATOR" val="False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6524</TotalTime>
  <Words>1420</Words>
  <Application>Microsoft Office PowerPoint</Application>
  <PresentationFormat>Ekran Gösterisi (4:3)</PresentationFormat>
  <Paragraphs>218</Paragraphs>
  <Slides>51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3" baseType="lpstr">
      <vt:lpstr>Ofis Teması</vt:lpstr>
      <vt:lpstr>Paint Shop Pro Image</vt:lpstr>
      <vt:lpstr>  Gözleri Koruma Teknikleri</vt:lpstr>
      <vt:lpstr>Göz</vt:lpstr>
      <vt:lpstr>Göz ve Okuma </vt:lpstr>
      <vt:lpstr>Göz ve Okuma </vt:lpstr>
      <vt:lpstr>Göz ve Okuma </vt:lpstr>
      <vt:lpstr>Göz ve Okuma </vt:lpstr>
      <vt:lpstr>Göz ve Okuma </vt:lpstr>
      <vt:lpstr>Göz ve Okuma </vt:lpstr>
      <vt:lpstr>Göz ve Okuma </vt:lpstr>
      <vt:lpstr>Uygun Okuma Ortamı</vt:lpstr>
      <vt:lpstr>Okuma Ortamı</vt:lpstr>
      <vt:lpstr>Okuma Ortamı</vt:lpstr>
      <vt:lpstr>Okuma Ortamı</vt:lpstr>
      <vt:lpstr>Oturma Biçimi</vt:lpstr>
      <vt:lpstr>Oturma Biçimi</vt:lpstr>
      <vt:lpstr>Oturma Biçimi</vt:lpstr>
      <vt:lpstr>Oturma Biçimi</vt:lpstr>
      <vt:lpstr>Oturma Biçimi</vt:lpstr>
      <vt:lpstr>Gözleri Dinlendirme</vt:lpstr>
      <vt:lpstr>Göz Jimnastikleri</vt:lpstr>
      <vt:lpstr>Gözleri Dinlendirme </vt:lpstr>
      <vt:lpstr>Etkili Teknikler </vt:lpstr>
      <vt:lpstr>Dinlendirme  Teknikleri </vt:lpstr>
      <vt:lpstr>Etkili Teknikler </vt:lpstr>
      <vt:lpstr>Etkili Teknikler</vt:lpstr>
      <vt:lpstr>Etkili Teknikler</vt:lpstr>
      <vt:lpstr>    Etkili Teknikler </vt:lpstr>
      <vt:lpstr>Etkili Teknikler</vt:lpstr>
      <vt:lpstr>Etkili Teknikler</vt:lpstr>
      <vt:lpstr>Etkili Teknikler</vt:lpstr>
      <vt:lpstr>   Etkili Teknikler</vt:lpstr>
      <vt:lpstr>Etkili Teknikler</vt:lpstr>
      <vt:lpstr>Etkili Teknikler</vt:lpstr>
      <vt:lpstr>Etkili Teknikler</vt:lpstr>
      <vt:lpstr>   Etkili Teknikler</vt:lpstr>
      <vt:lpstr>   Etkili Teknikler </vt:lpstr>
      <vt:lpstr> </vt:lpstr>
      <vt:lpstr>Etkili Teknikler</vt:lpstr>
      <vt:lpstr>  Etkili Teknikler </vt:lpstr>
      <vt:lpstr>Etkili Teknikler</vt:lpstr>
      <vt:lpstr>Masaj Yapma</vt:lpstr>
      <vt:lpstr>   Etkili Teknikler</vt:lpstr>
      <vt:lpstr>Etkili Teknikler  </vt:lpstr>
      <vt:lpstr>Etkili Teknikler</vt:lpstr>
      <vt:lpstr>     Etkili Teknikler</vt:lpstr>
      <vt:lpstr>    Etkili Teknikler </vt:lpstr>
      <vt:lpstr>Etkili Teknikler </vt:lpstr>
      <vt:lpstr>    </vt:lpstr>
      <vt:lpstr>    Sonuç</vt:lpstr>
      <vt:lpstr>PowerPoint Sunusu</vt:lpstr>
      <vt:lpstr>    TEŞEKKÜRLER  Güneş.Firdevs(2013) Türkçe Öğretimi Yaklaşımlar Ve Modeller, Pegem Akademi Yayınları  Güneş,Firdevs.(2015).Etkinliklerle Hızlı Okuma ve Anlama Pegem Akademi Yayınları   Güneş,Firdevs.(2007).Ses Temelli Cümle Yöntemi ve Zihinsel Yapılandırma,Nobel Yayınları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Eğitimde Yapılandırıcı Yaklaşım</dc:title>
  <dc:creator>Prof.Dr.Firdevs Güneş</dc:creator>
  <cp:lastModifiedBy>user</cp:lastModifiedBy>
  <cp:revision>1395</cp:revision>
  <cp:lastPrinted>1601-01-01T00:00:00Z</cp:lastPrinted>
  <dcterms:created xsi:type="dcterms:W3CDTF">2005-11-13T14:24:03Z</dcterms:created>
  <dcterms:modified xsi:type="dcterms:W3CDTF">2015-04-09T03:34:34Z</dcterms:modified>
</cp:coreProperties>
</file>