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0" r:id="rId1"/>
  </p:sldMasterIdLst>
  <p:sldIdLst>
    <p:sldId id="256" r:id="rId2"/>
    <p:sldId id="257" r:id="rId3"/>
    <p:sldId id="258" r:id="rId4"/>
    <p:sldId id="259" r:id="rId5"/>
    <p:sldId id="260" r:id="rId6"/>
    <p:sldId id="267" r:id="rId7"/>
    <p:sldId id="261" r:id="rId8"/>
    <p:sldId id="268" r:id="rId9"/>
    <p:sldId id="262" r:id="rId10"/>
    <p:sldId id="264" r:id="rId11"/>
    <p:sldId id="265" r:id="rId12"/>
    <p:sldId id="271" r:id="rId13"/>
    <p:sldId id="269" r:id="rId14"/>
    <p:sldId id="266"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07" autoAdjust="0"/>
    <p:restoredTop sz="94660"/>
  </p:normalViewPr>
  <p:slideViewPr>
    <p:cSldViewPr snapToGrid="0">
      <p:cViewPr varScale="1">
        <p:scale>
          <a:sx n="111" d="100"/>
          <a:sy n="111" d="100"/>
        </p:scale>
        <p:origin x="856"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1D8C2C-A88C-4519-85FD-00BB41565349}" type="doc">
      <dgm:prSet loTypeId="urn:microsoft.com/office/officeart/2005/8/layout/cycle7" loCatId="cycle" qsTypeId="urn:microsoft.com/office/officeart/2005/8/quickstyle/simple1" qsCatId="simple" csTypeId="urn:microsoft.com/office/officeart/2005/8/colors/accent0_1" csCatId="mainScheme" phldr="1"/>
      <dgm:spPr/>
      <dgm:t>
        <a:bodyPr/>
        <a:lstStyle/>
        <a:p>
          <a:endParaRPr lang="tr-TR"/>
        </a:p>
      </dgm:t>
    </dgm:pt>
    <dgm:pt modelId="{2130C6F2-45B0-4522-942A-6A1BF245A3DE}">
      <dgm:prSet phldrT="[Metin]"/>
      <dgm:spPr/>
      <dgm:t>
        <a:bodyPr/>
        <a:lstStyle/>
        <a:p>
          <a:r>
            <a:rPr lang="tr-TR" dirty="0" err="1"/>
            <a:t>Anderson’ın</a:t>
          </a:r>
          <a:r>
            <a:rPr lang="tr-TR" dirty="0"/>
            <a:t> Sınıflaması</a:t>
          </a:r>
        </a:p>
      </dgm:t>
    </dgm:pt>
    <dgm:pt modelId="{42816AA5-FBFC-416F-9C92-C8836E86AF39}" type="parTrans" cxnId="{851C799C-6500-442D-AACA-ACFEA2869F0C}">
      <dgm:prSet/>
      <dgm:spPr/>
      <dgm:t>
        <a:bodyPr/>
        <a:lstStyle/>
        <a:p>
          <a:endParaRPr lang="tr-TR"/>
        </a:p>
      </dgm:t>
    </dgm:pt>
    <dgm:pt modelId="{85D50DA6-D229-4429-84C1-D037BAFB5BFA}" type="sibTrans" cxnId="{851C799C-6500-442D-AACA-ACFEA2869F0C}">
      <dgm:prSet/>
      <dgm:spPr>
        <a:solidFill>
          <a:schemeClr val="bg2"/>
        </a:solidFill>
      </dgm:spPr>
      <dgm:t>
        <a:bodyPr/>
        <a:lstStyle/>
        <a:p>
          <a:endParaRPr lang="tr-TR"/>
        </a:p>
      </dgm:t>
    </dgm:pt>
    <dgm:pt modelId="{0133102A-1FE1-4023-8E4F-D693B85300C0}">
      <dgm:prSet phldrT="[Metin]" custT="1"/>
      <dgm:spPr/>
      <dgm:t>
        <a:bodyPr/>
        <a:lstStyle/>
        <a:p>
          <a:r>
            <a:rPr lang="tr-TR" sz="2400" dirty="0" err="1"/>
            <a:t>İşlemsel</a:t>
          </a:r>
          <a:r>
            <a:rPr lang="tr-TR" sz="2400" dirty="0"/>
            <a:t> Bilgi</a:t>
          </a:r>
        </a:p>
        <a:p>
          <a:r>
            <a:rPr lang="tr-TR" sz="1600" dirty="0"/>
            <a:t>(Bir şeyin </a:t>
          </a:r>
          <a:r>
            <a:rPr lang="tr-TR" sz="1600" i="1" dirty="0"/>
            <a:t>nasıl </a:t>
          </a:r>
          <a:r>
            <a:rPr lang="tr-TR" sz="1600" dirty="0"/>
            <a:t>yapıldığını söyleme)</a:t>
          </a:r>
        </a:p>
      </dgm:t>
    </dgm:pt>
    <dgm:pt modelId="{CF49179B-9189-43E5-BB33-11EF9EDC5854}" type="parTrans" cxnId="{BEBDFD9D-0408-4A40-AD40-516B7E415304}">
      <dgm:prSet/>
      <dgm:spPr/>
      <dgm:t>
        <a:bodyPr/>
        <a:lstStyle/>
        <a:p>
          <a:endParaRPr lang="tr-TR"/>
        </a:p>
      </dgm:t>
    </dgm:pt>
    <dgm:pt modelId="{6573EFD2-17D1-4154-80C3-EF20E0D78125}" type="sibTrans" cxnId="{BEBDFD9D-0408-4A40-AD40-516B7E415304}">
      <dgm:prSet/>
      <dgm:spPr>
        <a:solidFill>
          <a:schemeClr val="bg2"/>
        </a:solidFill>
      </dgm:spPr>
      <dgm:t>
        <a:bodyPr/>
        <a:lstStyle/>
        <a:p>
          <a:endParaRPr lang="tr-TR"/>
        </a:p>
      </dgm:t>
    </dgm:pt>
    <dgm:pt modelId="{961B7871-DCCF-4788-BBDA-75864982A2B4}">
      <dgm:prSet phldrT="[Metin]" custT="1"/>
      <dgm:spPr/>
      <dgm:t>
        <a:bodyPr/>
        <a:lstStyle/>
        <a:p>
          <a:r>
            <a:rPr lang="tr-TR" sz="2300" dirty="0" err="1"/>
            <a:t>Bildirimsel</a:t>
          </a:r>
          <a:r>
            <a:rPr lang="tr-TR" sz="2300" dirty="0"/>
            <a:t> Bilgi</a:t>
          </a:r>
        </a:p>
        <a:p>
          <a:r>
            <a:rPr lang="tr-TR" sz="1600" dirty="0"/>
            <a:t>(Bir şeyin </a:t>
          </a:r>
          <a:r>
            <a:rPr lang="tr-TR" sz="1600" i="1" dirty="0"/>
            <a:t>ne </a:t>
          </a:r>
          <a:r>
            <a:rPr lang="tr-TR" sz="1600" dirty="0"/>
            <a:t>olduğunu söyleme)</a:t>
          </a:r>
        </a:p>
      </dgm:t>
    </dgm:pt>
    <dgm:pt modelId="{FA64F2BD-23F8-41CF-A5F7-17D5D04B5DC7}" type="parTrans" cxnId="{AF5B5CD2-3F7E-4F00-9E06-6691377CB6DB}">
      <dgm:prSet/>
      <dgm:spPr/>
      <dgm:t>
        <a:bodyPr/>
        <a:lstStyle/>
        <a:p>
          <a:endParaRPr lang="tr-TR"/>
        </a:p>
      </dgm:t>
    </dgm:pt>
    <dgm:pt modelId="{078D0CE5-D6FD-45F5-9A7C-E6072759E3FB}" type="sibTrans" cxnId="{AF5B5CD2-3F7E-4F00-9E06-6691377CB6DB}">
      <dgm:prSet/>
      <dgm:spPr>
        <a:solidFill>
          <a:schemeClr val="bg2"/>
        </a:solidFill>
      </dgm:spPr>
      <dgm:t>
        <a:bodyPr/>
        <a:lstStyle/>
        <a:p>
          <a:endParaRPr lang="tr-TR"/>
        </a:p>
      </dgm:t>
    </dgm:pt>
    <dgm:pt modelId="{250007D1-A27D-4C54-BC17-94A8C9916B6A}" type="pres">
      <dgm:prSet presAssocID="{A41D8C2C-A88C-4519-85FD-00BB41565349}" presName="Name0" presStyleCnt="0">
        <dgm:presLayoutVars>
          <dgm:dir/>
          <dgm:resizeHandles val="exact"/>
        </dgm:presLayoutVars>
      </dgm:prSet>
      <dgm:spPr/>
    </dgm:pt>
    <dgm:pt modelId="{D2FEAF25-22A8-4BED-BADD-ECC047881325}" type="pres">
      <dgm:prSet presAssocID="{2130C6F2-45B0-4522-942A-6A1BF245A3DE}" presName="node" presStyleLbl="node1" presStyleIdx="0" presStyleCnt="3">
        <dgm:presLayoutVars>
          <dgm:bulletEnabled val="1"/>
        </dgm:presLayoutVars>
      </dgm:prSet>
      <dgm:spPr/>
    </dgm:pt>
    <dgm:pt modelId="{45F5A0EA-B0DA-4C05-A2A8-79D3A9A2DD7A}" type="pres">
      <dgm:prSet presAssocID="{85D50DA6-D229-4429-84C1-D037BAFB5BFA}" presName="sibTrans" presStyleLbl="sibTrans2D1" presStyleIdx="0" presStyleCnt="3"/>
      <dgm:spPr/>
    </dgm:pt>
    <dgm:pt modelId="{A284761D-9A9D-43F9-9F38-B1F4D1025072}" type="pres">
      <dgm:prSet presAssocID="{85D50DA6-D229-4429-84C1-D037BAFB5BFA}" presName="connectorText" presStyleLbl="sibTrans2D1" presStyleIdx="0" presStyleCnt="3"/>
      <dgm:spPr/>
    </dgm:pt>
    <dgm:pt modelId="{513756A7-858E-42D0-A66D-556E2AF48AFA}" type="pres">
      <dgm:prSet presAssocID="{0133102A-1FE1-4023-8E4F-D693B85300C0}" presName="node" presStyleLbl="node1" presStyleIdx="1" presStyleCnt="3" custScaleX="158015" custScaleY="191540">
        <dgm:presLayoutVars>
          <dgm:bulletEnabled val="1"/>
        </dgm:presLayoutVars>
      </dgm:prSet>
      <dgm:spPr/>
    </dgm:pt>
    <dgm:pt modelId="{FD92207B-561C-4B71-9994-DCC3389ED43E}" type="pres">
      <dgm:prSet presAssocID="{6573EFD2-17D1-4154-80C3-EF20E0D78125}" presName="sibTrans" presStyleLbl="sibTrans2D1" presStyleIdx="1" presStyleCnt="3" custScaleY="51489" custLinFactY="5849" custLinFactNeighborX="-3321" custLinFactNeighborY="100000"/>
      <dgm:spPr/>
    </dgm:pt>
    <dgm:pt modelId="{26842CC3-A652-44E3-B1B5-33C6C9FF0303}" type="pres">
      <dgm:prSet presAssocID="{6573EFD2-17D1-4154-80C3-EF20E0D78125}" presName="connectorText" presStyleLbl="sibTrans2D1" presStyleIdx="1" presStyleCnt="3"/>
      <dgm:spPr/>
    </dgm:pt>
    <dgm:pt modelId="{905FB86F-5046-48FB-A88F-0AE1C9932EE8}" type="pres">
      <dgm:prSet presAssocID="{961B7871-DCCF-4788-BBDA-75864982A2B4}" presName="node" presStyleLbl="node1" presStyleIdx="2" presStyleCnt="3" custScaleX="168316" custScaleY="192113" custRadScaleRad="111385" custRadScaleInc="5545">
        <dgm:presLayoutVars>
          <dgm:bulletEnabled val="1"/>
        </dgm:presLayoutVars>
      </dgm:prSet>
      <dgm:spPr/>
    </dgm:pt>
    <dgm:pt modelId="{B2B0AD13-D2CB-4E1A-958A-D3B02B4BB4CB}" type="pres">
      <dgm:prSet presAssocID="{078D0CE5-D6FD-45F5-9A7C-E6072759E3FB}" presName="sibTrans" presStyleLbl="sibTrans2D1" presStyleIdx="2" presStyleCnt="3"/>
      <dgm:spPr/>
    </dgm:pt>
    <dgm:pt modelId="{8ABFA594-B25F-4675-9BA9-8B3624B2C203}" type="pres">
      <dgm:prSet presAssocID="{078D0CE5-D6FD-45F5-9A7C-E6072759E3FB}" presName="connectorText" presStyleLbl="sibTrans2D1" presStyleIdx="2" presStyleCnt="3"/>
      <dgm:spPr/>
    </dgm:pt>
  </dgm:ptLst>
  <dgm:cxnLst>
    <dgm:cxn modelId="{3805CA6F-90F2-4B70-AD1D-A4C91C43A605}" type="presOf" srcId="{078D0CE5-D6FD-45F5-9A7C-E6072759E3FB}" destId="{B2B0AD13-D2CB-4E1A-958A-D3B02B4BB4CB}" srcOrd="0" destOrd="0" presId="urn:microsoft.com/office/officeart/2005/8/layout/cycle7"/>
    <dgm:cxn modelId="{60A3DE7D-2040-40D6-9403-479EECD58576}" type="presOf" srcId="{A41D8C2C-A88C-4519-85FD-00BB41565349}" destId="{250007D1-A27D-4C54-BC17-94A8C9916B6A}" srcOrd="0" destOrd="0" presId="urn:microsoft.com/office/officeart/2005/8/layout/cycle7"/>
    <dgm:cxn modelId="{851C799C-6500-442D-AACA-ACFEA2869F0C}" srcId="{A41D8C2C-A88C-4519-85FD-00BB41565349}" destId="{2130C6F2-45B0-4522-942A-6A1BF245A3DE}" srcOrd="0" destOrd="0" parTransId="{42816AA5-FBFC-416F-9C92-C8836E86AF39}" sibTransId="{85D50DA6-D229-4429-84C1-D037BAFB5BFA}"/>
    <dgm:cxn modelId="{BEBDFD9D-0408-4A40-AD40-516B7E415304}" srcId="{A41D8C2C-A88C-4519-85FD-00BB41565349}" destId="{0133102A-1FE1-4023-8E4F-D693B85300C0}" srcOrd="1" destOrd="0" parTransId="{CF49179B-9189-43E5-BB33-11EF9EDC5854}" sibTransId="{6573EFD2-17D1-4154-80C3-EF20E0D78125}"/>
    <dgm:cxn modelId="{F838C4B5-0007-40C7-8D94-05720B737A3B}" type="presOf" srcId="{0133102A-1FE1-4023-8E4F-D693B85300C0}" destId="{513756A7-858E-42D0-A66D-556E2AF48AFA}" srcOrd="0" destOrd="0" presId="urn:microsoft.com/office/officeart/2005/8/layout/cycle7"/>
    <dgm:cxn modelId="{04D892BB-A771-4BF1-B9D5-E8331D1B97A6}" type="presOf" srcId="{6573EFD2-17D1-4154-80C3-EF20E0D78125}" destId="{26842CC3-A652-44E3-B1B5-33C6C9FF0303}" srcOrd="1" destOrd="0" presId="urn:microsoft.com/office/officeart/2005/8/layout/cycle7"/>
    <dgm:cxn modelId="{EEC220C7-0778-457A-B86B-BB06F1557AFE}" type="presOf" srcId="{85D50DA6-D229-4429-84C1-D037BAFB5BFA}" destId="{45F5A0EA-B0DA-4C05-A2A8-79D3A9A2DD7A}" srcOrd="0" destOrd="0" presId="urn:microsoft.com/office/officeart/2005/8/layout/cycle7"/>
    <dgm:cxn modelId="{B6FA51C8-0CBA-4426-9697-DBEC8D6B506A}" type="presOf" srcId="{078D0CE5-D6FD-45F5-9A7C-E6072759E3FB}" destId="{8ABFA594-B25F-4675-9BA9-8B3624B2C203}" srcOrd="1" destOrd="0" presId="urn:microsoft.com/office/officeart/2005/8/layout/cycle7"/>
    <dgm:cxn modelId="{AF5B5CD2-3F7E-4F00-9E06-6691377CB6DB}" srcId="{A41D8C2C-A88C-4519-85FD-00BB41565349}" destId="{961B7871-DCCF-4788-BBDA-75864982A2B4}" srcOrd="2" destOrd="0" parTransId="{FA64F2BD-23F8-41CF-A5F7-17D5D04B5DC7}" sibTransId="{078D0CE5-D6FD-45F5-9A7C-E6072759E3FB}"/>
    <dgm:cxn modelId="{78975CD7-5446-4CBF-8B57-6C80763F9A9D}" type="presOf" srcId="{85D50DA6-D229-4429-84C1-D037BAFB5BFA}" destId="{A284761D-9A9D-43F9-9F38-B1F4D1025072}" srcOrd="1" destOrd="0" presId="urn:microsoft.com/office/officeart/2005/8/layout/cycle7"/>
    <dgm:cxn modelId="{65AC90D9-05CA-4C80-9ABB-3811CFAE348C}" type="presOf" srcId="{961B7871-DCCF-4788-BBDA-75864982A2B4}" destId="{905FB86F-5046-48FB-A88F-0AE1C9932EE8}" srcOrd="0" destOrd="0" presId="urn:microsoft.com/office/officeart/2005/8/layout/cycle7"/>
    <dgm:cxn modelId="{2D1519E3-9441-45A4-9BEC-3A6CE9159716}" type="presOf" srcId="{2130C6F2-45B0-4522-942A-6A1BF245A3DE}" destId="{D2FEAF25-22A8-4BED-BADD-ECC047881325}" srcOrd="0" destOrd="0" presId="urn:microsoft.com/office/officeart/2005/8/layout/cycle7"/>
    <dgm:cxn modelId="{C25025F8-F1A6-43CF-8D87-1BC47391B791}" type="presOf" srcId="{6573EFD2-17D1-4154-80C3-EF20E0D78125}" destId="{FD92207B-561C-4B71-9994-DCC3389ED43E}" srcOrd="0" destOrd="0" presId="urn:microsoft.com/office/officeart/2005/8/layout/cycle7"/>
    <dgm:cxn modelId="{6F7EE2D0-F2FF-4507-860B-03C3355B004F}" type="presParOf" srcId="{250007D1-A27D-4C54-BC17-94A8C9916B6A}" destId="{D2FEAF25-22A8-4BED-BADD-ECC047881325}" srcOrd="0" destOrd="0" presId="urn:microsoft.com/office/officeart/2005/8/layout/cycle7"/>
    <dgm:cxn modelId="{23403561-7D5B-4B73-8DBE-F3545E3DD2A0}" type="presParOf" srcId="{250007D1-A27D-4C54-BC17-94A8C9916B6A}" destId="{45F5A0EA-B0DA-4C05-A2A8-79D3A9A2DD7A}" srcOrd="1" destOrd="0" presId="urn:microsoft.com/office/officeart/2005/8/layout/cycle7"/>
    <dgm:cxn modelId="{A1778C11-168E-46F1-8646-BF7D68F19F24}" type="presParOf" srcId="{45F5A0EA-B0DA-4C05-A2A8-79D3A9A2DD7A}" destId="{A284761D-9A9D-43F9-9F38-B1F4D1025072}" srcOrd="0" destOrd="0" presId="urn:microsoft.com/office/officeart/2005/8/layout/cycle7"/>
    <dgm:cxn modelId="{74DB55B4-CD7D-4EE6-9112-299A265C8450}" type="presParOf" srcId="{250007D1-A27D-4C54-BC17-94A8C9916B6A}" destId="{513756A7-858E-42D0-A66D-556E2AF48AFA}" srcOrd="2" destOrd="0" presId="urn:microsoft.com/office/officeart/2005/8/layout/cycle7"/>
    <dgm:cxn modelId="{1B520E11-818D-469D-9CC4-E9C39870F48B}" type="presParOf" srcId="{250007D1-A27D-4C54-BC17-94A8C9916B6A}" destId="{FD92207B-561C-4B71-9994-DCC3389ED43E}" srcOrd="3" destOrd="0" presId="urn:microsoft.com/office/officeart/2005/8/layout/cycle7"/>
    <dgm:cxn modelId="{C711175B-AEEE-4B9E-938B-515681D8479D}" type="presParOf" srcId="{FD92207B-561C-4B71-9994-DCC3389ED43E}" destId="{26842CC3-A652-44E3-B1B5-33C6C9FF0303}" srcOrd="0" destOrd="0" presId="urn:microsoft.com/office/officeart/2005/8/layout/cycle7"/>
    <dgm:cxn modelId="{F61C6CFF-0F88-45CB-A69D-59E0BA89F2C6}" type="presParOf" srcId="{250007D1-A27D-4C54-BC17-94A8C9916B6A}" destId="{905FB86F-5046-48FB-A88F-0AE1C9932EE8}" srcOrd="4" destOrd="0" presId="urn:microsoft.com/office/officeart/2005/8/layout/cycle7"/>
    <dgm:cxn modelId="{2C7BA894-A88B-4EFF-B578-2363E8B0692C}" type="presParOf" srcId="{250007D1-A27D-4C54-BC17-94A8C9916B6A}" destId="{B2B0AD13-D2CB-4E1A-958A-D3B02B4BB4CB}" srcOrd="5" destOrd="0" presId="urn:microsoft.com/office/officeart/2005/8/layout/cycle7"/>
    <dgm:cxn modelId="{A5CB0819-C8A3-4F48-A807-CD4179E7637D}" type="presParOf" srcId="{B2B0AD13-D2CB-4E1A-958A-D3B02B4BB4CB}" destId="{8ABFA594-B25F-4675-9BA9-8B3624B2C203}"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FEAF25-22A8-4BED-BADD-ECC047881325}">
      <dsp:nvSpPr>
        <dsp:cNvPr id="0" name=""/>
        <dsp:cNvSpPr/>
      </dsp:nvSpPr>
      <dsp:spPr>
        <a:xfrm>
          <a:off x="4073069" y="-230923"/>
          <a:ext cx="2016100" cy="1008050"/>
        </a:xfrm>
        <a:prstGeom prst="roundRect">
          <a:avLst>
            <a:gd name="adj" fmla="val 10000"/>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tr-TR" sz="2700" kern="1200" dirty="0" err="1"/>
            <a:t>Anderson’ın</a:t>
          </a:r>
          <a:r>
            <a:rPr lang="tr-TR" sz="2700" kern="1200" dirty="0"/>
            <a:t> Sınıflaması</a:t>
          </a:r>
        </a:p>
      </dsp:txBody>
      <dsp:txXfrm>
        <a:off x="4102594" y="-201398"/>
        <a:ext cx="1957050" cy="949000"/>
      </dsp:txXfrm>
    </dsp:sp>
    <dsp:sp modelId="{45F5A0EA-B0DA-4C05-A2A8-79D3A9A2DD7A}">
      <dsp:nvSpPr>
        <dsp:cNvPr id="0" name=""/>
        <dsp:cNvSpPr/>
      </dsp:nvSpPr>
      <dsp:spPr>
        <a:xfrm rot="3600000">
          <a:off x="5664847" y="1307896"/>
          <a:ext cx="231122" cy="352817"/>
        </a:xfrm>
        <a:prstGeom prst="leftRightArrow">
          <a:avLst>
            <a:gd name="adj1" fmla="val 60000"/>
            <a:gd name="adj2" fmla="val 50000"/>
          </a:avLst>
        </a:prstGeom>
        <a:solidFill>
          <a:schemeClr val="bg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tr-TR" sz="1500" kern="1200"/>
        </a:p>
      </dsp:txBody>
      <dsp:txXfrm>
        <a:off x="5734184" y="1378459"/>
        <a:ext cx="92448" cy="211691"/>
      </dsp:txXfrm>
    </dsp:sp>
    <dsp:sp modelId="{513756A7-858E-42D0-A66D-556E2AF48AFA}">
      <dsp:nvSpPr>
        <dsp:cNvPr id="0" name=""/>
        <dsp:cNvSpPr/>
      </dsp:nvSpPr>
      <dsp:spPr>
        <a:xfrm>
          <a:off x="5153206" y="2191483"/>
          <a:ext cx="3185740" cy="1930819"/>
        </a:xfrm>
        <a:prstGeom prst="roundRect">
          <a:avLst>
            <a:gd name="adj" fmla="val 10000"/>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err="1"/>
            <a:t>İşlemsel</a:t>
          </a:r>
          <a:r>
            <a:rPr lang="tr-TR" sz="2400" kern="1200" dirty="0"/>
            <a:t> Bilgi</a:t>
          </a:r>
        </a:p>
        <a:p>
          <a:pPr marL="0" lvl="0" indent="0" algn="ctr" defTabSz="1066800">
            <a:lnSpc>
              <a:spcPct val="90000"/>
            </a:lnSpc>
            <a:spcBef>
              <a:spcPct val="0"/>
            </a:spcBef>
            <a:spcAft>
              <a:spcPct val="35000"/>
            </a:spcAft>
            <a:buNone/>
          </a:pPr>
          <a:r>
            <a:rPr lang="tr-TR" sz="1600" kern="1200" dirty="0"/>
            <a:t>(Bir şeyin </a:t>
          </a:r>
          <a:r>
            <a:rPr lang="tr-TR" sz="1600" i="1" kern="1200" dirty="0"/>
            <a:t>nasıl </a:t>
          </a:r>
          <a:r>
            <a:rPr lang="tr-TR" sz="1600" kern="1200" dirty="0"/>
            <a:t>yapıldığını söyleme)</a:t>
          </a:r>
        </a:p>
      </dsp:txBody>
      <dsp:txXfrm>
        <a:off x="5209758" y="2248035"/>
        <a:ext cx="3072636" cy="1817715"/>
      </dsp:txXfrm>
    </dsp:sp>
    <dsp:sp modelId="{FD92207B-561C-4B71-9994-DCC3389ED43E}">
      <dsp:nvSpPr>
        <dsp:cNvPr id="0" name=""/>
        <dsp:cNvSpPr/>
      </dsp:nvSpPr>
      <dsp:spPr>
        <a:xfrm rot="10800000">
          <a:off x="4885518" y="3439516"/>
          <a:ext cx="231122" cy="181662"/>
        </a:xfrm>
        <a:prstGeom prst="leftRightArrow">
          <a:avLst>
            <a:gd name="adj1" fmla="val 60000"/>
            <a:gd name="adj2" fmla="val 50000"/>
          </a:avLst>
        </a:prstGeom>
        <a:solidFill>
          <a:schemeClr val="bg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tr-TR" sz="800" kern="1200"/>
        </a:p>
      </dsp:txBody>
      <dsp:txXfrm rot="10800000">
        <a:off x="4940017" y="3475848"/>
        <a:ext cx="122124" cy="108998"/>
      </dsp:txXfrm>
    </dsp:sp>
    <dsp:sp modelId="{905FB86F-5046-48FB-A88F-0AE1C9932EE8}">
      <dsp:nvSpPr>
        <dsp:cNvPr id="0" name=""/>
        <dsp:cNvSpPr/>
      </dsp:nvSpPr>
      <dsp:spPr>
        <a:xfrm>
          <a:off x="1470884" y="2188595"/>
          <a:ext cx="3393419" cy="1936595"/>
        </a:xfrm>
        <a:prstGeom prst="roundRect">
          <a:avLst>
            <a:gd name="adj" fmla="val 10000"/>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kern="1200" dirty="0" err="1"/>
            <a:t>Bildirimsel</a:t>
          </a:r>
          <a:r>
            <a:rPr lang="tr-TR" sz="2300" kern="1200" dirty="0"/>
            <a:t> Bilgi</a:t>
          </a:r>
        </a:p>
        <a:p>
          <a:pPr marL="0" lvl="0" indent="0" algn="ctr" defTabSz="1022350">
            <a:lnSpc>
              <a:spcPct val="90000"/>
            </a:lnSpc>
            <a:spcBef>
              <a:spcPct val="0"/>
            </a:spcBef>
            <a:spcAft>
              <a:spcPct val="35000"/>
            </a:spcAft>
            <a:buNone/>
          </a:pPr>
          <a:r>
            <a:rPr lang="tr-TR" sz="1600" kern="1200" dirty="0"/>
            <a:t>(Bir şeyin </a:t>
          </a:r>
          <a:r>
            <a:rPr lang="tr-TR" sz="1600" i="1" kern="1200" dirty="0"/>
            <a:t>ne </a:t>
          </a:r>
          <a:r>
            <a:rPr lang="tr-TR" sz="1600" kern="1200" dirty="0"/>
            <a:t>olduğunu söyleme)</a:t>
          </a:r>
        </a:p>
      </dsp:txBody>
      <dsp:txXfrm>
        <a:off x="1527605" y="2245316"/>
        <a:ext cx="3279977" cy="1823153"/>
      </dsp:txXfrm>
    </dsp:sp>
    <dsp:sp modelId="{B2B0AD13-D2CB-4E1A-958A-D3B02B4BB4CB}">
      <dsp:nvSpPr>
        <dsp:cNvPr id="0" name=""/>
        <dsp:cNvSpPr/>
      </dsp:nvSpPr>
      <dsp:spPr>
        <a:xfrm rot="18213964">
          <a:off x="4162828" y="1306452"/>
          <a:ext cx="231122" cy="352817"/>
        </a:xfrm>
        <a:prstGeom prst="leftRightArrow">
          <a:avLst>
            <a:gd name="adj1" fmla="val 60000"/>
            <a:gd name="adj2" fmla="val 50000"/>
          </a:avLst>
        </a:prstGeom>
        <a:solidFill>
          <a:schemeClr val="bg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tr-TR" sz="1500" kern="1200"/>
        </a:p>
      </dsp:txBody>
      <dsp:txXfrm>
        <a:off x="4232165" y="1377015"/>
        <a:ext cx="92448" cy="211691"/>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DA51639-B2D6-4652-B8C3-1B4C224A7BAF}" type="datetimeFigureOut">
              <a:rPr lang="en-US" smtClean="0"/>
              <a:t>7/7/21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4FAB73BC-B049-4115-A692-8D63A059BFB8}" type="slidenum">
              <a:rPr lang="en-US" smtClean="0"/>
              <a:pPr/>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48386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BC48EC7-AF6A-48D3-8284-14BACBEBDD84}" type="datetimeFigureOut">
              <a:rPr lang="en-US" smtClean="0"/>
              <a:t>7/7/21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2334564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t>7/7/21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95820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t>7/7/21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28595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BC48EC7-AF6A-48D3-8284-14BACBEBDD84}" type="datetimeFigureOut">
              <a:rPr lang="en-US" smtClean="0"/>
              <a:t>7/7/21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46123147"/>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t>7/7/21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87978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t>7/7/21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60226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t>7/7/21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63205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t>7/7/21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988476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CF131DD-A141-4471-BCF9-C6073EDD7E20}" type="datetimeFigureOut">
              <a:rPr lang="en-US" smtClean="0"/>
              <a:t>7/7/21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20539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AB334A90-EB03-42F3-8859-2C2B2724C058}" type="datetimeFigureOut">
              <a:rPr lang="en-US" smtClean="0"/>
              <a:t>7/7/21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53268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BC48EC7-AF6A-48D3-8284-14BACBEBDD84}" type="datetimeFigureOut">
              <a:rPr lang="en-US" smtClean="0"/>
              <a:t>7/7/21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4FAB73BC-B049-4115-A692-8D63A059BFB8}" type="slidenum">
              <a:rPr lang="en-US" smtClean="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097119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a:t>MBT-303</a:t>
            </a:r>
            <a:br>
              <a:rPr lang="tr-TR" dirty="0"/>
            </a:br>
            <a:r>
              <a:rPr lang="tr-TR" dirty="0"/>
              <a:t>özel öğretim yöntemleri-ı</a:t>
            </a:r>
          </a:p>
        </p:txBody>
      </p:sp>
      <p:sp>
        <p:nvSpPr>
          <p:cNvPr id="3" name="Alt Başlık 2"/>
          <p:cNvSpPr>
            <a:spLocks noGrp="1"/>
          </p:cNvSpPr>
          <p:nvPr>
            <p:ph type="subTitle" idx="1"/>
          </p:nvPr>
        </p:nvSpPr>
        <p:spPr>
          <a:xfrm>
            <a:off x="1562100" y="4810990"/>
            <a:ext cx="9070848" cy="446809"/>
          </a:xfrm>
        </p:spPr>
        <p:txBody>
          <a:bodyPr>
            <a:normAutofit fontScale="85000" lnSpcReduction="20000"/>
          </a:bodyPr>
          <a:lstStyle/>
          <a:p>
            <a:r>
              <a:rPr lang="tr-TR" sz="2000"/>
              <a:t>BT </a:t>
            </a:r>
            <a:r>
              <a:rPr lang="tr-TR" sz="2000" dirty="0"/>
              <a:t>Derslerinde Değerlendirme ve Sınav Sorusu Örnekleri</a:t>
            </a:r>
          </a:p>
        </p:txBody>
      </p:sp>
    </p:spTree>
    <p:extLst>
      <p:ext uri="{BB962C8B-B14F-4D97-AF65-F5344CB8AC3E}">
        <p14:creationId xmlns:p14="http://schemas.microsoft.com/office/powerpoint/2010/main" val="2895652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415637"/>
            <a:ext cx="10058400" cy="529936"/>
          </a:xfrm>
        </p:spPr>
        <p:txBody>
          <a:bodyPr>
            <a:normAutofit fontScale="90000"/>
          </a:bodyPr>
          <a:lstStyle/>
          <a:p>
            <a:r>
              <a:rPr lang="tr-TR" sz="4000" dirty="0" err="1"/>
              <a:t>Bildirimsel</a:t>
            </a:r>
            <a:r>
              <a:rPr lang="tr-TR" sz="4000" dirty="0"/>
              <a:t> Bilgilerin Değerlendirilmesi</a:t>
            </a:r>
          </a:p>
        </p:txBody>
      </p:sp>
      <p:sp>
        <p:nvSpPr>
          <p:cNvPr id="3" name="İçerik Yer Tutucusu 2"/>
          <p:cNvSpPr>
            <a:spLocks noGrp="1"/>
          </p:cNvSpPr>
          <p:nvPr>
            <p:ph idx="1"/>
          </p:nvPr>
        </p:nvSpPr>
        <p:spPr>
          <a:xfrm>
            <a:off x="519545" y="1111827"/>
            <a:ext cx="11139055" cy="5268192"/>
          </a:xfrm>
        </p:spPr>
        <p:txBody>
          <a:bodyPr>
            <a:noAutofit/>
          </a:bodyPr>
          <a:lstStyle/>
          <a:p>
            <a:r>
              <a:rPr lang="tr-TR" sz="2000" b="1" dirty="0"/>
              <a:t>Çoktan-Seçmeli Sorular</a:t>
            </a:r>
          </a:p>
          <a:p>
            <a:r>
              <a:rPr lang="tr-TR" sz="2000" dirty="0"/>
              <a:t>Çoktan-seçmeli soruları hazırlarken öğrencilerden ne istediği soru cümlesinde açıkça belirtilmelidir. Bir soru için en az dört ya da beş seçenek sunulmalıdır. </a:t>
            </a:r>
          </a:p>
          <a:p>
            <a:pPr marL="0" indent="0">
              <a:buNone/>
            </a:pPr>
            <a:endParaRPr lang="tr-TR" sz="1100" dirty="0"/>
          </a:p>
          <a:p>
            <a:r>
              <a:rPr lang="tr-TR" sz="2000" dirty="0"/>
              <a:t>Dilsel ipucu vermemeye özen gösterilmelidir. “Aşağıdakilerden hangisi .........değildir” gibi olumsuz ifadeler yerine olumlu ifadelerle soru sorulmalıdır. </a:t>
            </a:r>
          </a:p>
          <a:p>
            <a:pPr marL="0" indent="0">
              <a:buNone/>
            </a:pPr>
            <a:endParaRPr lang="tr-TR" sz="1050" dirty="0"/>
          </a:p>
          <a:p>
            <a:r>
              <a:rPr lang="tr-TR" sz="2000" dirty="0"/>
              <a:t>Seçeneklerin mantıklı, olabilir ve ilişkili olmasına özen gösterilmelidir. </a:t>
            </a:r>
          </a:p>
          <a:p>
            <a:endParaRPr lang="tr-TR" sz="1050" dirty="0"/>
          </a:p>
          <a:p>
            <a:r>
              <a:rPr lang="tr-TR" sz="2000" dirty="0"/>
              <a:t>Yalnızca tek bir “doğru” ya da “en iyi” seçenek olmasına dikkat edilmelidir. </a:t>
            </a:r>
          </a:p>
          <a:p>
            <a:endParaRPr lang="tr-TR" sz="1050" dirty="0"/>
          </a:p>
          <a:p>
            <a:r>
              <a:rPr lang="tr-TR" sz="2000" dirty="0"/>
              <a:t>“Yukarıdakilerin hepsi” ya da “Hiçbiri” gibi seçenekler kullanılmamalıdır. </a:t>
            </a:r>
          </a:p>
          <a:p>
            <a:pPr marL="0" indent="0">
              <a:buNone/>
            </a:pPr>
            <a:endParaRPr lang="tr-TR" sz="1050" dirty="0"/>
          </a:p>
          <a:p>
            <a:r>
              <a:rPr lang="tr-TR" sz="2000" dirty="0"/>
              <a:t>Rakam ya da sayı içeren seçenekleri kullanmak gerekiyorsa bunlar azalan ya da artan sıralama ile verilmelidir.</a:t>
            </a:r>
          </a:p>
        </p:txBody>
      </p:sp>
    </p:spTree>
    <p:extLst>
      <p:ext uri="{BB962C8B-B14F-4D97-AF65-F5344CB8AC3E}">
        <p14:creationId xmlns:p14="http://schemas.microsoft.com/office/powerpoint/2010/main" val="1832758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7882" y="516367"/>
            <a:ext cx="11058862" cy="5809129"/>
          </a:xfrm>
        </p:spPr>
        <p:txBody>
          <a:bodyPr>
            <a:normAutofit fontScale="92500" lnSpcReduction="20000"/>
          </a:bodyPr>
          <a:lstStyle/>
          <a:p>
            <a:r>
              <a:rPr lang="tr-TR" sz="2000" b="1" dirty="0"/>
              <a:t>Örnekler:     </a:t>
            </a:r>
            <a:r>
              <a:rPr lang="tr-TR" altLang="tr-TR" sz="2000" dirty="0"/>
              <a:t>3.2 </a:t>
            </a:r>
            <a:r>
              <a:rPr lang="tr-TR" altLang="tr-TR" sz="2000" dirty="0" err="1"/>
              <a:t>gigabyte</a:t>
            </a:r>
            <a:r>
              <a:rPr lang="tr-TR" altLang="tr-TR" sz="2000" dirty="0"/>
              <a:t> kaç </a:t>
            </a:r>
            <a:r>
              <a:rPr lang="tr-TR" altLang="tr-TR" sz="2000" dirty="0" err="1"/>
              <a:t>kilobyte</a:t>
            </a:r>
            <a:r>
              <a:rPr lang="tr-TR" altLang="tr-TR" sz="2000" dirty="0"/>
              <a:t> eder?</a:t>
            </a:r>
          </a:p>
          <a:p>
            <a:pPr marL="0" indent="0">
              <a:buNone/>
            </a:pPr>
            <a:r>
              <a:rPr lang="tr-TR" altLang="tr-TR" sz="2000" dirty="0"/>
              <a:t>		a) 3335548760.3 KB      b) 3355443.2  KB		</a:t>
            </a:r>
          </a:p>
          <a:p>
            <a:pPr marL="0" indent="0">
              <a:buNone/>
            </a:pPr>
            <a:r>
              <a:rPr lang="tr-TR" altLang="tr-TR" sz="2000" dirty="0"/>
              <a:t>		c) 3276.8  KB                 d) 327.8  KB</a:t>
            </a:r>
          </a:p>
          <a:p>
            <a:pPr marL="0" indent="0">
              <a:buNone/>
            </a:pPr>
            <a:endParaRPr lang="tr-TR" altLang="tr-TR" sz="2000" dirty="0"/>
          </a:p>
          <a:p>
            <a:pPr marL="1371400" lvl="5" indent="0">
              <a:buNone/>
            </a:pPr>
            <a:r>
              <a:rPr lang="tr-TR" sz="2000" dirty="0"/>
              <a:t>İnternette arama yapmaya yarayan sitelere ne ad verilir? </a:t>
            </a:r>
          </a:p>
          <a:p>
            <a:pPr marL="1371400" lvl="5" indent="0">
              <a:buNone/>
            </a:pPr>
            <a:r>
              <a:rPr lang="tr-TR" sz="2000" dirty="0"/>
              <a:t>    a) Oyun sitesi		b) Sosyal Paylaşım sitesi</a:t>
            </a:r>
          </a:p>
          <a:p>
            <a:pPr marL="1371400" lvl="5" indent="0">
              <a:buNone/>
            </a:pPr>
            <a:r>
              <a:rPr lang="tr-TR" sz="2000" dirty="0"/>
              <a:t>    c) Eğlence sitesi                d) Arama Motoru sitesi</a:t>
            </a:r>
          </a:p>
          <a:p>
            <a:pPr marL="0" indent="0">
              <a:buNone/>
            </a:pPr>
            <a:endParaRPr lang="tr-TR" altLang="tr-TR" sz="2000" dirty="0"/>
          </a:p>
          <a:p>
            <a:pPr marL="0" indent="0">
              <a:buNone/>
            </a:pPr>
            <a:r>
              <a:rPr lang="tr-TR" altLang="tr-TR" dirty="0"/>
              <a:t> 	</a:t>
            </a:r>
            <a:r>
              <a:rPr lang="tr-TR" altLang="tr-TR" sz="2000" dirty="0"/>
              <a:t>Windows işletim sisteminde dosya adı en çok kaç karakterle verilebilir?</a:t>
            </a:r>
          </a:p>
          <a:p>
            <a:pPr marL="0" indent="0">
              <a:buNone/>
            </a:pPr>
            <a:r>
              <a:rPr lang="tr-TR" altLang="tr-TR" sz="2000" dirty="0"/>
              <a:t>		a) 8     b) 125      c) 255     d) 500</a:t>
            </a:r>
          </a:p>
          <a:p>
            <a:pPr marL="0" lvl="0" indent="0">
              <a:buNone/>
            </a:pPr>
            <a:r>
              <a:rPr lang="tr-TR" sz="2000" dirty="0"/>
              <a:t>	</a:t>
            </a:r>
          </a:p>
          <a:p>
            <a:pPr marL="0" lvl="0" indent="0">
              <a:buNone/>
            </a:pPr>
            <a:r>
              <a:rPr lang="tr-TR" sz="2000" dirty="0"/>
              <a:t>	Klavyeden büyük-küçük harf ayrımı yapmak için aşağıdakilerden hangisi 	kullanılmaktadır?</a:t>
            </a:r>
            <a:br>
              <a:rPr lang="tr-TR" sz="2000" dirty="0"/>
            </a:br>
            <a:endParaRPr lang="tr-TR" sz="2000" dirty="0"/>
          </a:p>
          <a:p>
            <a:pPr marL="0" lvl="0" indent="0">
              <a:buNone/>
            </a:pPr>
            <a:r>
              <a:rPr lang="tr-TR" sz="2000" dirty="0"/>
              <a:t>	           a) </a:t>
            </a:r>
            <a:r>
              <a:rPr lang="tr-TR" sz="2000" dirty="0" err="1"/>
              <a:t>Caps</a:t>
            </a:r>
            <a:r>
              <a:rPr lang="tr-TR" sz="2000" dirty="0"/>
              <a:t> </a:t>
            </a:r>
            <a:r>
              <a:rPr lang="tr-TR" sz="2000" dirty="0" err="1"/>
              <a:t>Lock</a:t>
            </a:r>
            <a:r>
              <a:rPr lang="tr-TR" sz="2000" dirty="0"/>
              <a:t>	b) Alt	 c) </a:t>
            </a:r>
            <a:r>
              <a:rPr lang="tr-TR" sz="2000" dirty="0" err="1"/>
              <a:t>Tab</a:t>
            </a:r>
            <a:r>
              <a:rPr lang="tr-TR" sz="2000" dirty="0"/>
              <a:t>	    d) </a:t>
            </a:r>
            <a:r>
              <a:rPr lang="tr-TR" sz="2000" dirty="0" err="1"/>
              <a:t>Backspace</a:t>
            </a:r>
            <a:endParaRPr lang="tr-TR" sz="2000" dirty="0"/>
          </a:p>
          <a:p>
            <a:pPr marL="0" indent="0">
              <a:buNone/>
            </a:pPr>
            <a:endParaRPr lang="tr-TR" altLang="tr-TR" sz="2000" dirty="0"/>
          </a:p>
          <a:p>
            <a:pPr marL="0" indent="0">
              <a:buNone/>
            </a:pPr>
            <a:endParaRPr lang="tr-TR" b="1" dirty="0"/>
          </a:p>
          <a:p>
            <a:endParaRPr lang="tr-TR" b="1" dirty="0"/>
          </a:p>
        </p:txBody>
      </p:sp>
    </p:spTree>
    <p:extLst>
      <p:ext uri="{BB962C8B-B14F-4D97-AF65-F5344CB8AC3E}">
        <p14:creationId xmlns:p14="http://schemas.microsoft.com/office/powerpoint/2010/main" val="12090224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1298864"/>
            <a:ext cx="10051473" cy="1589808"/>
          </a:xfrm>
        </p:spPr>
        <p:txBody>
          <a:bodyPr>
            <a:normAutofit fontScale="90000"/>
          </a:bodyPr>
          <a:lstStyle/>
          <a:p>
            <a:pPr lvl="0"/>
            <a:r>
              <a:rPr lang="tr-TR" altLang="tr-TR" sz="22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Örnek:</a:t>
            </a:r>
            <a:br>
              <a:rPr lang="tr-TR" altLang="tr-TR" sz="22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br>
            <a:br>
              <a:rPr lang="tr-TR" altLang="tr-TR" sz="22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br>
            <a:r>
              <a:rPr lang="tr-TR" altLang="tr-TR" sz="22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Dijital vatandaşlığın boyutlarından hangisi, elektronik ortamlarda satma ve satın alma işlemlerini yapacak yeterliliğe sahip olma anlamına gelir?</a:t>
            </a:r>
            <a:br>
              <a:rPr lang="tr-TR" altLang="tr-TR" sz="22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br>
            <a:br>
              <a:rPr lang="tr-TR" altLang="tr-TR" sz="20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br>
            <a:br>
              <a:rPr lang="tr-TR" altLang="tr-TR" sz="20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br>
            <a:br>
              <a:rPr lang="tr-TR" altLang="tr-TR" sz="2000" dirty="0">
                <a:solidFill>
                  <a:schemeClr val="tx1"/>
                </a:solidFill>
                <a:latin typeface="Arial" panose="020B0604020202020204" pitchFamily="34" charset="0"/>
              </a:rPr>
            </a:br>
            <a:endParaRPr lang="tr-TR" sz="2000" dirty="0"/>
          </a:p>
        </p:txBody>
      </p:sp>
      <p:sp>
        <p:nvSpPr>
          <p:cNvPr id="7" name="İçerik Yer Tutucusu 6"/>
          <p:cNvSpPr>
            <a:spLocks noGrp="1"/>
          </p:cNvSpPr>
          <p:nvPr>
            <p:ph idx="1"/>
          </p:nvPr>
        </p:nvSpPr>
        <p:spPr>
          <a:xfrm>
            <a:off x="1066800" y="2712026"/>
            <a:ext cx="9563100" cy="2296391"/>
          </a:xfrm>
        </p:spPr>
        <p:txBody>
          <a:bodyPr/>
          <a:lstStyle/>
          <a:p>
            <a:pPr marL="342900" indent="-342900">
              <a:buFont typeface="+mj-lt"/>
              <a:buAutoNum type="alphaLcParenR"/>
            </a:pPr>
            <a:r>
              <a:rPr lang="tr-TR" dirty="0"/>
              <a:t>Dijital Erişim</a:t>
            </a:r>
          </a:p>
          <a:p>
            <a:pPr marL="342900" indent="-342900">
              <a:buFont typeface="+mj-lt"/>
              <a:buAutoNum type="alphaLcParenR"/>
            </a:pPr>
            <a:r>
              <a:rPr lang="tr-TR" dirty="0"/>
              <a:t>Dijital İletişim</a:t>
            </a:r>
          </a:p>
          <a:p>
            <a:pPr marL="342900" indent="-342900">
              <a:buFont typeface="+mj-lt"/>
              <a:buAutoNum type="alphaLcParenR"/>
            </a:pPr>
            <a:r>
              <a:rPr lang="tr-TR" dirty="0"/>
              <a:t>Dijital Ticaret</a:t>
            </a:r>
          </a:p>
          <a:p>
            <a:pPr marL="342900" indent="-342900">
              <a:buFont typeface="+mj-lt"/>
              <a:buAutoNum type="alphaLcParenR"/>
            </a:pPr>
            <a:r>
              <a:rPr lang="tr-TR" dirty="0"/>
              <a:t>Dijital Okuryazarlık</a:t>
            </a:r>
          </a:p>
        </p:txBody>
      </p:sp>
    </p:spTree>
    <p:extLst>
      <p:ext uri="{BB962C8B-B14F-4D97-AF65-F5344CB8AC3E}">
        <p14:creationId xmlns:p14="http://schemas.microsoft.com/office/powerpoint/2010/main" val="8545680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err="1"/>
              <a:t>Bildirimsel</a:t>
            </a:r>
            <a:r>
              <a:rPr lang="tr-TR" dirty="0"/>
              <a:t> Bilgilerin Değerlendirilmesi</a:t>
            </a:r>
          </a:p>
        </p:txBody>
      </p:sp>
      <p:pic>
        <p:nvPicPr>
          <p:cNvPr id="4" name="İçerik Yer Tutucusu 3"/>
          <p:cNvPicPr>
            <a:picLocks noGrp="1" noChangeAspect="1"/>
          </p:cNvPicPr>
          <p:nvPr>
            <p:ph sz="half" idx="1"/>
          </p:nvPr>
        </p:nvPicPr>
        <p:blipFill>
          <a:blip r:embed="rId2"/>
          <a:stretch>
            <a:fillRect/>
          </a:stretch>
        </p:blipFill>
        <p:spPr>
          <a:xfrm>
            <a:off x="5357308" y="2014194"/>
            <a:ext cx="5970493" cy="3837965"/>
          </a:xfrm>
          <a:prstGeom prst="rect">
            <a:avLst/>
          </a:prstGeom>
        </p:spPr>
      </p:pic>
      <p:sp>
        <p:nvSpPr>
          <p:cNvPr id="5" name="İçerik Yer Tutucusu 4"/>
          <p:cNvSpPr>
            <a:spLocks noGrp="1"/>
          </p:cNvSpPr>
          <p:nvPr>
            <p:ph sz="half" idx="2"/>
          </p:nvPr>
        </p:nvSpPr>
        <p:spPr>
          <a:xfrm>
            <a:off x="1066800" y="2014194"/>
            <a:ext cx="3763384" cy="3950187"/>
          </a:xfrm>
        </p:spPr>
        <p:txBody>
          <a:bodyPr/>
          <a:lstStyle/>
          <a:p>
            <a:r>
              <a:rPr lang="tr-TR" b="1" dirty="0"/>
              <a:t>Görsellerden Yararlanma</a:t>
            </a:r>
          </a:p>
          <a:p>
            <a:endParaRPr lang="tr-TR" b="1" dirty="0"/>
          </a:p>
          <a:p>
            <a:endParaRPr lang="tr-TR" b="1" dirty="0"/>
          </a:p>
          <a:p>
            <a:r>
              <a:rPr lang="tr-TR" dirty="0"/>
              <a:t>Görseller de sınavlarda öğrenmenin ölçülmesinde sınav sorusu seçeneği olarak kullanılabilir.</a:t>
            </a:r>
          </a:p>
        </p:txBody>
      </p:sp>
    </p:spTree>
    <p:extLst>
      <p:ext uri="{BB962C8B-B14F-4D97-AF65-F5344CB8AC3E}">
        <p14:creationId xmlns:p14="http://schemas.microsoft.com/office/powerpoint/2010/main" val="3761670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1067872"/>
          </a:xfrm>
        </p:spPr>
        <p:txBody>
          <a:bodyPr>
            <a:normAutofit/>
          </a:bodyPr>
          <a:lstStyle/>
          <a:p>
            <a:r>
              <a:rPr lang="tr-TR" sz="4000" dirty="0" err="1"/>
              <a:t>İşlemsel</a:t>
            </a:r>
            <a:r>
              <a:rPr lang="tr-TR" sz="4000" dirty="0"/>
              <a:t> Bilgilerin Değerlendirilmesi</a:t>
            </a:r>
          </a:p>
        </p:txBody>
      </p:sp>
      <p:sp>
        <p:nvSpPr>
          <p:cNvPr id="3" name="İçerik Yer Tutucusu 2"/>
          <p:cNvSpPr>
            <a:spLocks noGrp="1"/>
          </p:cNvSpPr>
          <p:nvPr>
            <p:ph idx="1"/>
          </p:nvPr>
        </p:nvSpPr>
        <p:spPr>
          <a:xfrm>
            <a:off x="1066800" y="1914861"/>
            <a:ext cx="10058400" cy="4120179"/>
          </a:xfrm>
        </p:spPr>
        <p:txBody>
          <a:bodyPr>
            <a:normAutofit/>
          </a:bodyPr>
          <a:lstStyle/>
          <a:p>
            <a:r>
              <a:rPr lang="tr-TR" sz="2000" dirty="0"/>
              <a:t>BT alanında bir şeyin nasıl yapıldığını değerlendirmede uygulama türü sınavlar ya da proje ödevleri en uygun seçenekler olarak düşünülebilir. Bununla birlikte, bu tür uygulamalı çalışmalar için zaman ya da mekan (</a:t>
            </a:r>
            <a:r>
              <a:rPr lang="tr-TR" sz="2000" dirty="0" err="1"/>
              <a:t>lab</a:t>
            </a:r>
            <a:r>
              <a:rPr lang="tr-TR" sz="2000" dirty="0"/>
              <a:t>) olanakları kısıtlı olduğunda kısa ya da uzun yanıtlı sorulardan da yararlanabilir.</a:t>
            </a:r>
          </a:p>
          <a:p>
            <a:endParaRPr lang="tr-TR" sz="2000" dirty="0"/>
          </a:p>
          <a:p>
            <a:pPr marL="0" indent="0">
              <a:buNone/>
            </a:pPr>
            <a:r>
              <a:rPr lang="tr-TR" sz="2000" b="1" dirty="0"/>
              <a:t>Örnek: </a:t>
            </a:r>
            <a:r>
              <a:rPr lang="tr-TR" sz="2000" dirty="0"/>
              <a:t>Bilgisayarda çizim işlemi nasıl yapılır açıklayınız? </a:t>
            </a:r>
          </a:p>
          <a:p>
            <a:pPr marL="0" indent="0">
              <a:buNone/>
            </a:pPr>
            <a:r>
              <a:rPr lang="tr-TR" altLang="tr-TR" sz="2000" dirty="0"/>
              <a:t>             </a:t>
            </a:r>
            <a:r>
              <a:rPr lang="tr-TR" altLang="tr-TR" sz="2000" dirty="0" err="1"/>
              <a:t>Ms</a:t>
            </a:r>
            <a:r>
              <a:rPr lang="tr-TR" altLang="tr-TR" sz="2000" dirty="0"/>
              <a:t> Word programında sayfaya tarih ve saat nasıl (hangi menü ve   </a:t>
            </a:r>
          </a:p>
          <a:p>
            <a:pPr marL="0" indent="0">
              <a:buNone/>
            </a:pPr>
            <a:r>
              <a:rPr lang="tr-TR" altLang="tr-TR" sz="2000" dirty="0"/>
              <a:t>             komutlarla) yazdırılır açıklayınız.</a:t>
            </a:r>
            <a:endParaRPr lang="tr-TR" sz="2000" b="1" dirty="0"/>
          </a:p>
        </p:txBody>
      </p:sp>
    </p:spTree>
    <p:extLst>
      <p:ext uri="{BB962C8B-B14F-4D97-AF65-F5344CB8AC3E}">
        <p14:creationId xmlns:p14="http://schemas.microsoft.com/office/powerpoint/2010/main" val="2323777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Kaynaklar</a:t>
            </a:r>
          </a:p>
        </p:txBody>
      </p:sp>
      <p:sp>
        <p:nvSpPr>
          <p:cNvPr id="3" name="İçerik Yer Tutucusu 2"/>
          <p:cNvSpPr>
            <a:spLocks noGrp="1"/>
          </p:cNvSpPr>
          <p:nvPr>
            <p:ph idx="1"/>
          </p:nvPr>
        </p:nvSpPr>
        <p:spPr>
          <a:xfrm>
            <a:off x="839096" y="2103120"/>
            <a:ext cx="8149040" cy="3931920"/>
          </a:xfrm>
        </p:spPr>
        <p:txBody>
          <a:bodyPr/>
          <a:lstStyle/>
          <a:p>
            <a:r>
              <a:rPr lang="tr-TR" dirty="0"/>
              <a:t>http://www.eba.gov.tr/dokuman?icerik-id=5212685eba555defe4952b816fa4c795fd85a3a2fa002</a:t>
            </a:r>
          </a:p>
        </p:txBody>
      </p:sp>
    </p:spTree>
    <p:extLst>
      <p:ext uri="{BB962C8B-B14F-4D97-AF65-F5344CB8AC3E}">
        <p14:creationId xmlns:p14="http://schemas.microsoft.com/office/powerpoint/2010/main" val="910238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745142"/>
          </a:xfrm>
        </p:spPr>
        <p:txBody>
          <a:bodyPr>
            <a:normAutofit/>
          </a:bodyPr>
          <a:lstStyle/>
          <a:p>
            <a:r>
              <a:rPr lang="tr-TR" dirty="0"/>
              <a:t>İçerik Türleri</a:t>
            </a: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2880704110"/>
              </p:ext>
            </p:extLst>
          </p:nvPr>
        </p:nvGraphicFramePr>
        <p:xfrm>
          <a:off x="1066800" y="2130014"/>
          <a:ext cx="10058400" cy="38942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7" name="Düz Ok Bağlayıcısı 6"/>
          <p:cNvCxnSpPr/>
          <p:nvPr/>
        </p:nvCxnSpPr>
        <p:spPr>
          <a:xfrm flipH="1">
            <a:off x="4432151" y="2840019"/>
            <a:ext cx="1635162" cy="151682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 name="Düz Ok Bağlayıcısı 8"/>
          <p:cNvCxnSpPr/>
          <p:nvPr/>
        </p:nvCxnSpPr>
        <p:spPr>
          <a:xfrm>
            <a:off x="6067313" y="2840019"/>
            <a:ext cx="1699708" cy="151682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422088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570156"/>
            <a:ext cx="10058400" cy="860612"/>
          </a:xfrm>
        </p:spPr>
        <p:txBody>
          <a:bodyPr>
            <a:normAutofit fontScale="90000"/>
          </a:bodyPr>
          <a:lstStyle/>
          <a:p>
            <a:r>
              <a:rPr lang="tr-TR" sz="4000" dirty="0" err="1"/>
              <a:t>Bildirimsel</a:t>
            </a:r>
            <a:r>
              <a:rPr lang="tr-TR" sz="4000" dirty="0"/>
              <a:t> Bilgilerin Değerlendirilmesi</a:t>
            </a:r>
          </a:p>
        </p:txBody>
      </p:sp>
      <p:sp>
        <p:nvSpPr>
          <p:cNvPr id="3" name="İçerik Yer Tutucusu 2"/>
          <p:cNvSpPr>
            <a:spLocks noGrp="1"/>
          </p:cNvSpPr>
          <p:nvPr>
            <p:ph idx="1"/>
          </p:nvPr>
        </p:nvSpPr>
        <p:spPr/>
        <p:txBody>
          <a:bodyPr>
            <a:normAutofit fontScale="92500"/>
          </a:bodyPr>
          <a:lstStyle/>
          <a:p>
            <a:r>
              <a:rPr lang="tr-TR" sz="2000" b="1" dirty="0"/>
              <a:t>Uzun-Yanıtlı Sorular</a:t>
            </a:r>
          </a:p>
          <a:p>
            <a:r>
              <a:rPr lang="tr-TR" sz="2000" dirty="0"/>
              <a:t>Uzun-yanıtlı soruları hazırlanırken ölçmek istenen öğrenme ürününü ortaya çıkaracak bir soru ifadesi oluşturulmalıdır. Bunun için “tanımlayın”, “sınıflayın”, “özetleyin” ya da “belirleyin” gibi öğrencilerden tam olarak ne yapmalarının istendiğini açıkça belirten ifadeler kullanılmalıdır. </a:t>
            </a:r>
          </a:p>
          <a:p>
            <a:endParaRPr lang="tr-TR" sz="2000" dirty="0"/>
          </a:p>
          <a:p>
            <a:r>
              <a:rPr lang="tr-TR" sz="2000" b="1" dirty="0"/>
              <a:t>Örnek: </a:t>
            </a:r>
            <a:r>
              <a:rPr lang="tr-TR" sz="2000" dirty="0"/>
              <a:t>Bilgisayarın nasıl çalıştığını kendi ifadelerinizle açıklayınız.</a:t>
            </a:r>
          </a:p>
          <a:p>
            <a:pPr marL="822960" lvl="3" indent="0">
              <a:buNone/>
            </a:pPr>
            <a:r>
              <a:rPr lang="tr-TR" sz="2000" dirty="0"/>
              <a:t>    Bilgisayarların gelişiminin tarihçesini anlatınız.</a:t>
            </a:r>
          </a:p>
          <a:p>
            <a:pPr marL="822960" lvl="3" indent="0">
              <a:buNone/>
            </a:pPr>
            <a:r>
              <a:rPr lang="tr-TR" sz="2000" dirty="0"/>
              <a:t>    </a:t>
            </a:r>
          </a:p>
        </p:txBody>
      </p:sp>
    </p:spTree>
    <p:extLst>
      <p:ext uri="{BB962C8B-B14F-4D97-AF65-F5344CB8AC3E}">
        <p14:creationId xmlns:p14="http://schemas.microsoft.com/office/powerpoint/2010/main" val="4251548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971053"/>
          </a:xfrm>
        </p:spPr>
        <p:txBody>
          <a:bodyPr>
            <a:normAutofit fontScale="90000"/>
          </a:bodyPr>
          <a:lstStyle/>
          <a:p>
            <a:r>
              <a:rPr lang="tr-TR" sz="4000" dirty="0" err="1"/>
              <a:t>Bildirimsel</a:t>
            </a:r>
            <a:r>
              <a:rPr lang="tr-TR" sz="4000" dirty="0"/>
              <a:t> Bilgilerin Değerlendirilmesi</a:t>
            </a:r>
          </a:p>
        </p:txBody>
      </p:sp>
      <p:sp>
        <p:nvSpPr>
          <p:cNvPr id="3" name="İçerik Yer Tutucusu 2"/>
          <p:cNvSpPr>
            <a:spLocks noGrp="1"/>
          </p:cNvSpPr>
          <p:nvPr>
            <p:ph idx="1"/>
          </p:nvPr>
        </p:nvSpPr>
        <p:spPr/>
        <p:txBody>
          <a:bodyPr>
            <a:normAutofit lnSpcReduction="10000"/>
          </a:bodyPr>
          <a:lstStyle/>
          <a:p>
            <a:r>
              <a:rPr lang="tr-TR" sz="2000" b="1" dirty="0"/>
              <a:t>Kısa-Yanıtlı Sorular</a:t>
            </a:r>
          </a:p>
          <a:p>
            <a:r>
              <a:rPr lang="tr-TR" sz="2000" dirty="0"/>
              <a:t>Kısa-yanıtlı sorular </a:t>
            </a:r>
            <a:r>
              <a:rPr lang="tr-TR" sz="2000" dirty="0" err="1"/>
              <a:t>bildirimsel</a:t>
            </a:r>
            <a:r>
              <a:rPr lang="tr-TR" sz="2000" dirty="0"/>
              <a:t> bilgilerin ne derece öğrenildiğinin değerlendirilmesi için oldukça uygundur. Kısa-yanıtlı soruları hazırlarken sorunun açık ve anlaşılır biçimde </a:t>
            </a:r>
            <a:r>
              <a:rPr lang="tr-TR" sz="2000" dirty="0" err="1"/>
              <a:t>ifadelendirildiğinden</a:t>
            </a:r>
            <a:r>
              <a:rPr lang="tr-TR" sz="2000" dirty="0"/>
              <a:t> ve önemli bilgileri ölçtüğünden emin olunmalıdır. </a:t>
            </a:r>
          </a:p>
          <a:p>
            <a:endParaRPr lang="tr-TR" sz="2000" dirty="0"/>
          </a:p>
          <a:p>
            <a:r>
              <a:rPr lang="tr-TR" sz="2000" b="1" dirty="0"/>
              <a:t>Örnek: </a:t>
            </a:r>
            <a:r>
              <a:rPr lang="tr-TR" sz="2000" dirty="0"/>
              <a:t>Bilişim Teknolojilerinin önemini kısaca açıklayınız. </a:t>
            </a:r>
          </a:p>
          <a:p>
            <a:r>
              <a:rPr lang="tr-TR" altLang="tr-TR" sz="2000" dirty="0"/>
              <a:t>Klavye üzerinde bulunan tuş grupları kaç tanedir? İsimlerini yazınız.</a:t>
            </a:r>
          </a:p>
          <a:p>
            <a:pPr marL="182880" lvl="3">
              <a:spcBef>
                <a:spcPts val="900"/>
              </a:spcBef>
            </a:pPr>
            <a:r>
              <a:rPr lang="tr-TR" sz="2000" dirty="0"/>
              <a:t>Teknoloji nedir?</a:t>
            </a:r>
          </a:p>
          <a:p>
            <a:endParaRPr lang="tr-TR" altLang="tr-TR" sz="2000" dirty="0"/>
          </a:p>
          <a:p>
            <a:endParaRPr lang="tr-TR" sz="2000" dirty="0"/>
          </a:p>
        </p:txBody>
      </p:sp>
    </p:spTree>
    <p:extLst>
      <p:ext uri="{BB962C8B-B14F-4D97-AF65-F5344CB8AC3E}">
        <p14:creationId xmlns:p14="http://schemas.microsoft.com/office/powerpoint/2010/main" val="30709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960295"/>
          </a:xfrm>
        </p:spPr>
        <p:txBody>
          <a:bodyPr>
            <a:normAutofit fontScale="90000"/>
          </a:bodyPr>
          <a:lstStyle/>
          <a:p>
            <a:r>
              <a:rPr lang="tr-TR" sz="4000" dirty="0" err="1"/>
              <a:t>Bildirimsel</a:t>
            </a:r>
            <a:r>
              <a:rPr lang="tr-TR" sz="4000" dirty="0"/>
              <a:t> Bilgilerin Değerlendirilmesi</a:t>
            </a:r>
          </a:p>
        </p:txBody>
      </p:sp>
      <p:sp>
        <p:nvSpPr>
          <p:cNvPr id="3" name="İçerik Yer Tutucusu 2"/>
          <p:cNvSpPr>
            <a:spLocks noGrp="1"/>
          </p:cNvSpPr>
          <p:nvPr>
            <p:ph idx="1"/>
          </p:nvPr>
        </p:nvSpPr>
        <p:spPr>
          <a:xfrm>
            <a:off x="1066800" y="1764254"/>
            <a:ext cx="10058400" cy="4270786"/>
          </a:xfrm>
        </p:spPr>
        <p:txBody>
          <a:bodyPr>
            <a:normAutofit fontScale="85000" lnSpcReduction="10000"/>
          </a:bodyPr>
          <a:lstStyle/>
          <a:p>
            <a:r>
              <a:rPr lang="tr-TR" sz="2200" b="1" dirty="0"/>
              <a:t>Tamamlama Soruları </a:t>
            </a:r>
            <a:r>
              <a:rPr lang="tr-TR" sz="2200" dirty="0"/>
              <a:t>(Boşluk Doldurma) </a:t>
            </a:r>
            <a:endParaRPr lang="tr-TR" sz="2200" b="1" dirty="0"/>
          </a:p>
          <a:p>
            <a:r>
              <a:rPr lang="tr-TR" sz="2200" dirty="0"/>
              <a:t>Tamamlama türü soruları hazırlarken yanıt olan sözcük, ad, ya da terimi işaret eden bir cümle oluşturulduğundan emin olunmalıdır. Soruda ------</a:t>
            </a:r>
            <a:r>
              <a:rPr lang="tr-TR" sz="2200" dirty="0" err="1"/>
              <a:t>dır</a:t>
            </a:r>
            <a:r>
              <a:rPr lang="tr-TR" sz="2200" dirty="0"/>
              <a:t>, -----tır, ------</a:t>
            </a:r>
            <a:r>
              <a:rPr lang="tr-TR" sz="2200" dirty="0" err="1"/>
              <a:t>dir</a:t>
            </a:r>
            <a:r>
              <a:rPr lang="tr-TR" sz="2200" dirty="0"/>
              <a:t>, -----tir gibi tamamlayıcı eklerle doğru yanıtı bulmayı kolaylaştıracak dilsel ipuçları kullanmamaya özen gösterilmelidir.</a:t>
            </a:r>
          </a:p>
          <a:p>
            <a:endParaRPr lang="tr-TR" sz="2200" dirty="0"/>
          </a:p>
          <a:p>
            <a:r>
              <a:rPr lang="tr-TR" sz="2200" b="1" dirty="0"/>
              <a:t>Örnek: </a:t>
            </a:r>
            <a:r>
              <a:rPr lang="tr-TR" sz="2200" dirty="0"/>
              <a:t>“ Bir bilgisayarı oluşturan fiziksel parçalar genel olarak ………… olarak isimlendirilir. ”</a:t>
            </a:r>
          </a:p>
          <a:p>
            <a:r>
              <a:rPr lang="tr-TR" sz="2200" b="1" dirty="0"/>
              <a:t>   Yukarıdaki ifadede noktalı yerlere aşağıdakilerden hangisi gelmelidir? </a:t>
            </a:r>
            <a:endParaRPr lang="tr-TR" sz="2200" dirty="0"/>
          </a:p>
          <a:p>
            <a:pPr marL="0" indent="0">
              <a:buNone/>
            </a:pPr>
            <a:endParaRPr lang="tr-TR" sz="2200" dirty="0"/>
          </a:p>
          <a:p>
            <a:pPr marL="0" indent="0">
              <a:buNone/>
            </a:pPr>
            <a:r>
              <a:rPr lang="tr-TR" sz="2200" dirty="0"/>
              <a:t>	A)</a:t>
            </a:r>
            <a:r>
              <a:rPr lang="tr-TR" sz="2200" b="1" dirty="0"/>
              <a:t> </a:t>
            </a:r>
            <a:r>
              <a:rPr lang="tr-TR" sz="2200" dirty="0"/>
              <a:t>Bilgisayar</a:t>
            </a:r>
            <a:r>
              <a:rPr lang="tr-TR" sz="2200" b="1" dirty="0"/>
              <a:t>	     </a:t>
            </a:r>
            <a:r>
              <a:rPr lang="tr-TR" sz="2200" dirty="0"/>
              <a:t>B)</a:t>
            </a:r>
            <a:r>
              <a:rPr lang="tr-TR" sz="2200" b="1" dirty="0"/>
              <a:t> </a:t>
            </a:r>
            <a:r>
              <a:rPr lang="tr-TR" sz="2200" dirty="0"/>
              <a:t>Yazılım</a:t>
            </a:r>
          </a:p>
          <a:p>
            <a:pPr marL="0" indent="0">
              <a:buNone/>
            </a:pPr>
            <a:r>
              <a:rPr lang="tr-TR" sz="2200" dirty="0"/>
              <a:t>	C)</a:t>
            </a:r>
            <a:r>
              <a:rPr lang="tr-TR" sz="2200" b="1" dirty="0"/>
              <a:t> </a:t>
            </a:r>
            <a:r>
              <a:rPr lang="tr-TR" sz="2200" dirty="0"/>
              <a:t>İnternet</a:t>
            </a:r>
            <a:r>
              <a:rPr lang="tr-TR" sz="2200" b="1" dirty="0"/>
              <a:t>            </a:t>
            </a:r>
            <a:r>
              <a:rPr lang="tr-TR" sz="2200" dirty="0"/>
              <a:t>D)</a:t>
            </a:r>
            <a:r>
              <a:rPr lang="tr-TR" sz="2200" b="1" dirty="0"/>
              <a:t> </a:t>
            </a:r>
            <a:r>
              <a:rPr lang="tr-TR" sz="2200" dirty="0"/>
              <a:t>Donanım</a:t>
            </a:r>
          </a:p>
          <a:p>
            <a:endParaRPr lang="tr-TR" sz="2000" dirty="0"/>
          </a:p>
        </p:txBody>
      </p:sp>
    </p:spTree>
    <p:extLst>
      <p:ext uri="{BB962C8B-B14F-4D97-AF65-F5344CB8AC3E}">
        <p14:creationId xmlns:p14="http://schemas.microsoft.com/office/powerpoint/2010/main" val="586873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766658"/>
          </a:xfrm>
        </p:spPr>
        <p:txBody>
          <a:bodyPr>
            <a:normAutofit/>
          </a:bodyPr>
          <a:lstStyle/>
          <a:p>
            <a:r>
              <a:rPr lang="tr-TR" dirty="0" err="1"/>
              <a:t>Bildirimsel</a:t>
            </a:r>
            <a:r>
              <a:rPr lang="tr-TR" dirty="0"/>
              <a:t> Bilgilerin Değerlendirilmesi</a:t>
            </a:r>
          </a:p>
        </p:txBody>
      </p:sp>
      <p:sp>
        <p:nvSpPr>
          <p:cNvPr id="3" name="İçerik Yer Tutucusu 2"/>
          <p:cNvSpPr>
            <a:spLocks noGrp="1"/>
          </p:cNvSpPr>
          <p:nvPr>
            <p:ph idx="1"/>
          </p:nvPr>
        </p:nvSpPr>
        <p:spPr/>
        <p:txBody>
          <a:bodyPr>
            <a:normAutofit/>
          </a:bodyPr>
          <a:lstStyle/>
          <a:p>
            <a:pPr lvl="0"/>
            <a:r>
              <a:rPr lang="tr-TR" sz="2000" b="1" dirty="0"/>
              <a:t>Örnek:</a:t>
            </a:r>
          </a:p>
          <a:p>
            <a:pPr lvl="0"/>
            <a:r>
              <a:rPr lang="tr-TR" sz="2000" dirty="0"/>
              <a:t>Verileri işleyen, veriler üzerinde mantıksal ve matematiksel işlemler yapabilen, sonuçları bize gösterebilen elektronik alete ………………………….denir.</a:t>
            </a:r>
          </a:p>
          <a:p>
            <a:endParaRPr lang="tr-TR" sz="2000" dirty="0"/>
          </a:p>
          <a:p>
            <a:endParaRPr lang="tr-TR" sz="2000" dirty="0"/>
          </a:p>
        </p:txBody>
      </p:sp>
      <p:pic>
        <p:nvPicPr>
          <p:cNvPr id="6" name="Resim 5"/>
          <p:cNvPicPr>
            <a:picLocks noChangeAspect="1"/>
          </p:cNvPicPr>
          <p:nvPr/>
        </p:nvPicPr>
        <p:blipFill>
          <a:blip r:embed="rId2"/>
          <a:stretch>
            <a:fillRect/>
          </a:stretch>
        </p:blipFill>
        <p:spPr>
          <a:xfrm>
            <a:off x="3579214" y="3591317"/>
            <a:ext cx="3914775" cy="2924175"/>
          </a:xfrm>
          <a:prstGeom prst="rect">
            <a:avLst/>
          </a:prstGeom>
        </p:spPr>
      </p:pic>
    </p:spTree>
    <p:extLst>
      <p:ext uri="{BB962C8B-B14F-4D97-AF65-F5344CB8AC3E}">
        <p14:creationId xmlns:p14="http://schemas.microsoft.com/office/powerpoint/2010/main" val="1918262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419548"/>
            <a:ext cx="10058400" cy="826902"/>
          </a:xfrm>
        </p:spPr>
        <p:txBody>
          <a:bodyPr>
            <a:normAutofit fontScale="90000"/>
          </a:bodyPr>
          <a:lstStyle/>
          <a:p>
            <a:r>
              <a:rPr lang="tr-TR" sz="4000" dirty="0" err="1"/>
              <a:t>Bildirimsel</a:t>
            </a:r>
            <a:r>
              <a:rPr lang="tr-TR" sz="4000" dirty="0"/>
              <a:t> Bilgilerin Değerlendirilmesi</a:t>
            </a:r>
          </a:p>
        </p:txBody>
      </p:sp>
      <p:sp>
        <p:nvSpPr>
          <p:cNvPr id="3" name="İçerik Yer Tutucusu 2"/>
          <p:cNvSpPr>
            <a:spLocks noGrp="1"/>
          </p:cNvSpPr>
          <p:nvPr>
            <p:ph idx="1"/>
          </p:nvPr>
        </p:nvSpPr>
        <p:spPr>
          <a:xfrm>
            <a:off x="623944" y="1366222"/>
            <a:ext cx="11091134" cy="2603350"/>
          </a:xfrm>
        </p:spPr>
        <p:txBody>
          <a:bodyPr>
            <a:normAutofit fontScale="32500" lnSpcReduction="20000"/>
          </a:bodyPr>
          <a:lstStyle/>
          <a:p>
            <a:r>
              <a:rPr lang="tr-TR" sz="4500" b="1" dirty="0"/>
              <a:t>Eşleştirme Soruları</a:t>
            </a:r>
          </a:p>
          <a:p>
            <a:r>
              <a:rPr lang="tr-TR" sz="4500" dirty="0"/>
              <a:t>Eşleştirme türü soruları hazırlarken seçeneklerin birbirleriyle ilişkili olmasına ve tek bir sözcük, ad, tarih ya da sayıdan oluşmasına özen gösterilmelidir. Öğrencilerden hangi temelde bir eşleştirme yapmaları beklendiği açıkça belirtilmelidir. Eşleştirilecek maddelerden daha fazla seçenek sunulmalıdır, böylece sonda kalan maddenin otomatikman son seçenekle kendiliğinden eşleşmesinin önüne geçilmektedir. </a:t>
            </a:r>
          </a:p>
          <a:p>
            <a:endParaRPr lang="tr-TR" sz="4500" dirty="0"/>
          </a:p>
          <a:p>
            <a:r>
              <a:rPr lang="tr-TR" sz="4500" b="1" dirty="0"/>
              <a:t>Örnek: </a:t>
            </a:r>
            <a:r>
              <a:rPr lang="tr-TR" sz="4500" dirty="0"/>
              <a:t>Aşağıda numaralanmış bilgisayar parçalarının isimlerini eşleştiriniz. </a:t>
            </a:r>
          </a:p>
          <a:p>
            <a:pPr marL="0" indent="0">
              <a:buNone/>
            </a:pPr>
            <a:r>
              <a:rPr lang="tr-TR" sz="4500" i="1" dirty="0"/>
              <a:t>            (hoparlör, kasa, monitör, yazıcı, klavye, kulaklık, fare)</a:t>
            </a:r>
            <a:endParaRPr lang="tr-TR" sz="4500" dirty="0"/>
          </a:p>
          <a:p>
            <a:endParaRPr lang="tr-TR" sz="2000"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63711" y="4141694"/>
            <a:ext cx="4836336" cy="2474257"/>
          </a:xfrm>
          <a:prstGeom prst="rect">
            <a:avLst/>
          </a:prstGeom>
        </p:spPr>
      </p:pic>
      <p:graphicFrame>
        <p:nvGraphicFramePr>
          <p:cNvPr id="5" name="Tablo 4"/>
          <p:cNvGraphicFramePr>
            <a:graphicFrameLocks noGrp="1"/>
          </p:cNvGraphicFramePr>
          <p:nvPr>
            <p:extLst>
              <p:ext uri="{D42A27DB-BD31-4B8C-83A1-F6EECF244321}">
                <p14:modId xmlns:p14="http://schemas.microsoft.com/office/powerpoint/2010/main" val="4251123573"/>
              </p:ext>
            </p:extLst>
          </p:nvPr>
        </p:nvGraphicFramePr>
        <p:xfrm>
          <a:off x="8449451" y="3915783"/>
          <a:ext cx="2114558" cy="2345168"/>
        </p:xfrm>
        <a:graphic>
          <a:graphicData uri="http://schemas.openxmlformats.org/drawingml/2006/table">
            <a:tbl>
              <a:tblPr firstRow="1" firstCol="1" bandRow="1" bandCol="1">
                <a:tableStyleId>{5C22544A-7EE6-4342-B048-85BDC9FD1C3A}</a:tableStyleId>
              </a:tblPr>
              <a:tblGrid>
                <a:gridCol w="640761">
                  <a:extLst>
                    <a:ext uri="{9D8B030D-6E8A-4147-A177-3AD203B41FA5}">
                      <a16:colId xmlns:a16="http://schemas.microsoft.com/office/drawing/2014/main" val="20000"/>
                    </a:ext>
                  </a:extLst>
                </a:gridCol>
                <a:gridCol w="1473797">
                  <a:extLst>
                    <a:ext uri="{9D8B030D-6E8A-4147-A177-3AD203B41FA5}">
                      <a16:colId xmlns:a16="http://schemas.microsoft.com/office/drawing/2014/main" val="20001"/>
                    </a:ext>
                  </a:extLst>
                </a:gridCol>
              </a:tblGrid>
              <a:tr h="335024">
                <a:tc>
                  <a:txBody>
                    <a:bodyPr/>
                    <a:lstStyle/>
                    <a:p>
                      <a:pPr marL="21590" algn="l">
                        <a:spcAft>
                          <a:spcPts val="0"/>
                        </a:spcAft>
                      </a:pPr>
                      <a:r>
                        <a:rPr lang="tr-TR" sz="1000" dirty="0">
                          <a:solidFill>
                            <a:schemeClr val="tx1"/>
                          </a:solidFill>
                          <a:effectLst/>
                        </a:rPr>
                        <a:t>1</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0"/>
                  </a:ext>
                </a:extLst>
              </a:tr>
              <a:tr h="335024">
                <a:tc>
                  <a:txBody>
                    <a:bodyPr/>
                    <a:lstStyle/>
                    <a:p>
                      <a:pPr marL="21590" algn="l">
                        <a:spcAft>
                          <a:spcPts val="0"/>
                        </a:spcAft>
                      </a:pPr>
                      <a:r>
                        <a:rPr lang="tr-TR" sz="1000" dirty="0">
                          <a:solidFill>
                            <a:schemeClr val="tx1"/>
                          </a:solidFill>
                          <a:effectLst/>
                        </a:rPr>
                        <a:t>2</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1"/>
                  </a:ext>
                </a:extLst>
              </a:tr>
              <a:tr h="335024">
                <a:tc>
                  <a:txBody>
                    <a:bodyPr/>
                    <a:lstStyle/>
                    <a:p>
                      <a:pPr marL="21590" algn="l">
                        <a:spcAft>
                          <a:spcPts val="0"/>
                        </a:spcAft>
                      </a:pPr>
                      <a:r>
                        <a:rPr lang="tr-TR" sz="1000" dirty="0">
                          <a:solidFill>
                            <a:schemeClr val="tx1"/>
                          </a:solidFill>
                          <a:effectLst/>
                        </a:rPr>
                        <a:t>3</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2"/>
                  </a:ext>
                </a:extLst>
              </a:tr>
              <a:tr h="335024">
                <a:tc>
                  <a:txBody>
                    <a:bodyPr/>
                    <a:lstStyle/>
                    <a:p>
                      <a:pPr marL="21590" algn="l">
                        <a:spcAft>
                          <a:spcPts val="0"/>
                        </a:spcAft>
                      </a:pPr>
                      <a:r>
                        <a:rPr lang="tr-TR" sz="1000" dirty="0">
                          <a:solidFill>
                            <a:schemeClr val="tx1"/>
                          </a:solidFill>
                          <a:effectLst/>
                        </a:rPr>
                        <a:t>4</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3"/>
                  </a:ext>
                </a:extLst>
              </a:tr>
              <a:tr h="335024">
                <a:tc>
                  <a:txBody>
                    <a:bodyPr/>
                    <a:lstStyle/>
                    <a:p>
                      <a:pPr marL="21590" algn="l">
                        <a:spcAft>
                          <a:spcPts val="0"/>
                        </a:spcAft>
                      </a:pPr>
                      <a:r>
                        <a:rPr lang="tr-TR" sz="1000" dirty="0">
                          <a:solidFill>
                            <a:schemeClr val="tx1"/>
                          </a:solidFill>
                          <a:effectLst/>
                        </a:rPr>
                        <a:t>5</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4"/>
                  </a:ext>
                </a:extLst>
              </a:tr>
              <a:tr h="335024">
                <a:tc>
                  <a:txBody>
                    <a:bodyPr/>
                    <a:lstStyle/>
                    <a:p>
                      <a:pPr marL="21590" algn="l">
                        <a:spcAft>
                          <a:spcPts val="0"/>
                        </a:spcAft>
                      </a:pPr>
                      <a:r>
                        <a:rPr lang="tr-TR" sz="1000" dirty="0">
                          <a:solidFill>
                            <a:schemeClr val="tx1"/>
                          </a:solidFill>
                          <a:effectLst/>
                        </a:rPr>
                        <a:t>6</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5"/>
                  </a:ext>
                </a:extLst>
              </a:tr>
              <a:tr h="335024">
                <a:tc>
                  <a:txBody>
                    <a:bodyPr/>
                    <a:lstStyle/>
                    <a:p>
                      <a:pPr marL="21590" algn="l">
                        <a:spcAft>
                          <a:spcPts val="0"/>
                        </a:spcAft>
                      </a:pPr>
                      <a:r>
                        <a:rPr lang="tr-TR" sz="1000">
                          <a:solidFill>
                            <a:schemeClr val="tx1"/>
                          </a:solidFill>
                          <a:effectLst/>
                        </a:rPr>
                        <a:t>7</a:t>
                      </a:r>
                      <a:endParaRPr lang="tr-TR" sz="12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tc>
                  <a:txBody>
                    <a:bodyPr/>
                    <a:lstStyle/>
                    <a:p>
                      <a:pPr algn="l">
                        <a:spcAft>
                          <a:spcPts val="0"/>
                        </a:spcAft>
                      </a:pPr>
                      <a:r>
                        <a:rPr lang="tr-TR" sz="1000" dirty="0">
                          <a:solidFill>
                            <a:schemeClr val="tx1"/>
                          </a:solidFill>
                          <a:effectLst/>
                        </a:rPr>
                        <a:t> </a:t>
                      </a:r>
                      <a:endParaRPr lang="tr-TR"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147261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err="1"/>
              <a:t>Bildirimsel</a:t>
            </a:r>
            <a:r>
              <a:rPr lang="tr-TR" dirty="0"/>
              <a:t> Bilgilerin Değerlendirilmesi</a:t>
            </a:r>
          </a:p>
        </p:txBody>
      </p:sp>
      <p:pic>
        <p:nvPicPr>
          <p:cNvPr id="4" name="İçerik Yer Tutucusu 3"/>
          <p:cNvPicPr>
            <a:picLocks noGrp="1" noChangeAspect="1"/>
          </p:cNvPicPr>
          <p:nvPr>
            <p:ph sz="half" idx="1"/>
          </p:nvPr>
        </p:nvPicPr>
        <p:blipFill>
          <a:blip r:embed="rId2"/>
          <a:stretch>
            <a:fillRect/>
          </a:stretch>
        </p:blipFill>
        <p:spPr>
          <a:xfrm>
            <a:off x="1477962" y="2655888"/>
            <a:ext cx="4584700" cy="2159000"/>
          </a:xfrm>
          <a:prstGeom prst="rect">
            <a:avLst/>
          </a:prstGeom>
        </p:spPr>
      </p:pic>
      <p:sp>
        <p:nvSpPr>
          <p:cNvPr id="7" name="İçerik Yer Tutucusu 6"/>
          <p:cNvSpPr>
            <a:spLocks noGrp="1"/>
          </p:cNvSpPr>
          <p:nvPr>
            <p:ph sz="half" idx="2"/>
          </p:nvPr>
        </p:nvSpPr>
        <p:spPr>
          <a:xfrm>
            <a:off x="258184" y="1828800"/>
            <a:ext cx="4442908" cy="580913"/>
          </a:xfrm>
        </p:spPr>
        <p:txBody>
          <a:bodyPr/>
          <a:lstStyle/>
          <a:p>
            <a:r>
              <a:rPr lang="tr-TR" b="1" dirty="0"/>
              <a:t>Eşleştirme Soruları</a:t>
            </a:r>
          </a:p>
          <a:p>
            <a:endParaRPr lang="tr-TR" dirty="0"/>
          </a:p>
        </p:txBody>
      </p:sp>
    </p:spTree>
    <p:extLst>
      <p:ext uri="{BB962C8B-B14F-4D97-AF65-F5344CB8AC3E}">
        <p14:creationId xmlns:p14="http://schemas.microsoft.com/office/powerpoint/2010/main" val="912104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702112"/>
          </a:xfrm>
        </p:spPr>
        <p:txBody>
          <a:bodyPr>
            <a:normAutofit fontScale="90000"/>
          </a:bodyPr>
          <a:lstStyle/>
          <a:p>
            <a:r>
              <a:rPr lang="tr-TR" sz="4000" dirty="0" err="1"/>
              <a:t>Bildirimsel</a:t>
            </a:r>
            <a:r>
              <a:rPr lang="tr-TR" sz="4000" dirty="0"/>
              <a:t> Bilgilerin Değerlendirilmesi</a:t>
            </a:r>
          </a:p>
        </p:txBody>
      </p:sp>
      <p:sp>
        <p:nvSpPr>
          <p:cNvPr id="3" name="İçerik Yer Tutucusu 2"/>
          <p:cNvSpPr>
            <a:spLocks noGrp="1"/>
          </p:cNvSpPr>
          <p:nvPr>
            <p:ph idx="1"/>
          </p:nvPr>
        </p:nvSpPr>
        <p:spPr>
          <a:xfrm>
            <a:off x="516367" y="1570616"/>
            <a:ext cx="11062447" cy="4464424"/>
          </a:xfrm>
        </p:spPr>
        <p:txBody>
          <a:bodyPr/>
          <a:lstStyle/>
          <a:p>
            <a:r>
              <a:rPr lang="tr-TR" b="1" dirty="0"/>
              <a:t>Doğru-Yanlış Soruları</a:t>
            </a:r>
          </a:p>
          <a:p>
            <a:r>
              <a:rPr lang="tr-TR" sz="2000" dirty="0"/>
              <a:t>Doğru-yanlış türü soruları hazırlarken ifadenin gerçekten tam doğru ya da yanlış olmasına özen gösterilmelidir. Bağlaçla bağlanmış, bir kısmı doğru, bir kısmı yanlış uzun bir cümle kullanılmamalıdır. Olumsuz </a:t>
            </a:r>
            <a:r>
              <a:rPr lang="tr-TR" sz="2000" dirty="0" err="1"/>
              <a:t>ifadelendirmelerden</a:t>
            </a:r>
            <a:r>
              <a:rPr lang="tr-TR" sz="2000" dirty="0"/>
              <a:t> kaçınılmalıdır. İfadelerin içinde “bazen”, “genellikle”, “olabilir” gibi nitelemeler kullanılmamalıdır.</a:t>
            </a:r>
          </a:p>
          <a:p>
            <a:endParaRPr lang="tr-TR" dirty="0"/>
          </a:p>
          <a:p>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3444393902"/>
              </p:ext>
            </p:extLst>
          </p:nvPr>
        </p:nvGraphicFramePr>
        <p:xfrm>
          <a:off x="2753958" y="4497123"/>
          <a:ext cx="6691256" cy="2032770"/>
        </p:xfrm>
        <a:graphic>
          <a:graphicData uri="http://schemas.openxmlformats.org/drawingml/2006/table">
            <a:tbl>
              <a:tblPr firstRow="1" firstCol="1" bandRow="1">
                <a:tableStyleId>{5C22544A-7EE6-4342-B048-85BDC9FD1C3A}</a:tableStyleId>
              </a:tblPr>
              <a:tblGrid>
                <a:gridCol w="817581">
                  <a:extLst>
                    <a:ext uri="{9D8B030D-6E8A-4147-A177-3AD203B41FA5}">
                      <a16:colId xmlns:a16="http://schemas.microsoft.com/office/drawing/2014/main" val="20000"/>
                    </a:ext>
                  </a:extLst>
                </a:gridCol>
                <a:gridCol w="5873675">
                  <a:extLst>
                    <a:ext uri="{9D8B030D-6E8A-4147-A177-3AD203B41FA5}">
                      <a16:colId xmlns:a16="http://schemas.microsoft.com/office/drawing/2014/main" val="20001"/>
                    </a:ext>
                  </a:extLst>
                </a:gridCol>
              </a:tblGrid>
              <a:tr h="317964">
                <a:tc>
                  <a:txBody>
                    <a:bodyPr/>
                    <a:lstStyle/>
                    <a:p>
                      <a:pPr algn="l">
                        <a:spcAft>
                          <a:spcPts val="0"/>
                        </a:spcAft>
                      </a:pPr>
                      <a:r>
                        <a:rPr lang="tr-TR" sz="1000" dirty="0">
                          <a:effectLst/>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solidFill>
                      <a:schemeClr val="bg2">
                        <a:lumMod val="75000"/>
                      </a:schemeClr>
                    </a:solidFill>
                  </a:tcPr>
                </a:tc>
                <a:tc>
                  <a:txBody>
                    <a:bodyPr/>
                    <a:lstStyle/>
                    <a:p>
                      <a:pPr algn="l">
                        <a:spcAft>
                          <a:spcPts val="0"/>
                        </a:spcAft>
                      </a:pPr>
                      <a:r>
                        <a:rPr lang="tr-TR" sz="1200" b="1" dirty="0">
                          <a:solidFill>
                            <a:schemeClr val="tx1"/>
                          </a:solidFill>
                          <a:effectLst/>
                        </a:rPr>
                        <a:t>Bilgisayar kullandığımız odayı havalandırmalıyız.</a:t>
                      </a:r>
                      <a:endParaRPr lang="tr-TR"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0"/>
                  </a:ext>
                </a:extLst>
              </a:tr>
              <a:tr h="396383">
                <a:tc>
                  <a:txBody>
                    <a:bodyPr/>
                    <a:lstStyle/>
                    <a:p>
                      <a:pPr algn="l">
                        <a:spcAft>
                          <a:spcPts val="0"/>
                        </a:spcAft>
                      </a:pPr>
                      <a:r>
                        <a:rPr lang="tr-TR" sz="1000" dirty="0">
                          <a:effectLst/>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solidFill>
                      <a:schemeClr val="bg2">
                        <a:lumMod val="75000"/>
                      </a:schemeClr>
                    </a:solidFill>
                  </a:tcPr>
                </a:tc>
                <a:tc>
                  <a:txBody>
                    <a:bodyPr/>
                    <a:lstStyle/>
                    <a:p>
                      <a:pPr algn="l">
                        <a:spcAft>
                          <a:spcPts val="0"/>
                        </a:spcAft>
                      </a:pPr>
                      <a:r>
                        <a:rPr lang="tr-TR" sz="1200" b="1" dirty="0">
                          <a:solidFill>
                            <a:schemeClr val="tx1"/>
                          </a:solidFill>
                          <a:effectLst/>
                        </a:rPr>
                        <a:t>Bilgisayar kullanırken dik oturmalı, öne eğilmemeliyiz.</a:t>
                      </a:r>
                      <a:endParaRPr lang="tr-TR"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1"/>
                  </a:ext>
                </a:extLst>
              </a:tr>
              <a:tr h="421674">
                <a:tc>
                  <a:txBody>
                    <a:bodyPr/>
                    <a:lstStyle/>
                    <a:p>
                      <a:pPr algn="l">
                        <a:spcAft>
                          <a:spcPts val="0"/>
                        </a:spcAft>
                      </a:pPr>
                      <a:r>
                        <a:rPr lang="tr-TR" sz="1000" dirty="0">
                          <a:effectLst/>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solidFill>
                      <a:schemeClr val="bg2">
                        <a:lumMod val="75000"/>
                      </a:schemeClr>
                    </a:solidFill>
                  </a:tcPr>
                </a:tc>
                <a:tc>
                  <a:txBody>
                    <a:bodyPr/>
                    <a:lstStyle/>
                    <a:p>
                      <a:pPr algn="l">
                        <a:spcAft>
                          <a:spcPts val="0"/>
                        </a:spcAft>
                      </a:pPr>
                      <a:r>
                        <a:rPr lang="tr-TR" sz="1200" b="1" dirty="0">
                          <a:solidFill>
                            <a:schemeClr val="tx1"/>
                          </a:solidFill>
                          <a:effectLst/>
                        </a:rPr>
                        <a:t>Ekranla göz arasındaki uzaklık 50-60 cm olmalıdır</a:t>
                      </a:r>
                      <a:endParaRPr lang="tr-TR"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2"/>
                  </a:ext>
                </a:extLst>
              </a:tr>
              <a:tr h="400140">
                <a:tc>
                  <a:txBody>
                    <a:bodyPr/>
                    <a:lstStyle/>
                    <a:p>
                      <a:pPr algn="l">
                        <a:spcAft>
                          <a:spcPts val="0"/>
                        </a:spcAft>
                      </a:pPr>
                      <a:r>
                        <a:rPr lang="tr-TR" sz="1000" dirty="0">
                          <a:effectLst/>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solidFill>
                      <a:schemeClr val="bg2">
                        <a:lumMod val="75000"/>
                      </a:schemeClr>
                    </a:solidFill>
                  </a:tcPr>
                </a:tc>
                <a:tc>
                  <a:txBody>
                    <a:bodyPr/>
                    <a:lstStyle/>
                    <a:p>
                      <a:pPr algn="l">
                        <a:spcAft>
                          <a:spcPts val="0"/>
                        </a:spcAft>
                      </a:pPr>
                      <a:r>
                        <a:rPr lang="tr-TR" sz="1200" b="1" dirty="0">
                          <a:solidFill>
                            <a:schemeClr val="tx1"/>
                          </a:solidFill>
                          <a:effectLst/>
                        </a:rPr>
                        <a:t>Gözlerimizi dinlendirmek için yakın nesnelere bakmalıyız.</a:t>
                      </a:r>
                      <a:endParaRPr lang="tr-TR"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3"/>
                  </a:ext>
                </a:extLst>
              </a:tr>
              <a:tr h="496609">
                <a:tc>
                  <a:txBody>
                    <a:bodyPr/>
                    <a:lstStyle/>
                    <a:p>
                      <a:pPr algn="l">
                        <a:spcAft>
                          <a:spcPts val="0"/>
                        </a:spcAft>
                      </a:pPr>
                      <a:r>
                        <a:rPr lang="tr-TR" sz="1000" dirty="0">
                          <a:effectLst/>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solidFill>
                      <a:schemeClr val="bg2">
                        <a:lumMod val="75000"/>
                      </a:schemeClr>
                    </a:solidFill>
                  </a:tcPr>
                </a:tc>
                <a:tc>
                  <a:txBody>
                    <a:bodyPr/>
                    <a:lstStyle/>
                    <a:p>
                      <a:pPr algn="l">
                        <a:spcAft>
                          <a:spcPts val="0"/>
                        </a:spcAft>
                      </a:pPr>
                      <a:r>
                        <a:rPr lang="tr-TR" sz="1200" b="1" dirty="0">
                          <a:solidFill>
                            <a:schemeClr val="tx1"/>
                          </a:solidFill>
                          <a:effectLst/>
                        </a:rPr>
                        <a:t>Koltuğa oturduğumuzda ayaklarımız yere basmamalı, havada kalmalıdır.</a:t>
                      </a:r>
                      <a:endParaRPr lang="tr-TR"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10004"/>
                  </a:ext>
                </a:extLst>
              </a:tr>
            </a:tbl>
          </a:graphicData>
        </a:graphic>
      </p:graphicFrame>
      <p:sp>
        <p:nvSpPr>
          <p:cNvPr id="5" name="Rectangle 1"/>
          <p:cNvSpPr>
            <a:spLocks noChangeArrowheads="1"/>
          </p:cNvSpPr>
          <p:nvPr/>
        </p:nvSpPr>
        <p:spPr bwMode="auto">
          <a:xfrm>
            <a:off x="1066800" y="3296792"/>
            <a:ext cx="1056401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tr-TR" sz="2000" b="1" dirty="0"/>
              <a:t>Örnek: </a:t>
            </a:r>
          </a:p>
          <a:p>
            <a:pPr defTabSz="914400" eaLnBrk="0" fontAlgn="base" hangingPunct="0">
              <a:spcBef>
                <a:spcPct val="0"/>
              </a:spcBef>
              <a:spcAft>
                <a:spcPct val="0"/>
              </a:spcAft>
            </a:pPr>
            <a:r>
              <a:rPr lang="tr-TR" altLang="tr-TR" sz="2000" dirty="0"/>
              <a:t>Aşağıda bilgisayar kullanımında dikkat edilmesi gereken noktalar verilmiştir. Doğru olan cümlenin önüne </a:t>
            </a:r>
            <a:r>
              <a:rPr lang="tr-TR" altLang="tr-TR" sz="2000" b="1" dirty="0"/>
              <a:t>D</a:t>
            </a:r>
            <a:r>
              <a:rPr lang="tr-TR" altLang="tr-TR" sz="2000" dirty="0"/>
              <a:t> yanlış cümlenin önüne </a:t>
            </a:r>
            <a:r>
              <a:rPr lang="tr-TR" altLang="tr-TR" sz="2000" b="1" dirty="0"/>
              <a:t>Y</a:t>
            </a:r>
            <a:r>
              <a:rPr lang="tr-TR" altLang="tr-TR" sz="2000" dirty="0"/>
              <a:t> harfini ekleyiniz</a:t>
            </a:r>
            <a:r>
              <a:rPr lang="tr-TR" altLang="tr-TR" sz="1200" dirty="0"/>
              <a:t>. </a:t>
            </a:r>
          </a:p>
          <a:p>
            <a:pPr defTabSz="914400" eaLnBrk="0" fontAlgn="base" hangingPunct="0">
              <a:spcBef>
                <a:spcPct val="0"/>
              </a:spcBef>
              <a:spcAft>
                <a:spcPct val="0"/>
              </a:spcAft>
            </a:pPr>
            <a:endParaRPr lang="tr-TR" altLang="tr-TR" sz="1200" dirty="0"/>
          </a:p>
        </p:txBody>
      </p:sp>
    </p:spTree>
    <p:extLst>
      <p:ext uri="{BB962C8B-B14F-4D97-AF65-F5344CB8AC3E}">
        <p14:creationId xmlns:p14="http://schemas.microsoft.com/office/powerpoint/2010/main" val="2968275559"/>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{446960A5-1623-CF46-A7A4-809D00B0565D}tf10001119</Template>
  <TotalTime>139</TotalTime>
  <Words>863</Words>
  <Application>Microsoft Macintosh PowerPoint</Application>
  <PresentationFormat>Geniş ekran</PresentationFormat>
  <Paragraphs>116</Paragraphs>
  <Slides>15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Arial</vt:lpstr>
      <vt:lpstr>Calibri</vt:lpstr>
      <vt:lpstr>Gill Sans MT</vt:lpstr>
      <vt:lpstr>Times New Roman</vt:lpstr>
      <vt:lpstr>Galeri</vt:lpstr>
      <vt:lpstr>MBT-303 özel öğretim yöntemleri-ı</vt:lpstr>
      <vt:lpstr>İçerik Türleri</vt:lpstr>
      <vt:lpstr>Bildirimsel Bilgilerin Değerlendirilmesi</vt:lpstr>
      <vt:lpstr>Bildirimsel Bilgilerin Değerlendirilmesi</vt:lpstr>
      <vt:lpstr>Bildirimsel Bilgilerin Değerlendirilmesi</vt:lpstr>
      <vt:lpstr>Bildirimsel Bilgilerin Değerlendirilmesi</vt:lpstr>
      <vt:lpstr>Bildirimsel Bilgilerin Değerlendirilmesi</vt:lpstr>
      <vt:lpstr>Bildirimsel Bilgilerin Değerlendirilmesi</vt:lpstr>
      <vt:lpstr>Bildirimsel Bilgilerin Değerlendirilmesi</vt:lpstr>
      <vt:lpstr>Bildirimsel Bilgilerin Değerlendirilmesi</vt:lpstr>
      <vt:lpstr>PowerPoint Sunusu</vt:lpstr>
      <vt:lpstr>Örnek:  Dijital vatandaşlığın boyutlarından hangisi, elektronik ortamlarda satma ve satın alma işlemlerini yapacak yeterliliğe sahip olma anlamına gelir?    </vt:lpstr>
      <vt:lpstr>Bildirimsel Bilgilerin Değerlendirilmesi</vt:lpstr>
      <vt:lpstr>İşlemsel Bilgilerin Değerlendirilmesi</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MBT-303 özel öğretim yöntemleri-ı</dc:title>
  <dc:creator>Deniz</dc:creator>
  <cp:lastModifiedBy>Deniz.Atal</cp:lastModifiedBy>
  <cp:revision>45</cp:revision>
  <dcterms:created xsi:type="dcterms:W3CDTF">2017-11-27T12:25:23Z</dcterms:created>
  <dcterms:modified xsi:type="dcterms:W3CDTF">2021-07-07T11:06:44Z</dcterms:modified>
</cp:coreProperties>
</file>