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D6923-BEAC-43B0-8CE3-A3AC5F883AD8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D1D6-6CA7-4192-B96E-BF8F87A3A0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247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1638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81CBFEB-CE87-45E4-9D4E-38F826937C5A}" type="slidenum">
              <a:rPr lang="tr-TR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430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8DC-353B-4AD9-9B3B-3389113C8661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AA6E-2067-4DC2-9484-EA486830F0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1325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8DC-353B-4AD9-9B3B-3389113C8661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AA6E-2067-4DC2-9484-EA486830F0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1696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8DC-353B-4AD9-9B3B-3389113C8661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AA6E-2067-4DC2-9484-EA486830F0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090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8DC-353B-4AD9-9B3B-3389113C8661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AA6E-2067-4DC2-9484-EA486830F0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8219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8DC-353B-4AD9-9B3B-3389113C8661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AA6E-2067-4DC2-9484-EA486830F0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695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8DC-353B-4AD9-9B3B-3389113C8661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AA6E-2067-4DC2-9484-EA486830F0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2507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8DC-353B-4AD9-9B3B-3389113C8661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AA6E-2067-4DC2-9484-EA486830F0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881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8DC-353B-4AD9-9B3B-3389113C8661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AA6E-2067-4DC2-9484-EA486830F0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36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8DC-353B-4AD9-9B3B-3389113C8661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AA6E-2067-4DC2-9484-EA486830F0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3546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8DC-353B-4AD9-9B3B-3389113C8661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AA6E-2067-4DC2-9484-EA486830F0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975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E8DC-353B-4AD9-9B3B-3389113C8661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AA6E-2067-4DC2-9484-EA486830F0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03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9E8DC-353B-4AD9-9B3B-3389113C8661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EAA6E-2067-4DC2-9484-EA486830F0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7715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png"/><Relationship Id="rId4" Type="http://schemas.openxmlformats.org/officeDocument/2006/relationships/oleObject" Target="../embeddings/Microsoft_Excel_97-2003__al__ma_Sayfas_1.xls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Kök Neden Analizi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Prof.Dr.Barbaros</a:t>
            </a:r>
            <a:r>
              <a:rPr lang="tr-TR" dirty="0" smtClean="0"/>
              <a:t> Özer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3124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Beyin fırtınası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4 temel kural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/>
              <a:t>	i. Değerleri yargılamaksızın yeni fikirler yaratın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/>
              <a:t>	ii. Düşünürken serbest olun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/>
              <a:t>	iii. Başkalarını fikirlerinden yararlanın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/>
              <a:t>	iv. Olabildiğince çok fikir geliştirin</a:t>
            </a:r>
          </a:p>
        </p:txBody>
      </p:sp>
    </p:spTree>
    <p:extLst>
      <p:ext uri="{BB962C8B-B14F-4D97-AF65-F5344CB8AC3E}">
        <p14:creationId xmlns:p14="http://schemas.microsoft.com/office/powerpoint/2010/main" val="1031454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Beyin fırtınası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2400"/>
              <a:t>Yöntem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/>
              <a:t>	</a:t>
            </a:r>
            <a:r>
              <a:rPr lang="tr-TR" altLang="tr-TR" sz="2400">
                <a:solidFill>
                  <a:srgbClr val="0000FF"/>
                </a:solidFill>
              </a:rPr>
              <a:t>i.  Problem belirlenir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0000FF"/>
                </a:solidFill>
              </a:rPr>
              <a:t>	ii.  Lider seçilir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0000FF"/>
                </a:solidFill>
              </a:rPr>
              <a:t>	iii.  Takım çalışması yapılır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0000FF"/>
                </a:solidFill>
              </a:rPr>
              <a:t>	iv.  Hiçbir fikir eleştirilmez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0000FF"/>
                </a:solidFill>
              </a:rPr>
              <a:t>	v.  Soru sadece bazı fikirleri netleştirmek için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0000FF"/>
                </a:solidFill>
              </a:rPr>
              <a:t>	     sorulur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0000FF"/>
                </a:solidFill>
              </a:rPr>
              <a:t>	vi.  Kişiler sıralarını diğerlerine verebilir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0000FF"/>
                </a:solidFill>
              </a:rPr>
              <a:t>	vii. Grupta kimseden fikir çıkmazsa beyin fırtınası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0000FF"/>
                </a:solidFill>
              </a:rPr>
              <a:t>          bitmiş demektir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0000FF"/>
                </a:solidFill>
              </a:rPr>
              <a:t>	viii. Fikir listesi problem çözme grubuna iletilir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49630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Pareto analizi</a:t>
            </a:r>
          </a:p>
        </p:txBody>
      </p:sp>
      <p:sp>
        <p:nvSpPr>
          <p:cNvPr id="11267" name="Oval 4"/>
          <p:cNvSpPr>
            <a:spLocks noChangeArrowheads="1"/>
          </p:cNvSpPr>
          <p:nvPr/>
        </p:nvSpPr>
        <p:spPr bwMode="auto">
          <a:xfrm>
            <a:off x="4656139" y="2924176"/>
            <a:ext cx="2663825" cy="1584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2279651" y="2349500"/>
            <a:ext cx="2663825" cy="37623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Problemin nedeni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4583113" y="5229225"/>
            <a:ext cx="2951162" cy="37623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Her nedenin etki yüzdesi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7248526" y="2349500"/>
            <a:ext cx="2663825" cy="37623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Problemin maliyeti</a:t>
            </a: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5016501" y="3567113"/>
            <a:ext cx="1871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2400" b="1">
                <a:solidFill>
                  <a:srgbClr val="000000"/>
                </a:solidFill>
              </a:rPr>
              <a:t>ÇÖZÜM</a:t>
            </a:r>
          </a:p>
        </p:txBody>
      </p:sp>
      <p:sp>
        <p:nvSpPr>
          <p:cNvPr id="11272" name="AutoShape 9"/>
          <p:cNvSpPr>
            <a:spLocks noChangeArrowheads="1"/>
          </p:cNvSpPr>
          <p:nvPr/>
        </p:nvSpPr>
        <p:spPr bwMode="auto">
          <a:xfrm>
            <a:off x="3575050" y="2733675"/>
            <a:ext cx="1081088" cy="1200150"/>
          </a:xfrm>
          <a:prstGeom prst="curvedRightArrow">
            <a:avLst>
              <a:gd name="adj1" fmla="val 22203"/>
              <a:gd name="adj2" fmla="val 44405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1273" name="AutoShape 10"/>
          <p:cNvSpPr>
            <a:spLocks noChangeArrowheads="1"/>
          </p:cNvSpPr>
          <p:nvPr/>
        </p:nvSpPr>
        <p:spPr bwMode="auto">
          <a:xfrm>
            <a:off x="7319964" y="2743200"/>
            <a:ext cx="1081087" cy="1079500"/>
          </a:xfrm>
          <a:prstGeom prst="curvedLeftArrow">
            <a:avLst>
              <a:gd name="adj1" fmla="val 20000"/>
              <a:gd name="adj2" fmla="val 40000"/>
              <a:gd name="adj3" fmla="val 3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1274" name="AutoShape 11"/>
          <p:cNvSpPr>
            <a:spLocks noChangeArrowheads="1"/>
          </p:cNvSpPr>
          <p:nvPr/>
        </p:nvSpPr>
        <p:spPr bwMode="auto">
          <a:xfrm>
            <a:off x="5664201" y="4508500"/>
            <a:ext cx="792163" cy="685800"/>
          </a:xfrm>
          <a:prstGeom prst="curvedUpArrow">
            <a:avLst>
              <a:gd name="adj1" fmla="val 23102"/>
              <a:gd name="adj2" fmla="val 4620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</p:spTree>
    <p:extLst>
      <p:ext uri="{BB962C8B-B14F-4D97-AF65-F5344CB8AC3E}">
        <p14:creationId xmlns:p14="http://schemas.microsoft.com/office/powerpoint/2010/main" val="4165739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Pareto diyagramı</a:t>
            </a:r>
          </a:p>
        </p:txBody>
      </p:sp>
      <p:sp>
        <p:nvSpPr>
          <p:cNvPr id="1229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000" b="1"/>
              <a:t>Bir süt işletmesinde iade edilen 140 adet yoğurt ürününe ait iade gerekçeleri tablodaki gibidir: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/>
        </p:nvGraphicFramePr>
        <p:xfrm>
          <a:off x="2133600" y="2276475"/>
          <a:ext cx="7924801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0192">
                  <a:extLst>
                    <a:ext uri="{9D8B030D-6E8A-4147-A177-3AD203B41FA5}">
                      <a16:colId xmlns:a16="http://schemas.microsoft.com/office/drawing/2014/main" xmlns="" val="3832443474"/>
                    </a:ext>
                  </a:extLst>
                </a:gridCol>
                <a:gridCol w="1079728">
                  <a:extLst>
                    <a:ext uri="{9D8B030D-6E8A-4147-A177-3AD203B41FA5}">
                      <a16:colId xmlns:a16="http://schemas.microsoft.com/office/drawing/2014/main" xmlns="" val="209296523"/>
                    </a:ext>
                  </a:extLst>
                </a:gridCol>
                <a:gridCol w="1676007">
                  <a:extLst>
                    <a:ext uri="{9D8B030D-6E8A-4147-A177-3AD203B41FA5}">
                      <a16:colId xmlns:a16="http://schemas.microsoft.com/office/drawing/2014/main" xmlns="" val="978757677"/>
                    </a:ext>
                  </a:extLst>
                </a:gridCol>
                <a:gridCol w="1384551">
                  <a:extLst>
                    <a:ext uri="{9D8B030D-6E8A-4147-A177-3AD203B41FA5}">
                      <a16:colId xmlns:a16="http://schemas.microsoft.com/office/drawing/2014/main" xmlns="" val="2954862706"/>
                    </a:ext>
                  </a:extLst>
                </a:gridCol>
                <a:gridCol w="1694323">
                  <a:extLst>
                    <a:ext uri="{9D8B030D-6E8A-4147-A177-3AD203B41FA5}">
                      <a16:colId xmlns:a16="http://schemas.microsoft.com/office/drawing/2014/main" xmlns="" val="3696673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solidFill>
                            <a:srgbClr val="FF0000"/>
                          </a:solidFill>
                        </a:rPr>
                        <a:t>Gerekçe</a:t>
                      </a:r>
                      <a:endParaRPr lang="tr-TR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solidFill>
                            <a:srgbClr val="FF0000"/>
                          </a:solidFill>
                        </a:rPr>
                        <a:t>Adet</a:t>
                      </a:r>
                      <a:endParaRPr lang="tr-TR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solidFill>
                            <a:srgbClr val="FF0000"/>
                          </a:solidFill>
                        </a:rPr>
                        <a:t>Birikimli adet</a:t>
                      </a:r>
                      <a:endParaRPr lang="tr-TR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solidFill>
                            <a:srgbClr val="FF0000"/>
                          </a:solidFill>
                        </a:rPr>
                        <a:t>Yüzde</a:t>
                      </a:r>
                      <a:endParaRPr lang="tr-TR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solidFill>
                            <a:srgbClr val="FF0000"/>
                          </a:solidFill>
                        </a:rPr>
                        <a:t>Birikimli yüzde</a:t>
                      </a:r>
                      <a:endParaRPr lang="tr-TR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23538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Küflenme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58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58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41,43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41,43</a:t>
                      </a:r>
                      <a:endParaRPr lang="tr-T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52020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Ekşime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41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99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29,29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70,72</a:t>
                      </a:r>
                      <a:endParaRPr lang="tr-T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434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Tat bozukluğu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9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109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6,43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77,15</a:t>
                      </a:r>
                      <a:endParaRPr lang="tr-T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27973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Ambalaj</a:t>
                      </a:r>
                      <a:r>
                        <a:rPr lang="tr-TR" sz="1600" b="1" baseline="0" dirty="0" smtClean="0"/>
                        <a:t> hatası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9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118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6,43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83,58</a:t>
                      </a:r>
                      <a:endParaRPr lang="tr-T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7162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Su salma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7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125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5,00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88,58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0527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Son</a:t>
                      </a:r>
                      <a:r>
                        <a:rPr lang="tr-TR" sz="1600" baseline="0" dirty="0" smtClean="0"/>
                        <a:t> kullanma tarihi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6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131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4,29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92,87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0374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Renk değişikliği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5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136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3,57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96,44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8706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Kötü koku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3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139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2,14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98,58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7664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Maya varlığı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2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140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1,42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100,00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80072487"/>
                  </a:ext>
                </a:extLst>
              </a:tr>
            </a:tbl>
          </a:graphicData>
        </a:graphic>
      </p:graphicFrame>
      <p:sp>
        <p:nvSpPr>
          <p:cNvPr id="12360" name="Metin kutusu 4"/>
          <p:cNvSpPr txBox="1">
            <a:spLocks noChangeArrowheads="1"/>
          </p:cNvSpPr>
          <p:nvPr/>
        </p:nvSpPr>
        <p:spPr bwMode="auto">
          <a:xfrm>
            <a:off x="1919288" y="6292850"/>
            <a:ext cx="79565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="1">
                <a:solidFill>
                  <a:srgbClr val="FF0000"/>
                </a:solidFill>
              </a:rPr>
              <a:t>Kesin kural olmamakla birlikte problemin %80’ini çözmek ana hedeftir</a:t>
            </a:r>
          </a:p>
        </p:txBody>
      </p:sp>
      <p:sp>
        <p:nvSpPr>
          <p:cNvPr id="12361" name="Oval 5"/>
          <p:cNvSpPr>
            <a:spLocks noChangeArrowheads="1"/>
          </p:cNvSpPr>
          <p:nvPr/>
        </p:nvSpPr>
        <p:spPr bwMode="auto">
          <a:xfrm>
            <a:off x="8688388" y="2636839"/>
            <a:ext cx="1046162" cy="1512887"/>
          </a:xfrm>
          <a:prstGeom prst="ellipse">
            <a:avLst/>
          </a:prstGeom>
          <a:solidFill>
            <a:schemeClr val="accent1">
              <a:alpha val="54117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2362" name="Sola Bükülü Ok 6"/>
          <p:cNvSpPr>
            <a:spLocks noChangeArrowheads="1"/>
          </p:cNvSpPr>
          <p:nvPr/>
        </p:nvSpPr>
        <p:spPr bwMode="auto">
          <a:xfrm>
            <a:off x="9734551" y="3213101"/>
            <a:ext cx="682625" cy="3311525"/>
          </a:xfrm>
          <a:prstGeom prst="curvedLeftArrow">
            <a:avLst>
              <a:gd name="adj1" fmla="val 24952"/>
              <a:gd name="adj2" fmla="val 49927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</p:spTree>
    <p:extLst>
      <p:ext uri="{BB962C8B-B14F-4D97-AF65-F5344CB8AC3E}">
        <p14:creationId xmlns:p14="http://schemas.microsoft.com/office/powerpoint/2010/main" val="385253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Pareto diyagramı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1600200"/>
            <a:ext cx="8280400" cy="2476500"/>
          </a:xfrm>
        </p:spPr>
        <p:txBody>
          <a:bodyPr/>
          <a:lstStyle/>
          <a:p>
            <a:pPr eaLnBrk="1" hangingPunct="1"/>
            <a:r>
              <a:rPr lang="tr-TR" altLang="tr-TR"/>
              <a:t>Veriler (değişik problemler) azalan öneme göre soldan sağa doğru sıralanır</a:t>
            </a:r>
          </a:p>
          <a:p>
            <a:pPr eaLnBrk="1" hangingPunct="1"/>
            <a:endParaRPr lang="tr-TR" altLang="tr-TR"/>
          </a:p>
          <a:p>
            <a:pPr eaLnBrk="1" hangingPunct="1"/>
            <a:r>
              <a:rPr lang="tr-TR" altLang="tr-TR"/>
              <a:t>Dikey skala maliyet ya da tekrarlanma frekansını ifade eder</a:t>
            </a:r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3071813" y="4221164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3071813" y="5949950"/>
            <a:ext cx="54721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000376" y="5661025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3000376" y="5373688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3000376" y="5084763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3000376" y="4797425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3000376" y="4508500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3000376" y="4221163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3071814" y="4797426"/>
            <a:ext cx="523875" cy="115252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3595689" y="5002214"/>
            <a:ext cx="536575" cy="93662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140201" y="5229226"/>
            <a:ext cx="487363" cy="72072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4637088" y="5348288"/>
            <a:ext cx="493712" cy="59055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5132388" y="5589588"/>
            <a:ext cx="817562" cy="36036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200" b="1"/>
              <a:t>Su salma</a:t>
            </a:r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5973764" y="5638800"/>
            <a:ext cx="1201737" cy="3000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3000375" y="4437063"/>
            <a:ext cx="5032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58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3681414" y="4651376"/>
            <a:ext cx="503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41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4217989" y="4873626"/>
            <a:ext cx="503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9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4670425" y="5026026"/>
            <a:ext cx="503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9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5378450" y="5219701"/>
            <a:ext cx="503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7</a:t>
            </a:r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6448425" y="5359401"/>
            <a:ext cx="503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6</a:t>
            </a: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 rot="5400000">
            <a:off x="2875757" y="5234782"/>
            <a:ext cx="938212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200" b="1"/>
              <a:t>Küflenme</a:t>
            </a:r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 rot="5400000">
            <a:off x="3303589" y="5357814"/>
            <a:ext cx="93662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200" b="1"/>
              <a:t>Ekşime</a:t>
            </a:r>
            <a:r>
              <a:rPr lang="tr-TR" altLang="tr-TR" sz="1600" b="1"/>
              <a:t> </a:t>
            </a:r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 rot="5400000">
            <a:off x="3769520" y="5550695"/>
            <a:ext cx="1081087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200" b="1"/>
              <a:t>Tat bozuk</a:t>
            </a:r>
          </a:p>
        </p:txBody>
      </p:sp>
      <p:sp>
        <p:nvSpPr>
          <p:cNvPr id="13339" name="Text Box 28"/>
          <p:cNvSpPr txBox="1">
            <a:spLocks noChangeArrowheads="1"/>
          </p:cNvSpPr>
          <p:nvPr/>
        </p:nvSpPr>
        <p:spPr bwMode="auto">
          <a:xfrm rot="5400000">
            <a:off x="4433094" y="5595144"/>
            <a:ext cx="8699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200" b="1"/>
              <a:t>Ambalaj</a:t>
            </a:r>
          </a:p>
        </p:txBody>
      </p:sp>
      <p:sp>
        <p:nvSpPr>
          <p:cNvPr id="13340" name="Text Box 29"/>
          <p:cNvSpPr txBox="1">
            <a:spLocks noChangeArrowheads="1"/>
          </p:cNvSpPr>
          <p:nvPr/>
        </p:nvSpPr>
        <p:spPr bwMode="auto">
          <a:xfrm>
            <a:off x="6059489" y="5640389"/>
            <a:ext cx="12223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200" b="1"/>
              <a:t>Son kullanma</a:t>
            </a:r>
          </a:p>
        </p:txBody>
      </p:sp>
      <p:sp>
        <p:nvSpPr>
          <p:cNvPr id="13341" name="Text Box 30"/>
          <p:cNvSpPr txBox="1">
            <a:spLocks noChangeArrowheads="1"/>
          </p:cNvSpPr>
          <p:nvPr/>
        </p:nvSpPr>
        <p:spPr bwMode="auto">
          <a:xfrm rot="-5400000">
            <a:off x="9423401" y="4787901"/>
            <a:ext cx="936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600" b="1"/>
              <a:t>%</a:t>
            </a:r>
          </a:p>
        </p:txBody>
      </p:sp>
      <p:sp>
        <p:nvSpPr>
          <p:cNvPr id="13342" name="Text Box 31"/>
          <p:cNvSpPr txBox="1">
            <a:spLocks noChangeArrowheads="1"/>
          </p:cNvSpPr>
          <p:nvPr/>
        </p:nvSpPr>
        <p:spPr bwMode="auto">
          <a:xfrm>
            <a:off x="2782889" y="5734050"/>
            <a:ext cx="288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600" b="1"/>
              <a:t>0</a:t>
            </a:r>
          </a:p>
        </p:txBody>
      </p:sp>
      <p:sp>
        <p:nvSpPr>
          <p:cNvPr id="13343" name="Text Box 33"/>
          <p:cNvSpPr txBox="1">
            <a:spLocks noChangeArrowheads="1"/>
          </p:cNvSpPr>
          <p:nvPr/>
        </p:nvSpPr>
        <p:spPr bwMode="auto">
          <a:xfrm>
            <a:off x="9682164" y="3889375"/>
            <a:ext cx="6492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600" b="1"/>
              <a:t>100</a:t>
            </a:r>
          </a:p>
        </p:txBody>
      </p:sp>
      <p:sp>
        <p:nvSpPr>
          <p:cNvPr id="13344" name="Text Box 34"/>
          <p:cNvSpPr txBox="1">
            <a:spLocks noChangeArrowheads="1"/>
          </p:cNvSpPr>
          <p:nvPr/>
        </p:nvSpPr>
        <p:spPr bwMode="auto">
          <a:xfrm>
            <a:off x="3143250" y="6308726"/>
            <a:ext cx="5976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 b="1"/>
              <a:t>Yoğurt için Pareto diyagramı</a:t>
            </a:r>
          </a:p>
        </p:txBody>
      </p:sp>
      <p:pic>
        <p:nvPicPr>
          <p:cNvPr id="13345" name="Picture 39"/>
          <p:cNvPicPr>
            <a:picLocks noChangeAspect="1" noChangeArrowheads="1"/>
          </p:cNvPicPr>
          <p:nvPr/>
        </p:nvPicPr>
        <p:blipFill>
          <a:blip r:embed="rId2">
            <a:lum bright="-40000" contras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739" y="4229100"/>
            <a:ext cx="648017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46" name="Rectangle 17"/>
          <p:cNvSpPr>
            <a:spLocks noChangeArrowheads="1"/>
          </p:cNvSpPr>
          <p:nvPr/>
        </p:nvSpPr>
        <p:spPr bwMode="auto">
          <a:xfrm>
            <a:off x="7200900" y="5716589"/>
            <a:ext cx="782638" cy="2317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3347" name="Text Box 29"/>
          <p:cNvSpPr txBox="1">
            <a:spLocks noChangeArrowheads="1"/>
          </p:cNvSpPr>
          <p:nvPr/>
        </p:nvSpPr>
        <p:spPr bwMode="auto">
          <a:xfrm>
            <a:off x="7307264" y="5694363"/>
            <a:ext cx="814387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200" b="1"/>
              <a:t>Renk</a:t>
            </a:r>
          </a:p>
        </p:txBody>
      </p:sp>
      <p:sp>
        <p:nvSpPr>
          <p:cNvPr id="13348" name="Rectangle 17"/>
          <p:cNvSpPr>
            <a:spLocks noChangeArrowheads="1"/>
          </p:cNvSpPr>
          <p:nvPr/>
        </p:nvSpPr>
        <p:spPr bwMode="auto">
          <a:xfrm>
            <a:off x="7988300" y="5716588"/>
            <a:ext cx="755650" cy="2270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3349" name="Text Box 29"/>
          <p:cNvSpPr txBox="1">
            <a:spLocks noChangeArrowheads="1"/>
          </p:cNvSpPr>
          <p:nvPr/>
        </p:nvSpPr>
        <p:spPr bwMode="auto">
          <a:xfrm>
            <a:off x="8094664" y="5695951"/>
            <a:ext cx="7080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200" b="1"/>
              <a:t>Koku</a:t>
            </a:r>
          </a:p>
        </p:txBody>
      </p:sp>
      <p:sp>
        <p:nvSpPr>
          <p:cNvPr id="13350" name="Rectangle 17"/>
          <p:cNvSpPr>
            <a:spLocks noChangeArrowheads="1"/>
          </p:cNvSpPr>
          <p:nvPr/>
        </p:nvSpPr>
        <p:spPr bwMode="auto">
          <a:xfrm>
            <a:off x="8750300" y="5722938"/>
            <a:ext cx="755650" cy="2270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3351" name="Text Box 29"/>
          <p:cNvSpPr txBox="1">
            <a:spLocks noChangeArrowheads="1"/>
          </p:cNvSpPr>
          <p:nvPr/>
        </p:nvSpPr>
        <p:spPr bwMode="auto">
          <a:xfrm>
            <a:off x="8858250" y="5702301"/>
            <a:ext cx="70643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200" b="1"/>
              <a:t>Maya</a:t>
            </a:r>
          </a:p>
        </p:txBody>
      </p:sp>
      <p:sp>
        <p:nvSpPr>
          <p:cNvPr id="13352" name="Text Box 23"/>
          <p:cNvSpPr txBox="1">
            <a:spLocks noChangeArrowheads="1"/>
          </p:cNvSpPr>
          <p:nvPr/>
        </p:nvSpPr>
        <p:spPr bwMode="auto">
          <a:xfrm>
            <a:off x="8183564" y="5389563"/>
            <a:ext cx="503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3</a:t>
            </a:r>
          </a:p>
        </p:txBody>
      </p:sp>
      <p:sp>
        <p:nvSpPr>
          <p:cNvPr id="13353" name="Text Box 23"/>
          <p:cNvSpPr txBox="1">
            <a:spLocks noChangeArrowheads="1"/>
          </p:cNvSpPr>
          <p:nvPr/>
        </p:nvSpPr>
        <p:spPr bwMode="auto">
          <a:xfrm>
            <a:off x="8915400" y="5395913"/>
            <a:ext cx="5032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2</a:t>
            </a:r>
          </a:p>
        </p:txBody>
      </p:sp>
      <p:sp>
        <p:nvSpPr>
          <p:cNvPr id="13354" name="Text Box 23"/>
          <p:cNvSpPr txBox="1">
            <a:spLocks noChangeArrowheads="1"/>
          </p:cNvSpPr>
          <p:nvPr/>
        </p:nvSpPr>
        <p:spPr bwMode="auto">
          <a:xfrm>
            <a:off x="7439025" y="5372101"/>
            <a:ext cx="503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5</a:t>
            </a:r>
          </a:p>
        </p:txBody>
      </p:sp>
      <p:sp>
        <p:nvSpPr>
          <p:cNvPr id="13355" name="Text Box 33"/>
          <p:cNvSpPr txBox="1">
            <a:spLocks noChangeArrowheads="1"/>
          </p:cNvSpPr>
          <p:nvPr/>
        </p:nvSpPr>
        <p:spPr bwMode="auto">
          <a:xfrm>
            <a:off x="2212976" y="3940175"/>
            <a:ext cx="969963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600" b="1">
                <a:solidFill>
                  <a:srgbClr val="FF0000"/>
                </a:solidFill>
              </a:rPr>
              <a:t>Frekans</a:t>
            </a:r>
          </a:p>
        </p:txBody>
      </p:sp>
      <p:cxnSp>
        <p:nvCxnSpPr>
          <p:cNvPr id="13356" name="Düz Bağlayıcı 2"/>
          <p:cNvCxnSpPr>
            <a:cxnSpLocks noChangeShapeType="1"/>
          </p:cNvCxnSpPr>
          <p:nvPr/>
        </p:nvCxnSpPr>
        <p:spPr bwMode="auto">
          <a:xfrm>
            <a:off x="9531350" y="4057650"/>
            <a:ext cx="0" cy="193833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57" name="Düz Bağlayıcı 4"/>
          <p:cNvCxnSpPr>
            <a:cxnSpLocks noChangeShapeType="1"/>
          </p:cNvCxnSpPr>
          <p:nvPr/>
        </p:nvCxnSpPr>
        <p:spPr bwMode="auto">
          <a:xfrm>
            <a:off x="9418638" y="4246563"/>
            <a:ext cx="16986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58" name="Düz Bağlayıcı 56"/>
          <p:cNvCxnSpPr>
            <a:cxnSpLocks noChangeShapeType="1"/>
          </p:cNvCxnSpPr>
          <p:nvPr/>
        </p:nvCxnSpPr>
        <p:spPr bwMode="auto">
          <a:xfrm>
            <a:off x="9455151" y="4652963"/>
            <a:ext cx="1698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59" name="Düz Bağlayıcı 57"/>
          <p:cNvCxnSpPr>
            <a:cxnSpLocks noChangeShapeType="1"/>
          </p:cNvCxnSpPr>
          <p:nvPr/>
        </p:nvCxnSpPr>
        <p:spPr bwMode="auto">
          <a:xfrm>
            <a:off x="9458326" y="5013325"/>
            <a:ext cx="1698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60" name="Düz Bağlayıcı 58"/>
          <p:cNvCxnSpPr>
            <a:cxnSpLocks noChangeShapeType="1"/>
          </p:cNvCxnSpPr>
          <p:nvPr/>
        </p:nvCxnSpPr>
        <p:spPr bwMode="auto">
          <a:xfrm>
            <a:off x="9458326" y="5300663"/>
            <a:ext cx="1698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61" name="Düz Bağlayıcı 59"/>
          <p:cNvCxnSpPr>
            <a:cxnSpLocks noChangeShapeType="1"/>
          </p:cNvCxnSpPr>
          <p:nvPr/>
        </p:nvCxnSpPr>
        <p:spPr bwMode="auto">
          <a:xfrm>
            <a:off x="9455151" y="5589588"/>
            <a:ext cx="1698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62" name="Metin kutusu 1"/>
          <p:cNvSpPr txBox="1">
            <a:spLocks noChangeArrowheads="1"/>
          </p:cNvSpPr>
          <p:nvPr/>
        </p:nvSpPr>
        <p:spPr bwMode="auto">
          <a:xfrm>
            <a:off x="2324101" y="4500563"/>
            <a:ext cx="569913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sz="1400" b="1"/>
              <a:t>140</a:t>
            </a:r>
          </a:p>
          <a:p>
            <a:endParaRPr lang="tr-TR" sz="1400" b="1"/>
          </a:p>
          <a:p>
            <a:endParaRPr lang="tr-TR" sz="1400" b="1"/>
          </a:p>
          <a:p>
            <a:endParaRPr lang="tr-TR" sz="1400" b="1"/>
          </a:p>
          <a:p>
            <a:r>
              <a:rPr lang="tr-TR" sz="1400" b="1"/>
              <a:t> 58</a:t>
            </a:r>
          </a:p>
        </p:txBody>
      </p:sp>
      <p:sp>
        <p:nvSpPr>
          <p:cNvPr id="13363" name="Yukarı Ok 3"/>
          <p:cNvSpPr>
            <a:spLocks noChangeArrowheads="1"/>
          </p:cNvSpPr>
          <p:nvPr/>
        </p:nvSpPr>
        <p:spPr bwMode="auto">
          <a:xfrm>
            <a:off x="2495551" y="4797426"/>
            <a:ext cx="144463" cy="550863"/>
          </a:xfrm>
          <a:prstGeom prst="upArrow">
            <a:avLst>
              <a:gd name="adj1" fmla="val 50000"/>
              <a:gd name="adj2" fmla="val 4985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6873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Oluşum zamanlaması</a:t>
            </a:r>
            <a:endParaRPr lang="tr-TR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9788726"/>
              </p:ext>
            </p:extLst>
          </p:nvPr>
        </p:nvGraphicFramePr>
        <p:xfrm>
          <a:off x="601663" y="1746250"/>
          <a:ext cx="11590337" cy="511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4" imgW="7937680" imgH="3359187" progId="Excel.Chart.8">
                  <p:embed/>
                </p:oleObj>
              </mc:Choice>
              <mc:Fallback>
                <p:oleObj r:id="rId4" imgW="7937680" imgH="3359187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63" y="1746250"/>
                        <a:ext cx="11590337" cy="511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2498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03288" y="0"/>
            <a:ext cx="10515600" cy="1325563"/>
          </a:xfrm>
        </p:spPr>
        <p:txBody>
          <a:bodyPr/>
          <a:lstStyle/>
          <a:p>
            <a:pPr eaLnBrk="1" hangingPunct="1"/>
            <a:r>
              <a:rPr lang="tr-TR" altLang="tr-TR" dirty="0" err="1" smtClean="0"/>
              <a:t>Pareto</a:t>
            </a:r>
            <a:r>
              <a:rPr lang="tr-TR" altLang="tr-TR" dirty="0" smtClean="0"/>
              <a:t> analizi </a:t>
            </a:r>
            <a:r>
              <a:rPr lang="tr-TR" altLang="tr-TR" sz="3400" dirty="0"/>
              <a:t>(aşamalar)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9627" y="1600200"/>
            <a:ext cx="9703088" cy="499745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b="1" dirty="0">
                <a:solidFill>
                  <a:srgbClr val="0000FF"/>
                </a:solidFill>
              </a:rPr>
              <a:t>1- Verileri sınıflama yöntemi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b="1" dirty="0">
                <a:solidFill>
                  <a:srgbClr val="0000FF"/>
                </a:solidFill>
              </a:rPr>
              <a:t>    </a:t>
            </a:r>
            <a:r>
              <a:rPr lang="tr-TR" altLang="tr-TR" sz="2000" b="1" dirty="0">
                <a:solidFill>
                  <a:srgbClr val="0000FF"/>
                </a:solidFill>
              </a:rPr>
              <a:t>(probleme ya da tüketici şikayetlerine göre)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2400" b="1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b="1" dirty="0">
                <a:solidFill>
                  <a:srgbClr val="0000FF"/>
                </a:solidFill>
              </a:rPr>
              <a:t>2- Değerlendirme kriteri (maliyet ya da frekans seçimi)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b="1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b="1" dirty="0">
                <a:solidFill>
                  <a:srgbClr val="0000FF"/>
                </a:solidFill>
              </a:rPr>
              <a:t>3- Uygun zaman aralığı için veri toplama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b="1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b="1" dirty="0">
                <a:solidFill>
                  <a:srgbClr val="0000FF"/>
                </a:solidFill>
              </a:rPr>
              <a:t>4- Verilerin özetlenmesi ve sıralanması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b="1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b="1" dirty="0">
                <a:solidFill>
                  <a:srgbClr val="0000FF"/>
                </a:solidFill>
              </a:rPr>
              <a:t>5- Diyagram çizimi</a:t>
            </a:r>
          </a:p>
        </p:txBody>
      </p:sp>
    </p:spTree>
    <p:extLst>
      <p:ext uri="{BB962C8B-B14F-4D97-AF65-F5344CB8AC3E}">
        <p14:creationId xmlns:p14="http://schemas.microsoft.com/office/powerpoint/2010/main" val="657721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İşlem akış diyagramı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600200"/>
            <a:ext cx="7924800" cy="20447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Bir parçanın ya da ürünün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mtClean="0"/>
              <a:t>	</a:t>
            </a:r>
            <a:r>
              <a:rPr lang="tr-TR" altLang="tr-TR" sz="2400" i="1"/>
              <a:t>a. ne şekilde sistemden geçtiği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i="1"/>
              <a:t>	b. kim ve/veya ne ile etkileşim gösterdiği ile ilgilidir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mtClean="0"/>
              <a:t>	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424114" y="4652963"/>
            <a:ext cx="18002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75276" y="4365626"/>
            <a:ext cx="1800225" cy="1800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8256589" y="4652963"/>
            <a:ext cx="18002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5664201" y="4941888"/>
            <a:ext cx="1223963" cy="6477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3216275" y="3573463"/>
            <a:ext cx="5975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3216275" y="3573463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9191625" y="3573463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4224339" y="4941888"/>
            <a:ext cx="1150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7177088" y="4941888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V="1">
            <a:off x="4656138" y="3573463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V="1">
            <a:off x="7680325" y="3573463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V="1">
            <a:off x="6527800" y="3573463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V="1">
            <a:off x="5880100" y="3573463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4151313" y="4581526"/>
            <a:ext cx="12239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Girdiler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7032626" y="4581526"/>
            <a:ext cx="1223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Çıktılar 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5303839" y="4403726"/>
            <a:ext cx="1944687" cy="54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tr-TR" altLang="tr-TR" sz="1400"/>
              <a:t>Metotlar</a:t>
            </a:r>
          </a:p>
          <a:p>
            <a:pPr algn="ctr" eaLnBrk="1" hangingPunct="1">
              <a:lnSpc>
                <a:spcPct val="50000"/>
              </a:lnSpc>
              <a:spcBef>
                <a:spcPct val="30000"/>
              </a:spcBef>
              <a:buClrTx/>
              <a:buSzTx/>
              <a:buFontTx/>
              <a:buNone/>
            </a:pPr>
            <a:endParaRPr lang="tr-TR" altLang="tr-TR" sz="1400"/>
          </a:p>
          <a:p>
            <a:pPr eaLnBrk="1" hangingPunct="1">
              <a:lnSpc>
                <a:spcPct val="5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tr-TR" altLang="tr-TR" sz="1400"/>
              <a:t>Makineler     Ölçümler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5303839" y="5665789"/>
            <a:ext cx="1944687" cy="54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tr-TR" altLang="tr-TR" sz="1400"/>
              <a:t>Çevre              İşgücü</a:t>
            </a:r>
          </a:p>
          <a:p>
            <a:pPr algn="ctr" eaLnBrk="1" hangingPunct="1">
              <a:lnSpc>
                <a:spcPct val="50000"/>
              </a:lnSpc>
              <a:spcBef>
                <a:spcPct val="30000"/>
              </a:spcBef>
              <a:buClrTx/>
              <a:buSzTx/>
              <a:buFontTx/>
              <a:buNone/>
            </a:pPr>
            <a:endParaRPr lang="tr-TR" altLang="tr-TR" sz="1400"/>
          </a:p>
          <a:p>
            <a:pPr eaLnBrk="1" hangingPunct="1">
              <a:lnSpc>
                <a:spcPct val="5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tr-TR" altLang="tr-TR" sz="1400"/>
              <a:t>           Malzeme</a:t>
            </a:r>
          </a:p>
        </p:txBody>
      </p: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5303839" y="5246689"/>
            <a:ext cx="1944687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400" b="1"/>
              <a:t>İŞLEM</a:t>
            </a: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2279650" y="4941888"/>
            <a:ext cx="1944688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tr-TR" altLang="tr-TR" sz="1600" b="1"/>
              <a:t>TEDARİKÇİ</a:t>
            </a: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8183564" y="4943476"/>
            <a:ext cx="1944687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tr-TR" altLang="tr-TR" sz="1600" b="1"/>
              <a:t>MÜŞTERİ</a:t>
            </a:r>
          </a:p>
        </p:txBody>
      </p:sp>
      <p:sp>
        <p:nvSpPr>
          <p:cNvPr id="15384" name="AutoShape 6"/>
          <p:cNvSpPr>
            <a:spLocks noChangeArrowheads="1"/>
          </p:cNvSpPr>
          <p:nvPr/>
        </p:nvSpPr>
        <p:spPr bwMode="auto">
          <a:xfrm>
            <a:off x="3106738" y="5365750"/>
            <a:ext cx="252412" cy="273050"/>
          </a:xfrm>
          <a:prstGeom prst="flowChartDecision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5385" name="AutoShape 5"/>
          <p:cNvSpPr>
            <a:spLocks noChangeArrowheads="1"/>
          </p:cNvSpPr>
          <p:nvPr/>
        </p:nvSpPr>
        <p:spPr bwMode="auto">
          <a:xfrm>
            <a:off x="6130925" y="5018088"/>
            <a:ext cx="215900" cy="176212"/>
          </a:xfrm>
          <a:prstGeom prst="flowChart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5386" name="AutoShape 5"/>
          <p:cNvSpPr>
            <a:spLocks noChangeArrowheads="1"/>
          </p:cNvSpPr>
          <p:nvPr/>
        </p:nvSpPr>
        <p:spPr bwMode="auto">
          <a:xfrm>
            <a:off x="3143250" y="5665788"/>
            <a:ext cx="215900" cy="177800"/>
          </a:xfrm>
          <a:prstGeom prst="flowChart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5387" name="AutoShape 7"/>
          <p:cNvSpPr>
            <a:spLocks noChangeArrowheads="1"/>
          </p:cNvSpPr>
          <p:nvPr/>
        </p:nvSpPr>
        <p:spPr bwMode="auto">
          <a:xfrm>
            <a:off x="5654676" y="4554538"/>
            <a:ext cx="142875" cy="169862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>
              <a:solidFill>
                <a:srgbClr val="FF0000"/>
              </a:solidFill>
            </a:endParaRPr>
          </a:p>
        </p:txBody>
      </p:sp>
      <p:sp>
        <p:nvSpPr>
          <p:cNvPr id="15388" name="AutoShape 7"/>
          <p:cNvSpPr>
            <a:spLocks noChangeArrowheads="1"/>
          </p:cNvSpPr>
          <p:nvPr/>
        </p:nvSpPr>
        <p:spPr bwMode="auto">
          <a:xfrm>
            <a:off x="3179764" y="5907088"/>
            <a:ext cx="142875" cy="169862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>
              <a:solidFill>
                <a:srgbClr val="FF0000"/>
              </a:solidFill>
            </a:endParaRPr>
          </a:p>
        </p:txBody>
      </p:sp>
      <p:sp>
        <p:nvSpPr>
          <p:cNvPr id="15389" name="AutoShape 7"/>
          <p:cNvSpPr>
            <a:spLocks noChangeArrowheads="1"/>
          </p:cNvSpPr>
          <p:nvPr/>
        </p:nvSpPr>
        <p:spPr bwMode="auto">
          <a:xfrm>
            <a:off x="6664326" y="5970588"/>
            <a:ext cx="142875" cy="169862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>
              <a:solidFill>
                <a:srgbClr val="FF0000"/>
              </a:solidFill>
            </a:endParaRPr>
          </a:p>
        </p:txBody>
      </p:sp>
      <p:sp>
        <p:nvSpPr>
          <p:cNvPr id="15390" name="AutoShape 4"/>
          <p:cNvSpPr>
            <a:spLocks noChangeArrowheads="1"/>
          </p:cNvSpPr>
          <p:nvPr/>
        </p:nvSpPr>
        <p:spPr bwMode="auto">
          <a:xfrm>
            <a:off x="2593975" y="5372100"/>
            <a:ext cx="338138" cy="177800"/>
          </a:xfrm>
          <a:prstGeom prst="flowChartInputOutpu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5391" name="AutoShape 4"/>
          <p:cNvSpPr>
            <a:spLocks noChangeArrowheads="1"/>
          </p:cNvSpPr>
          <p:nvPr/>
        </p:nvSpPr>
        <p:spPr bwMode="auto">
          <a:xfrm>
            <a:off x="7464425" y="5049838"/>
            <a:ext cx="338138" cy="177800"/>
          </a:xfrm>
          <a:prstGeom prst="flowChartInputOutpu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5392" name="AutoShape 8"/>
          <p:cNvSpPr>
            <a:spLocks noChangeArrowheads="1"/>
          </p:cNvSpPr>
          <p:nvPr/>
        </p:nvSpPr>
        <p:spPr bwMode="auto">
          <a:xfrm>
            <a:off x="7507288" y="5278439"/>
            <a:ext cx="241300" cy="255587"/>
          </a:xfrm>
          <a:prstGeom prst="flowChartMerg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5393" name="AutoShape 6"/>
          <p:cNvSpPr>
            <a:spLocks noChangeArrowheads="1"/>
          </p:cNvSpPr>
          <p:nvPr/>
        </p:nvSpPr>
        <p:spPr bwMode="auto">
          <a:xfrm>
            <a:off x="6643689" y="4365625"/>
            <a:ext cx="250825" cy="273050"/>
          </a:xfrm>
          <a:prstGeom prst="flowChartDecision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5394" name="AutoShape 6"/>
          <p:cNvSpPr>
            <a:spLocks noChangeArrowheads="1"/>
          </p:cNvSpPr>
          <p:nvPr/>
        </p:nvSpPr>
        <p:spPr bwMode="auto">
          <a:xfrm>
            <a:off x="6907214" y="4908550"/>
            <a:ext cx="250825" cy="274638"/>
          </a:xfrm>
          <a:prstGeom prst="flowChartDecision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</p:spTree>
    <p:extLst>
      <p:ext uri="{BB962C8B-B14F-4D97-AF65-F5344CB8AC3E}">
        <p14:creationId xmlns:p14="http://schemas.microsoft.com/office/powerpoint/2010/main" val="2040292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İşlem akış diyagramı </a:t>
            </a:r>
            <a:r>
              <a:rPr lang="tr-TR" altLang="tr-TR" sz="3400"/>
              <a:t>(semboller)</a:t>
            </a:r>
          </a:p>
        </p:txBody>
      </p:sp>
      <p:sp>
        <p:nvSpPr>
          <p:cNvPr id="17411" name="AutoShape 4"/>
          <p:cNvSpPr>
            <a:spLocks noChangeArrowheads="1"/>
          </p:cNvSpPr>
          <p:nvPr/>
        </p:nvSpPr>
        <p:spPr bwMode="auto">
          <a:xfrm>
            <a:off x="2279650" y="1557338"/>
            <a:ext cx="914400" cy="609600"/>
          </a:xfrm>
          <a:prstGeom prst="flowChartInputOutpu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7412" name="AutoShape 5"/>
          <p:cNvSpPr>
            <a:spLocks noChangeArrowheads="1"/>
          </p:cNvSpPr>
          <p:nvPr/>
        </p:nvSpPr>
        <p:spPr bwMode="auto">
          <a:xfrm>
            <a:off x="2208213" y="2420938"/>
            <a:ext cx="9144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7413" name="AutoShape 6"/>
          <p:cNvSpPr>
            <a:spLocks noChangeArrowheads="1"/>
          </p:cNvSpPr>
          <p:nvPr/>
        </p:nvSpPr>
        <p:spPr bwMode="auto">
          <a:xfrm>
            <a:off x="2208213" y="3213100"/>
            <a:ext cx="914400" cy="6096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7414" name="AutoShape 7"/>
          <p:cNvSpPr>
            <a:spLocks noChangeArrowheads="1"/>
          </p:cNvSpPr>
          <p:nvPr/>
        </p:nvSpPr>
        <p:spPr bwMode="auto">
          <a:xfrm>
            <a:off x="2279650" y="4005264"/>
            <a:ext cx="744538" cy="7461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7415" name="AutoShape 8"/>
          <p:cNvSpPr>
            <a:spLocks noChangeArrowheads="1"/>
          </p:cNvSpPr>
          <p:nvPr/>
        </p:nvSpPr>
        <p:spPr bwMode="auto">
          <a:xfrm>
            <a:off x="2279650" y="4941888"/>
            <a:ext cx="685800" cy="685800"/>
          </a:xfrm>
          <a:prstGeom prst="flowChartMerg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7416" name="Line 9"/>
          <p:cNvSpPr>
            <a:spLocks noChangeShapeType="1"/>
          </p:cNvSpPr>
          <p:nvPr/>
        </p:nvSpPr>
        <p:spPr bwMode="auto">
          <a:xfrm>
            <a:off x="2424114" y="5949950"/>
            <a:ext cx="13684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7417" name="Text Box 10"/>
          <p:cNvSpPr txBox="1">
            <a:spLocks noChangeArrowheads="1"/>
          </p:cNvSpPr>
          <p:nvPr/>
        </p:nvSpPr>
        <p:spPr bwMode="auto">
          <a:xfrm>
            <a:off x="3935413" y="1557338"/>
            <a:ext cx="37449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Girdi veya çıktı</a:t>
            </a:r>
          </a:p>
        </p:txBody>
      </p:sp>
      <p:sp>
        <p:nvSpPr>
          <p:cNvPr id="17418" name="Text Box 11"/>
          <p:cNvSpPr txBox="1">
            <a:spLocks noChangeArrowheads="1"/>
          </p:cNvSpPr>
          <p:nvPr/>
        </p:nvSpPr>
        <p:spPr bwMode="auto">
          <a:xfrm>
            <a:off x="3935413" y="2486026"/>
            <a:ext cx="37449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İşlemler/aktiviteler</a:t>
            </a:r>
          </a:p>
        </p:txBody>
      </p:sp>
      <p:sp>
        <p:nvSpPr>
          <p:cNvPr id="17419" name="Text Box 12"/>
          <p:cNvSpPr txBox="1">
            <a:spLocks noChangeArrowheads="1"/>
          </p:cNvSpPr>
          <p:nvPr/>
        </p:nvSpPr>
        <p:spPr bwMode="auto">
          <a:xfrm>
            <a:off x="3792538" y="3206751"/>
            <a:ext cx="37449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Karar noktası</a:t>
            </a:r>
          </a:p>
        </p:txBody>
      </p:sp>
      <p:sp>
        <p:nvSpPr>
          <p:cNvPr id="17420" name="Text Box 13"/>
          <p:cNvSpPr txBox="1">
            <a:spLocks noChangeArrowheads="1"/>
          </p:cNvSpPr>
          <p:nvPr/>
        </p:nvSpPr>
        <p:spPr bwMode="auto">
          <a:xfrm>
            <a:off x="3935413" y="4141788"/>
            <a:ext cx="37449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Gecikme</a:t>
            </a:r>
          </a:p>
        </p:txBody>
      </p:sp>
      <p:sp>
        <p:nvSpPr>
          <p:cNvPr id="17421" name="Text Box 14"/>
          <p:cNvSpPr txBox="1">
            <a:spLocks noChangeArrowheads="1"/>
          </p:cNvSpPr>
          <p:nvPr/>
        </p:nvSpPr>
        <p:spPr bwMode="auto">
          <a:xfrm>
            <a:off x="3935413" y="5013326"/>
            <a:ext cx="37449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Depolama</a:t>
            </a:r>
          </a:p>
        </p:txBody>
      </p:sp>
      <p:sp>
        <p:nvSpPr>
          <p:cNvPr id="17422" name="Text Box 15"/>
          <p:cNvSpPr txBox="1">
            <a:spLocks noChangeArrowheads="1"/>
          </p:cNvSpPr>
          <p:nvPr/>
        </p:nvSpPr>
        <p:spPr bwMode="auto">
          <a:xfrm>
            <a:off x="3935413" y="5734051"/>
            <a:ext cx="37449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Taşıma</a:t>
            </a:r>
          </a:p>
        </p:txBody>
      </p:sp>
    </p:spTree>
    <p:extLst>
      <p:ext uri="{BB962C8B-B14F-4D97-AF65-F5344CB8AC3E}">
        <p14:creationId xmlns:p14="http://schemas.microsoft.com/office/powerpoint/2010/main" val="29734314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800"/>
              <a:t>Sebep-sonuç diyagramı </a:t>
            </a:r>
            <a:r>
              <a:rPr lang="tr-TR" altLang="tr-TR" sz="2600"/>
              <a:t>(kılçık diyagramı)</a:t>
            </a:r>
          </a:p>
        </p:txBody>
      </p:sp>
      <p:sp>
        <p:nvSpPr>
          <p:cNvPr id="18435" name="Line 4"/>
          <p:cNvSpPr>
            <a:spLocks noChangeShapeType="1"/>
          </p:cNvSpPr>
          <p:nvPr/>
        </p:nvSpPr>
        <p:spPr bwMode="auto">
          <a:xfrm>
            <a:off x="2279650" y="3573463"/>
            <a:ext cx="6769100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36" name="Line 5"/>
          <p:cNvSpPr>
            <a:spLocks noChangeShapeType="1"/>
          </p:cNvSpPr>
          <p:nvPr/>
        </p:nvSpPr>
        <p:spPr bwMode="auto">
          <a:xfrm>
            <a:off x="2424114" y="2670175"/>
            <a:ext cx="1584325" cy="86518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37" name="Line 6"/>
          <p:cNvSpPr>
            <a:spLocks noChangeShapeType="1"/>
          </p:cNvSpPr>
          <p:nvPr/>
        </p:nvSpPr>
        <p:spPr bwMode="auto">
          <a:xfrm>
            <a:off x="4583114" y="2708275"/>
            <a:ext cx="1584325" cy="86518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38" name="Line 7"/>
          <p:cNvSpPr>
            <a:spLocks noChangeShapeType="1"/>
          </p:cNvSpPr>
          <p:nvPr/>
        </p:nvSpPr>
        <p:spPr bwMode="auto">
          <a:xfrm>
            <a:off x="6527801" y="2708275"/>
            <a:ext cx="1584325" cy="86518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39" name="Line 8"/>
          <p:cNvSpPr>
            <a:spLocks noChangeShapeType="1"/>
          </p:cNvSpPr>
          <p:nvPr/>
        </p:nvSpPr>
        <p:spPr bwMode="auto">
          <a:xfrm flipV="1">
            <a:off x="2554288" y="3581400"/>
            <a:ext cx="1441450" cy="10795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0" name="Line 9"/>
          <p:cNvSpPr>
            <a:spLocks noChangeShapeType="1"/>
          </p:cNvSpPr>
          <p:nvPr/>
        </p:nvSpPr>
        <p:spPr bwMode="auto">
          <a:xfrm flipV="1">
            <a:off x="4725988" y="3586163"/>
            <a:ext cx="1441450" cy="10795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1" name="Line 10"/>
          <p:cNvSpPr>
            <a:spLocks noChangeShapeType="1"/>
          </p:cNvSpPr>
          <p:nvPr/>
        </p:nvSpPr>
        <p:spPr bwMode="auto">
          <a:xfrm flipV="1">
            <a:off x="6670675" y="3581400"/>
            <a:ext cx="1441450" cy="10795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2" name="Line 11"/>
          <p:cNvSpPr>
            <a:spLocks noChangeShapeType="1"/>
          </p:cNvSpPr>
          <p:nvPr/>
        </p:nvSpPr>
        <p:spPr bwMode="auto">
          <a:xfrm>
            <a:off x="2266951" y="3068638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3" name="Line 12"/>
          <p:cNvSpPr>
            <a:spLocks noChangeShapeType="1"/>
          </p:cNvSpPr>
          <p:nvPr/>
        </p:nvSpPr>
        <p:spPr bwMode="auto">
          <a:xfrm>
            <a:off x="3432176" y="3213100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4" name="Line 13"/>
          <p:cNvSpPr>
            <a:spLocks noChangeShapeType="1"/>
          </p:cNvSpPr>
          <p:nvPr/>
        </p:nvSpPr>
        <p:spPr bwMode="auto">
          <a:xfrm>
            <a:off x="4244976" y="2997200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5" name="Line 14"/>
          <p:cNvSpPr>
            <a:spLocks noChangeShapeType="1"/>
          </p:cNvSpPr>
          <p:nvPr/>
        </p:nvSpPr>
        <p:spPr bwMode="auto">
          <a:xfrm>
            <a:off x="6202363" y="2997200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6" name="Line 16"/>
          <p:cNvSpPr>
            <a:spLocks noChangeShapeType="1"/>
          </p:cNvSpPr>
          <p:nvPr/>
        </p:nvSpPr>
        <p:spPr bwMode="auto">
          <a:xfrm>
            <a:off x="3216276" y="422116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7" name="Line 17"/>
          <p:cNvSpPr>
            <a:spLocks noChangeShapeType="1"/>
          </p:cNvSpPr>
          <p:nvPr/>
        </p:nvSpPr>
        <p:spPr bwMode="auto">
          <a:xfrm>
            <a:off x="5375276" y="422116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8" name="Line 18"/>
          <p:cNvSpPr>
            <a:spLocks noChangeShapeType="1"/>
          </p:cNvSpPr>
          <p:nvPr/>
        </p:nvSpPr>
        <p:spPr bwMode="auto">
          <a:xfrm>
            <a:off x="7319963" y="4221163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9" name="Line 19"/>
          <p:cNvSpPr>
            <a:spLocks noChangeShapeType="1"/>
          </p:cNvSpPr>
          <p:nvPr/>
        </p:nvSpPr>
        <p:spPr bwMode="auto">
          <a:xfrm>
            <a:off x="7535863" y="3213100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50" name="Line 20"/>
          <p:cNvSpPr>
            <a:spLocks noChangeShapeType="1"/>
          </p:cNvSpPr>
          <p:nvPr/>
        </p:nvSpPr>
        <p:spPr bwMode="auto">
          <a:xfrm>
            <a:off x="6867526" y="3860800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51" name="Line 21"/>
          <p:cNvSpPr>
            <a:spLocks noChangeShapeType="1"/>
          </p:cNvSpPr>
          <p:nvPr/>
        </p:nvSpPr>
        <p:spPr bwMode="auto">
          <a:xfrm>
            <a:off x="4943476" y="3860800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52" name="Line 22"/>
          <p:cNvSpPr>
            <a:spLocks noChangeShapeType="1"/>
          </p:cNvSpPr>
          <p:nvPr/>
        </p:nvSpPr>
        <p:spPr bwMode="auto">
          <a:xfrm>
            <a:off x="2782888" y="3860800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53" name="Line 23"/>
          <p:cNvSpPr>
            <a:spLocks noChangeShapeType="1"/>
          </p:cNvSpPr>
          <p:nvPr/>
        </p:nvSpPr>
        <p:spPr bwMode="auto">
          <a:xfrm flipV="1">
            <a:off x="2279650" y="3068638"/>
            <a:ext cx="28733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54" name="Line 24"/>
          <p:cNvSpPr>
            <a:spLocks noChangeShapeType="1"/>
          </p:cNvSpPr>
          <p:nvPr/>
        </p:nvSpPr>
        <p:spPr bwMode="auto">
          <a:xfrm flipV="1">
            <a:off x="4368800" y="2997200"/>
            <a:ext cx="28733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55" name="Line 25"/>
          <p:cNvSpPr>
            <a:spLocks noChangeShapeType="1"/>
          </p:cNvSpPr>
          <p:nvPr/>
        </p:nvSpPr>
        <p:spPr bwMode="auto">
          <a:xfrm flipV="1">
            <a:off x="6456364" y="2997200"/>
            <a:ext cx="2873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56" name="Line 26"/>
          <p:cNvSpPr>
            <a:spLocks noChangeShapeType="1"/>
          </p:cNvSpPr>
          <p:nvPr/>
        </p:nvSpPr>
        <p:spPr bwMode="auto">
          <a:xfrm flipV="1">
            <a:off x="6169025" y="2997200"/>
            <a:ext cx="28733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57" name="Line 27"/>
          <p:cNvSpPr>
            <a:spLocks noChangeShapeType="1"/>
          </p:cNvSpPr>
          <p:nvPr/>
        </p:nvSpPr>
        <p:spPr bwMode="auto">
          <a:xfrm flipV="1">
            <a:off x="6684964" y="3873500"/>
            <a:ext cx="2873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58" name="Line 28"/>
          <p:cNvSpPr>
            <a:spLocks noChangeShapeType="1"/>
          </p:cNvSpPr>
          <p:nvPr/>
        </p:nvSpPr>
        <p:spPr bwMode="auto">
          <a:xfrm flipV="1">
            <a:off x="7032625" y="3860800"/>
            <a:ext cx="28733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59" name="Line 29"/>
          <p:cNvSpPr>
            <a:spLocks noChangeShapeType="1"/>
          </p:cNvSpPr>
          <p:nvPr/>
        </p:nvSpPr>
        <p:spPr bwMode="auto">
          <a:xfrm flipV="1">
            <a:off x="4872039" y="3860800"/>
            <a:ext cx="2873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60" name="Line 30"/>
          <p:cNvSpPr>
            <a:spLocks noChangeShapeType="1"/>
          </p:cNvSpPr>
          <p:nvPr/>
        </p:nvSpPr>
        <p:spPr bwMode="auto">
          <a:xfrm flipV="1">
            <a:off x="2640014" y="3860800"/>
            <a:ext cx="2873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61" name="Line 31"/>
          <p:cNvSpPr>
            <a:spLocks noChangeShapeType="1"/>
          </p:cNvSpPr>
          <p:nvPr/>
        </p:nvSpPr>
        <p:spPr bwMode="auto">
          <a:xfrm flipV="1">
            <a:off x="3000375" y="3860800"/>
            <a:ext cx="28733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62" name="Line 32"/>
          <p:cNvSpPr>
            <a:spLocks noChangeShapeType="1"/>
          </p:cNvSpPr>
          <p:nvPr/>
        </p:nvSpPr>
        <p:spPr bwMode="auto">
          <a:xfrm flipH="1" flipV="1">
            <a:off x="3432176" y="4221164"/>
            <a:ext cx="360363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63" name="Line 33"/>
          <p:cNvSpPr>
            <a:spLocks noChangeShapeType="1"/>
          </p:cNvSpPr>
          <p:nvPr/>
        </p:nvSpPr>
        <p:spPr bwMode="auto">
          <a:xfrm flipH="1" flipV="1">
            <a:off x="3863976" y="4221164"/>
            <a:ext cx="360363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64" name="Line 34"/>
          <p:cNvSpPr>
            <a:spLocks noChangeShapeType="1"/>
          </p:cNvSpPr>
          <p:nvPr/>
        </p:nvSpPr>
        <p:spPr bwMode="auto">
          <a:xfrm flipH="1" flipV="1">
            <a:off x="5808663" y="4221164"/>
            <a:ext cx="360362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65" name="Line 35"/>
          <p:cNvSpPr>
            <a:spLocks noChangeShapeType="1"/>
          </p:cNvSpPr>
          <p:nvPr/>
        </p:nvSpPr>
        <p:spPr bwMode="auto">
          <a:xfrm flipH="1" flipV="1">
            <a:off x="7464426" y="4221164"/>
            <a:ext cx="360363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66" name="Line 36"/>
          <p:cNvSpPr>
            <a:spLocks noChangeShapeType="1"/>
          </p:cNvSpPr>
          <p:nvPr/>
        </p:nvSpPr>
        <p:spPr bwMode="auto">
          <a:xfrm flipH="1" flipV="1">
            <a:off x="7967663" y="4221164"/>
            <a:ext cx="360362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67" name="Line 37"/>
          <p:cNvSpPr>
            <a:spLocks noChangeShapeType="1"/>
          </p:cNvSpPr>
          <p:nvPr/>
        </p:nvSpPr>
        <p:spPr bwMode="auto">
          <a:xfrm flipH="1" flipV="1">
            <a:off x="7680326" y="4221164"/>
            <a:ext cx="360363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68" name="Line 38"/>
          <p:cNvSpPr>
            <a:spLocks noChangeShapeType="1"/>
          </p:cNvSpPr>
          <p:nvPr/>
        </p:nvSpPr>
        <p:spPr bwMode="auto">
          <a:xfrm flipH="1">
            <a:off x="3719514" y="2924176"/>
            <a:ext cx="2889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69" name="Line 40"/>
          <p:cNvSpPr>
            <a:spLocks noChangeShapeType="1"/>
          </p:cNvSpPr>
          <p:nvPr/>
        </p:nvSpPr>
        <p:spPr bwMode="auto">
          <a:xfrm flipH="1">
            <a:off x="7751764" y="2924176"/>
            <a:ext cx="2889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70" name="Line 41"/>
          <p:cNvSpPr>
            <a:spLocks noChangeShapeType="1"/>
          </p:cNvSpPr>
          <p:nvPr/>
        </p:nvSpPr>
        <p:spPr bwMode="auto">
          <a:xfrm flipH="1">
            <a:off x="8183564" y="2924176"/>
            <a:ext cx="2889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71" name="Line 42"/>
          <p:cNvSpPr>
            <a:spLocks noChangeShapeType="1"/>
          </p:cNvSpPr>
          <p:nvPr/>
        </p:nvSpPr>
        <p:spPr bwMode="auto">
          <a:xfrm>
            <a:off x="5375276" y="314166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72" name="Line 43"/>
          <p:cNvSpPr>
            <a:spLocks noChangeShapeType="1"/>
          </p:cNvSpPr>
          <p:nvPr/>
        </p:nvSpPr>
        <p:spPr bwMode="auto">
          <a:xfrm flipH="1" flipV="1">
            <a:off x="5735638" y="3141664"/>
            <a:ext cx="360362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73" name="Line 44"/>
          <p:cNvSpPr>
            <a:spLocks noChangeShapeType="1"/>
          </p:cNvSpPr>
          <p:nvPr/>
        </p:nvSpPr>
        <p:spPr bwMode="auto">
          <a:xfrm>
            <a:off x="2424113" y="2636838"/>
            <a:ext cx="10795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74" name="Line 45"/>
          <p:cNvSpPr>
            <a:spLocks noChangeShapeType="1"/>
          </p:cNvSpPr>
          <p:nvPr/>
        </p:nvSpPr>
        <p:spPr bwMode="auto">
          <a:xfrm>
            <a:off x="4583113" y="2695575"/>
            <a:ext cx="10795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75" name="Line 46"/>
          <p:cNvSpPr>
            <a:spLocks noChangeShapeType="1"/>
          </p:cNvSpPr>
          <p:nvPr/>
        </p:nvSpPr>
        <p:spPr bwMode="auto">
          <a:xfrm>
            <a:off x="6600825" y="2708275"/>
            <a:ext cx="10795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76" name="Line 47"/>
          <p:cNvSpPr>
            <a:spLocks noChangeShapeType="1"/>
          </p:cNvSpPr>
          <p:nvPr/>
        </p:nvSpPr>
        <p:spPr bwMode="auto">
          <a:xfrm>
            <a:off x="6672263" y="4652963"/>
            <a:ext cx="10795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77" name="Line 48"/>
          <p:cNvSpPr>
            <a:spLocks noChangeShapeType="1"/>
          </p:cNvSpPr>
          <p:nvPr/>
        </p:nvSpPr>
        <p:spPr bwMode="auto">
          <a:xfrm>
            <a:off x="4727575" y="4652963"/>
            <a:ext cx="10795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78" name="Line 49"/>
          <p:cNvSpPr>
            <a:spLocks noChangeShapeType="1"/>
          </p:cNvSpPr>
          <p:nvPr/>
        </p:nvSpPr>
        <p:spPr bwMode="auto">
          <a:xfrm>
            <a:off x="2568575" y="4678363"/>
            <a:ext cx="10795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79" name="Text Box 50"/>
          <p:cNvSpPr txBox="1">
            <a:spLocks noChangeArrowheads="1"/>
          </p:cNvSpPr>
          <p:nvPr/>
        </p:nvSpPr>
        <p:spPr bwMode="auto">
          <a:xfrm>
            <a:off x="2495551" y="4652963"/>
            <a:ext cx="12239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çevre</a:t>
            </a:r>
          </a:p>
        </p:txBody>
      </p:sp>
      <p:sp>
        <p:nvSpPr>
          <p:cNvPr id="18480" name="Text Box 51"/>
          <p:cNvSpPr txBox="1">
            <a:spLocks noChangeArrowheads="1"/>
          </p:cNvSpPr>
          <p:nvPr/>
        </p:nvSpPr>
        <p:spPr bwMode="auto">
          <a:xfrm>
            <a:off x="4656138" y="4646613"/>
            <a:ext cx="12239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ekipman</a:t>
            </a:r>
          </a:p>
        </p:txBody>
      </p:sp>
      <p:sp>
        <p:nvSpPr>
          <p:cNvPr id="18481" name="Text Box 52"/>
          <p:cNvSpPr txBox="1">
            <a:spLocks noChangeArrowheads="1"/>
          </p:cNvSpPr>
          <p:nvPr/>
        </p:nvSpPr>
        <p:spPr bwMode="auto">
          <a:xfrm>
            <a:off x="6672263" y="4652963"/>
            <a:ext cx="12239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ölçüm</a:t>
            </a:r>
          </a:p>
        </p:txBody>
      </p:sp>
      <p:sp>
        <p:nvSpPr>
          <p:cNvPr id="18482" name="Text Box 53"/>
          <p:cNvSpPr txBox="1">
            <a:spLocks noChangeArrowheads="1"/>
          </p:cNvSpPr>
          <p:nvPr/>
        </p:nvSpPr>
        <p:spPr bwMode="auto">
          <a:xfrm>
            <a:off x="2424113" y="2276476"/>
            <a:ext cx="12239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insan</a:t>
            </a:r>
          </a:p>
        </p:txBody>
      </p:sp>
      <p:sp>
        <p:nvSpPr>
          <p:cNvPr id="18483" name="Text Box 54"/>
          <p:cNvSpPr txBox="1">
            <a:spLocks noChangeArrowheads="1"/>
          </p:cNvSpPr>
          <p:nvPr/>
        </p:nvSpPr>
        <p:spPr bwMode="auto">
          <a:xfrm>
            <a:off x="4440238" y="2276476"/>
            <a:ext cx="12239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malzeme</a:t>
            </a:r>
          </a:p>
        </p:txBody>
      </p:sp>
      <p:sp>
        <p:nvSpPr>
          <p:cNvPr id="18484" name="Text Box 55"/>
          <p:cNvSpPr txBox="1">
            <a:spLocks noChangeArrowheads="1"/>
          </p:cNvSpPr>
          <p:nvPr/>
        </p:nvSpPr>
        <p:spPr bwMode="auto">
          <a:xfrm>
            <a:off x="6527801" y="2276476"/>
            <a:ext cx="1223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metod</a:t>
            </a:r>
          </a:p>
        </p:txBody>
      </p:sp>
      <p:sp>
        <p:nvSpPr>
          <p:cNvPr id="18485" name="Text Box 56"/>
          <p:cNvSpPr txBox="1">
            <a:spLocks noChangeArrowheads="1"/>
          </p:cNvSpPr>
          <p:nvPr/>
        </p:nvSpPr>
        <p:spPr bwMode="auto">
          <a:xfrm>
            <a:off x="8472489" y="3213101"/>
            <a:ext cx="2160587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Kalite 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karakteristiği</a:t>
            </a:r>
          </a:p>
        </p:txBody>
      </p:sp>
      <p:sp>
        <p:nvSpPr>
          <p:cNvPr id="18486" name="AutoShape 58"/>
          <p:cNvSpPr>
            <a:spLocks/>
          </p:cNvSpPr>
          <p:nvPr/>
        </p:nvSpPr>
        <p:spPr bwMode="auto">
          <a:xfrm rot="5400000">
            <a:off x="4837114" y="2816226"/>
            <a:ext cx="574675" cy="4968875"/>
          </a:xfrm>
          <a:prstGeom prst="rightBrace">
            <a:avLst>
              <a:gd name="adj1" fmla="val 7205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8487" name="AutoShape 59"/>
          <p:cNvSpPr>
            <a:spLocks/>
          </p:cNvSpPr>
          <p:nvPr/>
        </p:nvSpPr>
        <p:spPr bwMode="auto">
          <a:xfrm rot="5400000">
            <a:off x="9228138" y="4545013"/>
            <a:ext cx="360362" cy="1439862"/>
          </a:xfrm>
          <a:prstGeom prst="rightBrace">
            <a:avLst>
              <a:gd name="adj1" fmla="val 3329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8488" name="Text Box 60"/>
          <p:cNvSpPr txBox="1">
            <a:spLocks noChangeArrowheads="1"/>
          </p:cNvSpPr>
          <p:nvPr/>
        </p:nvSpPr>
        <p:spPr bwMode="auto">
          <a:xfrm>
            <a:off x="2640014" y="5661026"/>
            <a:ext cx="49672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SEBEP</a:t>
            </a:r>
          </a:p>
        </p:txBody>
      </p:sp>
      <p:sp>
        <p:nvSpPr>
          <p:cNvPr id="18489" name="Text Box 61"/>
          <p:cNvSpPr txBox="1">
            <a:spLocks noChangeArrowheads="1"/>
          </p:cNvSpPr>
          <p:nvPr/>
        </p:nvSpPr>
        <p:spPr bwMode="auto">
          <a:xfrm>
            <a:off x="8832850" y="5661026"/>
            <a:ext cx="1366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SONUÇ</a:t>
            </a:r>
          </a:p>
        </p:txBody>
      </p:sp>
    </p:spTree>
    <p:extLst>
      <p:ext uri="{BB962C8B-B14F-4D97-AF65-F5344CB8AC3E}">
        <p14:creationId xmlns:p14="http://schemas.microsoft.com/office/powerpoint/2010/main" val="1201148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7874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Kök Neden Analizi</a:t>
            </a:r>
            <a:endParaRPr lang="tr-TR" sz="4000" b="1" dirty="0">
              <a:solidFill>
                <a:srgbClr val="FF0000"/>
              </a:solidFill>
            </a:endParaRPr>
          </a:p>
        </p:txBody>
      </p:sp>
      <p:pic>
        <p:nvPicPr>
          <p:cNvPr id="4" name="Picture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85" y="1142999"/>
            <a:ext cx="7211615" cy="5663119"/>
          </a:xfrm>
        </p:spPr>
      </p:pic>
    </p:spTree>
    <p:extLst>
      <p:ext uri="{BB962C8B-B14F-4D97-AF65-F5344CB8AC3E}">
        <p14:creationId xmlns:p14="http://schemas.microsoft.com/office/powerpoint/2010/main" val="18947188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Histogramlar</a:t>
            </a:r>
          </a:p>
        </p:txBody>
      </p:sp>
      <p:sp>
        <p:nvSpPr>
          <p:cNvPr id="19459" name="Line 4"/>
          <p:cNvSpPr>
            <a:spLocks noChangeShapeType="1"/>
          </p:cNvSpPr>
          <p:nvPr/>
        </p:nvSpPr>
        <p:spPr bwMode="auto">
          <a:xfrm>
            <a:off x="2782888" y="5013325"/>
            <a:ext cx="6121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 flipV="1">
            <a:off x="2782888" y="2492375"/>
            <a:ext cx="0" cy="25209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2782889" y="4221163"/>
            <a:ext cx="433387" cy="792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3216275" y="3789363"/>
            <a:ext cx="433388" cy="1223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9463" name="Rectangle 8"/>
          <p:cNvSpPr>
            <a:spLocks noChangeArrowheads="1"/>
          </p:cNvSpPr>
          <p:nvPr/>
        </p:nvSpPr>
        <p:spPr bwMode="auto">
          <a:xfrm>
            <a:off x="3646489" y="3284539"/>
            <a:ext cx="433387" cy="172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4079875" y="2924175"/>
            <a:ext cx="433388" cy="2089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9465" name="Rectangle 10"/>
          <p:cNvSpPr>
            <a:spLocks noChangeArrowheads="1"/>
          </p:cNvSpPr>
          <p:nvPr/>
        </p:nvSpPr>
        <p:spPr bwMode="auto">
          <a:xfrm>
            <a:off x="4510089" y="2708275"/>
            <a:ext cx="433387" cy="2305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9466" name="Rectangle 11"/>
          <p:cNvSpPr>
            <a:spLocks noChangeArrowheads="1"/>
          </p:cNvSpPr>
          <p:nvPr/>
        </p:nvSpPr>
        <p:spPr bwMode="auto">
          <a:xfrm>
            <a:off x="4941889" y="2708275"/>
            <a:ext cx="433387" cy="2305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9467" name="Rectangle 12"/>
          <p:cNvSpPr>
            <a:spLocks noChangeArrowheads="1"/>
          </p:cNvSpPr>
          <p:nvPr/>
        </p:nvSpPr>
        <p:spPr bwMode="auto">
          <a:xfrm>
            <a:off x="5375275" y="2924175"/>
            <a:ext cx="433388" cy="2089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9468" name="Rectangle 13"/>
          <p:cNvSpPr>
            <a:spLocks noChangeArrowheads="1"/>
          </p:cNvSpPr>
          <p:nvPr/>
        </p:nvSpPr>
        <p:spPr bwMode="auto">
          <a:xfrm>
            <a:off x="5808664" y="3213101"/>
            <a:ext cx="433387" cy="1800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9469" name="Rectangle 14"/>
          <p:cNvSpPr>
            <a:spLocks noChangeArrowheads="1"/>
          </p:cNvSpPr>
          <p:nvPr/>
        </p:nvSpPr>
        <p:spPr bwMode="auto">
          <a:xfrm>
            <a:off x="6238875" y="3716339"/>
            <a:ext cx="433388" cy="1296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9470" name="Rectangle 15"/>
          <p:cNvSpPr>
            <a:spLocks noChangeArrowheads="1"/>
          </p:cNvSpPr>
          <p:nvPr/>
        </p:nvSpPr>
        <p:spPr bwMode="auto">
          <a:xfrm>
            <a:off x="6672264" y="4149725"/>
            <a:ext cx="433387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9471" name="Line 16"/>
          <p:cNvSpPr>
            <a:spLocks noChangeShapeType="1"/>
          </p:cNvSpPr>
          <p:nvPr/>
        </p:nvSpPr>
        <p:spPr bwMode="auto">
          <a:xfrm>
            <a:off x="4727575" y="2205039"/>
            <a:ext cx="0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9472" name="Line 17"/>
          <p:cNvSpPr>
            <a:spLocks noChangeShapeType="1"/>
          </p:cNvSpPr>
          <p:nvPr/>
        </p:nvSpPr>
        <p:spPr bwMode="auto">
          <a:xfrm>
            <a:off x="5783263" y="256381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9473" name="Line 29"/>
          <p:cNvSpPr>
            <a:spLocks noChangeShapeType="1"/>
          </p:cNvSpPr>
          <p:nvPr/>
        </p:nvSpPr>
        <p:spPr bwMode="auto">
          <a:xfrm>
            <a:off x="6446838" y="35004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9474" name="Line 30"/>
          <p:cNvSpPr>
            <a:spLocks noChangeShapeType="1"/>
          </p:cNvSpPr>
          <p:nvPr/>
        </p:nvSpPr>
        <p:spPr bwMode="auto">
          <a:xfrm>
            <a:off x="6888163" y="3500438"/>
            <a:ext cx="0" cy="855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9475" name="Line 31"/>
          <p:cNvSpPr>
            <a:spLocks noChangeShapeType="1"/>
          </p:cNvSpPr>
          <p:nvPr/>
        </p:nvSpPr>
        <p:spPr bwMode="auto">
          <a:xfrm>
            <a:off x="6456363" y="350043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9476" name="Line 32"/>
          <p:cNvSpPr>
            <a:spLocks noChangeShapeType="1"/>
          </p:cNvSpPr>
          <p:nvPr/>
        </p:nvSpPr>
        <p:spPr bwMode="auto">
          <a:xfrm>
            <a:off x="3432175" y="3573463"/>
            <a:ext cx="0" cy="14398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9477" name="Text Box 33"/>
          <p:cNvSpPr txBox="1">
            <a:spLocks noChangeArrowheads="1"/>
          </p:cNvSpPr>
          <p:nvPr/>
        </p:nvSpPr>
        <p:spPr bwMode="auto">
          <a:xfrm>
            <a:off x="4440239" y="1838326"/>
            <a:ext cx="7191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bar</a:t>
            </a:r>
          </a:p>
        </p:txBody>
      </p:sp>
      <p:sp>
        <p:nvSpPr>
          <p:cNvPr id="19478" name="Text Box 34"/>
          <p:cNvSpPr txBox="1">
            <a:spLocks noChangeArrowheads="1"/>
          </p:cNvSpPr>
          <p:nvPr/>
        </p:nvSpPr>
        <p:spPr bwMode="auto">
          <a:xfrm>
            <a:off x="5448300" y="2198688"/>
            <a:ext cx="7191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sınır</a:t>
            </a:r>
          </a:p>
        </p:txBody>
      </p:sp>
      <p:sp>
        <p:nvSpPr>
          <p:cNvPr id="19479" name="Text Box 35"/>
          <p:cNvSpPr txBox="1">
            <a:spLocks noChangeArrowheads="1"/>
          </p:cNvSpPr>
          <p:nvPr/>
        </p:nvSpPr>
        <p:spPr bwMode="auto">
          <a:xfrm>
            <a:off x="6311900" y="3133726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aralık</a:t>
            </a:r>
          </a:p>
        </p:txBody>
      </p:sp>
      <p:sp>
        <p:nvSpPr>
          <p:cNvPr id="19480" name="Text Box 36"/>
          <p:cNvSpPr txBox="1">
            <a:spLocks noChangeArrowheads="1"/>
          </p:cNvSpPr>
          <p:nvPr/>
        </p:nvSpPr>
        <p:spPr bwMode="auto">
          <a:xfrm>
            <a:off x="2949576" y="2971800"/>
            <a:ext cx="7921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Orta nokta</a:t>
            </a:r>
          </a:p>
        </p:txBody>
      </p:sp>
      <p:sp>
        <p:nvSpPr>
          <p:cNvPr id="19481" name="Text Box 37"/>
          <p:cNvSpPr txBox="1">
            <a:spLocks noChangeArrowheads="1"/>
          </p:cNvSpPr>
          <p:nvPr/>
        </p:nvSpPr>
        <p:spPr bwMode="auto">
          <a:xfrm>
            <a:off x="3432175" y="5157788"/>
            <a:ext cx="4895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Normal dağılım</a:t>
            </a:r>
          </a:p>
        </p:txBody>
      </p:sp>
    </p:spTree>
    <p:extLst>
      <p:ext uri="{BB962C8B-B14F-4D97-AF65-F5344CB8AC3E}">
        <p14:creationId xmlns:p14="http://schemas.microsoft.com/office/powerpoint/2010/main" val="934760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Spesifikasyonlar</a:t>
            </a:r>
          </a:p>
        </p:txBody>
      </p:sp>
      <p:sp>
        <p:nvSpPr>
          <p:cNvPr id="20483" name="Line 4"/>
          <p:cNvSpPr>
            <a:spLocks noChangeShapeType="1"/>
          </p:cNvSpPr>
          <p:nvPr/>
        </p:nvSpPr>
        <p:spPr bwMode="auto">
          <a:xfrm>
            <a:off x="2063750" y="5013325"/>
            <a:ext cx="57610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2782889" y="4221163"/>
            <a:ext cx="433387" cy="792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0485" name="Rectangle 7"/>
          <p:cNvSpPr>
            <a:spLocks noChangeArrowheads="1"/>
          </p:cNvSpPr>
          <p:nvPr/>
        </p:nvSpPr>
        <p:spPr bwMode="auto">
          <a:xfrm>
            <a:off x="3216275" y="3789363"/>
            <a:ext cx="433388" cy="1223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0486" name="Rectangle 8"/>
          <p:cNvSpPr>
            <a:spLocks noChangeArrowheads="1"/>
          </p:cNvSpPr>
          <p:nvPr/>
        </p:nvSpPr>
        <p:spPr bwMode="auto">
          <a:xfrm>
            <a:off x="3646489" y="3284539"/>
            <a:ext cx="433387" cy="172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0487" name="Rectangle 9"/>
          <p:cNvSpPr>
            <a:spLocks noChangeArrowheads="1"/>
          </p:cNvSpPr>
          <p:nvPr/>
        </p:nvSpPr>
        <p:spPr bwMode="auto">
          <a:xfrm>
            <a:off x="4079875" y="2924175"/>
            <a:ext cx="433388" cy="2089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0488" name="Rectangle 10"/>
          <p:cNvSpPr>
            <a:spLocks noChangeArrowheads="1"/>
          </p:cNvSpPr>
          <p:nvPr/>
        </p:nvSpPr>
        <p:spPr bwMode="auto">
          <a:xfrm>
            <a:off x="4510089" y="2708275"/>
            <a:ext cx="433387" cy="2305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0489" name="Rectangle 11"/>
          <p:cNvSpPr>
            <a:spLocks noChangeArrowheads="1"/>
          </p:cNvSpPr>
          <p:nvPr/>
        </p:nvSpPr>
        <p:spPr bwMode="auto">
          <a:xfrm>
            <a:off x="4941889" y="2708275"/>
            <a:ext cx="433387" cy="2305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0490" name="Rectangle 12"/>
          <p:cNvSpPr>
            <a:spLocks noChangeArrowheads="1"/>
          </p:cNvSpPr>
          <p:nvPr/>
        </p:nvSpPr>
        <p:spPr bwMode="auto">
          <a:xfrm>
            <a:off x="5375275" y="2924175"/>
            <a:ext cx="433388" cy="2089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0491" name="Rectangle 13"/>
          <p:cNvSpPr>
            <a:spLocks noChangeArrowheads="1"/>
          </p:cNvSpPr>
          <p:nvPr/>
        </p:nvSpPr>
        <p:spPr bwMode="auto">
          <a:xfrm>
            <a:off x="5808664" y="3213101"/>
            <a:ext cx="433387" cy="1800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0492" name="Rectangle 14"/>
          <p:cNvSpPr>
            <a:spLocks noChangeArrowheads="1"/>
          </p:cNvSpPr>
          <p:nvPr/>
        </p:nvSpPr>
        <p:spPr bwMode="auto">
          <a:xfrm>
            <a:off x="6238875" y="3716339"/>
            <a:ext cx="433388" cy="1296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0493" name="Rectangle 15"/>
          <p:cNvSpPr>
            <a:spLocks noChangeArrowheads="1"/>
          </p:cNvSpPr>
          <p:nvPr/>
        </p:nvSpPr>
        <p:spPr bwMode="auto">
          <a:xfrm>
            <a:off x="6672264" y="4149725"/>
            <a:ext cx="433387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0494" name="Line 27"/>
          <p:cNvSpPr>
            <a:spLocks noChangeShapeType="1"/>
          </p:cNvSpPr>
          <p:nvPr/>
        </p:nvSpPr>
        <p:spPr bwMode="auto">
          <a:xfrm flipV="1">
            <a:off x="2063750" y="2420939"/>
            <a:ext cx="0" cy="25923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495" name="Line 28"/>
          <p:cNvSpPr>
            <a:spLocks noChangeShapeType="1"/>
          </p:cNvSpPr>
          <p:nvPr/>
        </p:nvSpPr>
        <p:spPr bwMode="auto">
          <a:xfrm flipV="1">
            <a:off x="7824788" y="2420939"/>
            <a:ext cx="0" cy="25923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496" name="Text Box 29"/>
          <p:cNvSpPr txBox="1">
            <a:spLocks noChangeArrowheads="1"/>
          </p:cNvSpPr>
          <p:nvPr/>
        </p:nvSpPr>
        <p:spPr bwMode="auto">
          <a:xfrm>
            <a:off x="3143250" y="5300663"/>
            <a:ext cx="4248150" cy="77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ASS: Alt spesifikasyon sınırı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ÜSS: Üst spesifikasyon sınırı</a:t>
            </a:r>
          </a:p>
        </p:txBody>
      </p:sp>
      <p:sp>
        <p:nvSpPr>
          <p:cNvPr id="20497" name="Text Box 31"/>
          <p:cNvSpPr txBox="1">
            <a:spLocks noChangeArrowheads="1"/>
          </p:cNvSpPr>
          <p:nvPr/>
        </p:nvSpPr>
        <p:spPr bwMode="auto">
          <a:xfrm>
            <a:off x="1919289" y="2060576"/>
            <a:ext cx="1368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ASS</a:t>
            </a:r>
          </a:p>
        </p:txBody>
      </p:sp>
      <p:sp>
        <p:nvSpPr>
          <p:cNvPr id="20498" name="Text Box 32"/>
          <p:cNvSpPr txBox="1">
            <a:spLocks noChangeArrowheads="1"/>
          </p:cNvSpPr>
          <p:nvPr/>
        </p:nvSpPr>
        <p:spPr bwMode="auto">
          <a:xfrm>
            <a:off x="7391401" y="2060576"/>
            <a:ext cx="1368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ÜSS</a:t>
            </a:r>
          </a:p>
        </p:txBody>
      </p:sp>
      <p:sp>
        <p:nvSpPr>
          <p:cNvPr id="20499" name="Text Box 33"/>
          <p:cNvSpPr txBox="1">
            <a:spLocks noChangeArrowheads="1"/>
          </p:cNvSpPr>
          <p:nvPr/>
        </p:nvSpPr>
        <p:spPr bwMode="auto">
          <a:xfrm>
            <a:off x="2711451" y="1557338"/>
            <a:ext cx="4752975" cy="366712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İşlem spesifikasyon sınırları içerisinde</a:t>
            </a:r>
          </a:p>
        </p:txBody>
      </p:sp>
    </p:spTree>
    <p:extLst>
      <p:ext uri="{BB962C8B-B14F-4D97-AF65-F5344CB8AC3E}">
        <p14:creationId xmlns:p14="http://schemas.microsoft.com/office/powerpoint/2010/main" val="24015606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21507" name="Line 4"/>
          <p:cNvSpPr>
            <a:spLocks noChangeShapeType="1"/>
          </p:cNvSpPr>
          <p:nvPr/>
        </p:nvSpPr>
        <p:spPr bwMode="auto">
          <a:xfrm>
            <a:off x="2063750" y="5229225"/>
            <a:ext cx="57610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2782889" y="4437063"/>
            <a:ext cx="433387" cy="792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3216275" y="4005263"/>
            <a:ext cx="433388" cy="1223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1510" name="Rectangle 7"/>
          <p:cNvSpPr>
            <a:spLocks noChangeArrowheads="1"/>
          </p:cNvSpPr>
          <p:nvPr/>
        </p:nvSpPr>
        <p:spPr bwMode="auto">
          <a:xfrm>
            <a:off x="3646489" y="3500439"/>
            <a:ext cx="433387" cy="172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4079875" y="3140075"/>
            <a:ext cx="433388" cy="2089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1512" name="Rectangle 9"/>
          <p:cNvSpPr>
            <a:spLocks noChangeArrowheads="1"/>
          </p:cNvSpPr>
          <p:nvPr/>
        </p:nvSpPr>
        <p:spPr bwMode="auto">
          <a:xfrm>
            <a:off x="4510089" y="2924175"/>
            <a:ext cx="433387" cy="2305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4941889" y="2924175"/>
            <a:ext cx="433387" cy="2305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1514" name="Rectangle 11"/>
          <p:cNvSpPr>
            <a:spLocks noChangeArrowheads="1"/>
          </p:cNvSpPr>
          <p:nvPr/>
        </p:nvSpPr>
        <p:spPr bwMode="auto">
          <a:xfrm>
            <a:off x="5375275" y="3140075"/>
            <a:ext cx="433388" cy="2089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1515" name="Rectangle 12"/>
          <p:cNvSpPr>
            <a:spLocks noChangeArrowheads="1"/>
          </p:cNvSpPr>
          <p:nvPr/>
        </p:nvSpPr>
        <p:spPr bwMode="auto">
          <a:xfrm>
            <a:off x="5808664" y="3429001"/>
            <a:ext cx="433387" cy="1800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1516" name="Rectangle 13"/>
          <p:cNvSpPr>
            <a:spLocks noChangeArrowheads="1"/>
          </p:cNvSpPr>
          <p:nvPr/>
        </p:nvSpPr>
        <p:spPr bwMode="auto">
          <a:xfrm>
            <a:off x="6238875" y="3932239"/>
            <a:ext cx="433388" cy="1296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1517" name="Rectangle 14"/>
          <p:cNvSpPr>
            <a:spLocks noChangeArrowheads="1"/>
          </p:cNvSpPr>
          <p:nvPr/>
        </p:nvSpPr>
        <p:spPr bwMode="auto">
          <a:xfrm>
            <a:off x="6672264" y="4365625"/>
            <a:ext cx="433387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21518" name="Line 15"/>
          <p:cNvSpPr>
            <a:spLocks noChangeShapeType="1"/>
          </p:cNvSpPr>
          <p:nvPr/>
        </p:nvSpPr>
        <p:spPr bwMode="auto">
          <a:xfrm flipV="1">
            <a:off x="2855913" y="2636839"/>
            <a:ext cx="0" cy="25923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1519" name="Line 16"/>
          <p:cNvSpPr>
            <a:spLocks noChangeShapeType="1"/>
          </p:cNvSpPr>
          <p:nvPr/>
        </p:nvSpPr>
        <p:spPr bwMode="auto">
          <a:xfrm flipV="1">
            <a:off x="6888163" y="2636839"/>
            <a:ext cx="0" cy="25923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1520" name="Text Box 17"/>
          <p:cNvSpPr txBox="1">
            <a:spLocks noChangeArrowheads="1"/>
          </p:cNvSpPr>
          <p:nvPr/>
        </p:nvSpPr>
        <p:spPr bwMode="auto">
          <a:xfrm>
            <a:off x="3143250" y="5300663"/>
            <a:ext cx="4248150" cy="77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ASS: Alt spesifikasyon sınırı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ÜSS: Üst spesifikasyon sınırı</a:t>
            </a:r>
          </a:p>
        </p:txBody>
      </p:sp>
      <p:sp>
        <p:nvSpPr>
          <p:cNvPr id="21521" name="Text Box 18"/>
          <p:cNvSpPr txBox="1">
            <a:spLocks noChangeArrowheads="1"/>
          </p:cNvSpPr>
          <p:nvPr/>
        </p:nvSpPr>
        <p:spPr bwMode="auto">
          <a:xfrm>
            <a:off x="6527801" y="2341563"/>
            <a:ext cx="13684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ÜSS</a:t>
            </a:r>
          </a:p>
        </p:txBody>
      </p:sp>
      <p:sp>
        <p:nvSpPr>
          <p:cNvPr id="21522" name="Text Box 19"/>
          <p:cNvSpPr txBox="1">
            <a:spLocks noChangeArrowheads="1"/>
          </p:cNvSpPr>
          <p:nvPr/>
        </p:nvSpPr>
        <p:spPr bwMode="auto">
          <a:xfrm>
            <a:off x="2711451" y="1341438"/>
            <a:ext cx="4752975" cy="779462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İşlem spesifikasyon sınırları dışında: 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işleme dikkat edilmeli</a:t>
            </a:r>
          </a:p>
        </p:txBody>
      </p:sp>
      <p:sp>
        <p:nvSpPr>
          <p:cNvPr id="21523" name="Text Box 20"/>
          <p:cNvSpPr txBox="1">
            <a:spLocks noChangeArrowheads="1"/>
          </p:cNvSpPr>
          <p:nvPr/>
        </p:nvSpPr>
        <p:spPr bwMode="auto">
          <a:xfrm>
            <a:off x="2495551" y="2341563"/>
            <a:ext cx="13684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ASS</a:t>
            </a:r>
          </a:p>
        </p:txBody>
      </p:sp>
    </p:spTree>
    <p:extLst>
      <p:ext uri="{BB962C8B-B14F-4D97-AF65-F5344CB8AC3E}">
        <p14:creationId xmlns:p14="http://schemas.microsoft.com/office/powerpoint/2010/main" val="19663137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Kontrol grafiğinin ana hatları</a:t>
            </a:r>
          </a:p>
        </p:txBody>
      </p:sp>
      <p:sp>
        <p:nvSpPr>
          <p:cNvPr id="22531" name="Line 4"/>
          <p:cNvSpPr>
            <a:spLocks noChangeShapeType="1"/>
          </p:cNvSpPr>
          <p:nvPr/>
        </p:nvSpPr>
        <p:spPr bwMode="auto">
          <a:xfrm>
            <a:off x="2640013" y="1844675"/>
            <a:ext cx="0" cy="4032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2532" name="Line 5"/>
          <p:cNvSpPr>
            <a:spLocks noChangeShapeType="1"/>
          </p:cNvSpPr>
          <p:nvPr/>
        </p:nvSpPr>
        <p:spPr bwMode="auto">
          <a:xfrm>
            <a:off x="2640014" y="2349500"/>
            <a:ext cx="4968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2533" name="Line 6"/>
          <p:cNvSpPr>
            <a:spLocks noChangeShapeType="1"/>
          </p:cNvSpPr>
          <p:nvPr/>
        </p:nvSpPr>
        <p:spPr bwMode="auto">
          <a:xfrm>
            <a:off x="2640014" y="4005263"/>
            <a:ext cx="4968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2534" name="Line 7"/>
          <p:cNvSpPr>
            <a:spLocks noChangeShapeType="1"/>
          </p:cNvSpPr>
          <p:nvPr/>
        </p:nvSpPr>
        <p:spPr bwMode="auto">
          <a:xfrm>
            <a:off x="2640014" y="5589588"/>
            <a:ext cx="4968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2535" name="Line 8"/>
          <p:cNvSpPr>
            <a:spLocks noChangeShapeType="1"/>
          </p:cNvSpPr>
          <p:nvPr/>
        </p:nvSpPr>
        <p:spPr bwMode="auto">
          <a:xfrm>
            <a:off x="2640014" y="3141663"/>
            <a:ext cx="49688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2536" name="Line 9"/>
          <p:cNvSpPr>
            <a:spLocks noChangeShapeType="1"/>
          </p:cNvSpPr>
          <p:nvPr/>
        </p:nvSpPr>
        <p:spPr bwMode="auto">
          <a:xfrm>
            <a:off x="2640014" y="4868863"/>
            <a:ext cx="49688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2537" name="Text Box 10"/>
          <p:cNvSpPr txBox="1">
            <a:spLocks noChangeArrowheads="1"/>
          </p:cNvSpPr>
          <p:nvPr/>
        </p:nvSpPr>
        <p:spPr bwMode="auto">
          <a:xfrm>
            <a:off x="3000375" y="1916113"/>
            <a:ext cx="424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EYLEM BÖLGESİ</a:t>
            </a:r>
          </a:p>
        </p:txBody>
      </p:sp>
      <p:sp>
        <p:nvSpPr>
          <p:cNvPr id="22538" name="Text Box 11"/>
          <p:cNvSpPr txBox="1">
            <a:spLocks noChangeArrowheads="1"/>
          </p:cNvSpPr>
          <p:nvPr/>
        </p:nvSpPr>
        <p:spPr bwMode="auto">
          <a:xfrm>
            <a:off x="3000375" y="5726113"/>
            <a:ext cx="424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EYLEM BÖLGESİ</a:t>
            </a:r>
          </a:p>
        </p:txBody>
      </p:sp>
      <p:sp>
        <p:nvSpPr>
          <p:cNvPr id="22539" name="Text Box 12"/>
          <p:cNvSpPr txBox="1">
            <a:spLocks noChangeArrowheads="1"/>
          </p:cNvSpPr>
          <p:nvPr/>
        </p:nvSpPr>
        <p:spPr bwMode="auto">
          <a:xfrm>
            <a:off x="3000375" y="5084763"/>
            <a:ext cx="424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UYARI BÖLGESİ</a:t>
            </a:r>
          </a:p>
        </p:txBody>
      </p:sp>
      <p:sp>
        <p:nvSpPr>
          <p:cNvPr id="22540" name="Text Box 13"/>
          <p:cNvSpPr txBox="1">
            <a:spLocks noChangeArrowheads="1"/>
          </p:cNvSpPr>
          <p:nvPr/>
        </p:nvSpPr>
        <p:spPr bwMode="auto">
          <a:xfrm>
            <a:off x="3000375" y="2565401"/>
            <a:ext cx="424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UYARI BÖLGESİ</a:t>
            </a:r>
          </a:p>
        </p:txBody>
      </p:sp>
      <p:sp>
        <p:nvSpPr>
          <p:cNvPr id="22541" name="Text Box 14"/>
          <p:cNvSpPr txBox="1">
            <a:spLocks noChangeArrowheads="1"/>
          </p:cNvSpPr>
          <p:nvPr/>
        </p:nvSpPr>
        <p:spPr bwMode="auto">
          <a:xfrm>
            <a:off x="3000375" y="4292601"/>
            <a:ext cx="424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KARARLI BÖLGE</a:t>
            </a:r>
          </a:p>
        </p:txBody>
      </p:sp>
      <p:sp>
        <p:nvSpPr>
          <p:cNvPr id="22542" name="Text Box 15"/>
          <p:cNvSpPr txBox="1">
            <a:spLocks noChangeArrowheads="1"/>
          </p:cNvSpPr>
          <p:nvPr/>
        </p:nvSpPr>
        <p:spPr bwMode="auto">
          <a:xfrm>
            <a:off x="3000375" y="3429001"/>
            <a:ext cx="424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KARARLI BÖLGE</a:t>
            </a:r>
          </a:p>
        </p:txBody>
      </p:sp>
      <p:sp>
        <p:nvSpPr>
          <p:cNvPr id="22543" name="Text Box 16"/>
          <p:cNvSpPr txBox="1">
            <a:spLocks noChangeArrowheads="1"/>
          </p:cNvSpPr>
          <p:nvPr/>
        </p:nvSpPr>
        <p:spPr bwMode="auto">
          <a:xfrm>
            <a:off x="7175501" y="2125663"/>
            <a:ext cx="13684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ÜKL</a:t>
            </a:r>
          </a:p>
        </p:txBody>
      </p:sp>
      <p:sp>
        <p:nvSpPr>
          <p:cNvPr id="22544" name="Text Box 17"/>
          <p:cNvSpPr txBox="1">
            <a:spLocks noChangeArrowheads="1"/>
          </p:cNvSpPr>
          <p:nvPr/>
        </p:nvSpPr>
        <p:spPr bwMode="auto">
          <a:xfrm>
            <a:off x="7175501" y="5367338"/>
            <a:ext cx="13684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/>
              <a:t>AKL</a:t>
            </a:r>
          </a:p>
        </p:txBody>
      </p:sp>
      <p:sp>
        <p:nvSpPr>
          <p:cNvPr id="22545" name="Text Box 18"/>
          <p:cNvSpPr txBox="1">
            <a:spLocks noChangeArrowheads="1"/>
          </p:cNvSpPr>
          <p:nvPr/>
        </p:nvSpPr>
        <p:spPr bwMode="auto">
          <a:xfrm>
            <a:off x="7175501" y="3783014"/>
            <a:ext cx="1368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2000" i="1">
                <a:latin typeface="Baskerville Old Face" panose="02020602080505020303" pitchFamily="18" charset="0"/>
              </a:rPr>
              <a:t>X</a:t>
            </a:r>
          </a:p>
        </p:txBody>
      </p:sp>
      <p:sp>
        <p:nvSpPr>
          <p:cNvPr id="22546" name="Line 19"/>
          <p:cNvSpPr>
            <a:spLocks noChangeShapeType="1"/>
          </p:cNvSpPr>
          <p:nvPr/>
        </p:nvSpPr>
        <p:spPr bwMode="auto">
          <a:xfrm>
            <a:off x="7777163" y="38401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31970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800"/>
              <a:t>Proses kontrolünde istatistiksel tekniklerden yararlanma</a:t>
            </a:r>
          </a:p>
        </p:txBody>
      </p:sp>
      <p:sp>
        <p:nvSpPr>
          <p:cNvPr id="23555" name="Line 4"/>
          <p:cNvSpPr>
            <a:spLocks noChangeShapeType="1"/>
          </p:cNvSpPr>
          <p:nvPr/>
        </p:nvSpPr>
        <p:spPr bwMode="auto">
          <a:xfrm>
            <a:off x="4513264" y="2060576"/>
            <a:ext cx="2808287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56" name="Line 5"/>
          <p:cNvSpPr>
            <a:spLocks noChangeShapeType="1"/>
          </p:cNvSpPr>
          <p:nvPr/>
        </p:nvSpPr>
        <p:spPr bwMode="auto">
          <a:xfrm>
            <a:off x="4630739" y="2819401"/>
            <a:ext cx="2808287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57" name="Line 6"/>
          <p:cNvSpPr>
            <a:spLocks noChangeShapeType="1"/>
          </p:cNvSpPr>
          <p:nvPr/>
        </p:nvSpPr>
        <p:spPr bwMode="auto">
          <a:xfrm>
            <a:off x="4656139" y="3592514"/>
            <a:ext cx="2808287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58" name="Line 7"/>
          <p:cNvSpPr>
            <a:spLocks noChangeShapeType="1"/>
          </p:cNvSpPr>
          <p:nvPr/>
        </p:nvSpPr>
        <p:spPr bwMode="auto">
          <a:xfrm>
            <a:off x="4703764" y="4391026"/>
            <a:ext cx="2808287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59" name="Line 8"/>
          <p:cNvSpPr>
            <a:spLocks noChangeShapeType="1"/>
          </p:cNvSpPr>
          <p:nvPr/>
        </p:nvSpPr>
        <p:spPr bwMode="auto">
          <a:xfrm>
            <a:off x="4729164" y="5156201"/>
            <a:ext cx="28797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60" name="Line 9"/>
          <p:cNvSpPr>
            <a:spLocks noChangeShapeType="1"/>
          </p:cNvSpPr>
          <p:nvPr/>
        </p:nvSpPr>
        <p:spPr bwMode="auto">
          <a:xfrm flipH="1">
            <a:off x="4584700" y="2565400"/>
            <a:ext cx="273685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61" name="Line 10"/>
          <p:cNvSpPr>
            <a:spLocks noChangeShapeType="1"/>
          </p:cNvSpPr>
          <p:nvPr/>
        </p:nvSpPr>
        <p:spPr bwMode="auto">
          <a:xfrm flipH="1">
            <a:off x="4656138" y="3357563"/>
            <a:ext cx="273685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62" name="Line 11"/>
          <p:cNvSpPr>
            <a:spLocks noChangeShapeType="1"/>
          </p:cNvSpPr>
          <p:nvPr/>
        </p:nvSpPr>
        <p:spPr bwMode="auto">
          <a:xfrm flipH="1">
            <a:off x="4668838" y="4137025"/>
            <a:ext cx="273685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63" name="Line 12"/>
          <p:cNvSpPr>
            <a:spLocks noChangeShapeType="1"/>
          </p:cNvSpPr>
          <p:nvPr/>
        </p:nvSpPr>
        <p:spPr bwMode="auto">
          <a:xfrm flipH="1">
            <a:off x="4727575" y="4940300"/>
            <a:ext cx="273685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64" name="Text Box 13"/>
          <p:cNvSpPr txBox="1">
            <a:spLocks noChangeArrowheads="1"/>
          </p:cNvSpPr>
          <p:nvPr/>
        </p:nvSpPr>
        <p:spPr bwMode="auto">
          <a:xfrm>
            <a:off x="2208214" y="1916113"/>
            <a:ext cx="2592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600"/>
              <a:t>Problemin belirlenmesi</a:t>
            </a:r>
          </a:p>
        </p:txBody>
      </p:sp>
      <p:sp>
        <p:nvSpPr>
          <p:cNvPr id="23565" name="Text Box 14"/>
          <p:cNvSpPr txBox="1">
            <a:spLocks noChangeArrowheads="1"/>
          </p:cNvSpPr>
          <p:nvPr/>
        </p:nvSpPr>
        <p:spPr bwMode="auto">
          <a:xfrm>
            <a:off x="2208214" y="2587626"/>
            <a:ext cx="25923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600"/>
              <a:t>Prosesin geliştirilmesi alternatif oluşturulması</a:t>
            </a:r>
          </a:p>
        </p:txBody>
      </p:sp>
      <p:sp>
        <p:nvSpPr>
          <p:cNvPr id="23566" name="Text Box 15"/>
          <p:cNvSpPr txBox="1">
            <a:spLocks noChangeArrowheads="1"/>
          </p:cNvSpPr>
          <p:nvPr/>
        </p:nvSpPr>
        <p:spPr bwMode="auto">
          <a:xfrm>
            <a:off x="2208214" y="3379789"/>
            <a:ext cx="25923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600"/>
              <a:t>Olası nedenlerin analizlenmesi</a:t>
            </a:r>
          </a:p>
        </p:txBody>
      </p:sp>
      <p:sp>
        <p:nvSpPr>
          <p:cNvPr id="23567" name="Text Box 16"/>
          <p:cNvSpPr txBox="1">
            <a:spLocks noChangeArrowheads="1"/>
          </p:cNvSpPr>
          <p:nvPr/>
        </p:nvSpPr>
        <p:spPr bwMode="auto">
          <a:xfrm>
            <a:off x="2208214" y="4244976"/>
            <a:ext cx="25923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600"/>
              <a:t>Veri toplanması ve analizleme</a:t>
            </a:r>
          </a:p>
        </p:txBody>
      </p:sp>
      <p:sp>
        <p:nvSpPr>
          <p:cNvPr id="23568" name="Text Box 17"/>
          <p:cNvSpPr txBox="1">
            <a:spLocks noChangeArrowheads="1"/>
          </p:cNvSpPr>
          <p:nvPr/>
        </p:nvSpPr>
        <p:spPr bwMode="auto">
          <a:xfrm>
            <a:off x="2351089" y="4964114"/>
            <a:ext cx="25923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600"/>
              <a:t>Düzeltici önlemler alınması</a:t>
            </a:r>
          </a:p>
        </p:txBody>
      </p:sp>
      <p:sp>
        <p:nvSpPr>
          <p:cNvPr id="23569" name="Text Box 18"/>
          <p:cNvSpPr txBox="1">
            <a:spLocks noChangeArrowheads="1"/>
          </p:cNvSpPr>
          <p:nvPr/>
        </p:nvSpPr>
        <p:spPr bwMode="auto">
          <a:xfrm>
            <a:off x="6743700" y="2371725"/>
            <a:ext cx="2592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600"/>
              <a:t>Pareto analizi</a:t>
            </a:r>
          </a:p>
        </p:txBody>
      </p:sp>
      <p:sp>
        <p:nvSpPr>
          <p:cNvPr id="23570" name="Text Box 19"/>
          <p:cNvSpPr txBox="1">
            <a:spLocks noChangeArrowheads="1"/>
          </p:cNvSpPr>
          <p:nvPr/>
        </p:nvSpPr>
        <p:spPr bwMode="auto">
          <a:xfrm>
            <a:off x="7200900" y="3163888"/>
            <a:ext cx="2592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600"/>
              <a:t>İşlem akış diyagramları</a:t>
            </a:r>
          </a:p>
        </p:txBody>
      </p:sp>
      <p:sp>
        <p:nvSpPr>
          <p:cNvPr id="23571" name="Text Box 20"/>
          <p:cNvSpPr txBox="1">
            <a:spLocks noChangeArrowheads="1"/>
          </p:cNvSpPr>
          <p:nvPr/>
        </p:nvSpPr>
        <p:spPr bwMode="auto">
          <a:xfrm>
            <a:off x="7248525" y="3884614"/>
            <a:ext cx="259238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600"/>
              <a:t>Sebep-sonuç analizi, beyin fırtınası</a:t>
            </a:r>
          </a:p>
        </p:txBody>
      </p:sp>
      <p:sp>
        <p:nvSpPr>
          <p:cNvPr id="23572" name="Text Box 21"/>
          <p:cNvSpPr txBox="1">
            <a:spLocks noChangeArrowheads="1"/>
          </p:cNvSpPr>
          <p:nvPr/>
        </p:nvSpPr>
        <p:spPr bwMode="auto">
          <a:xfrm>
            <a:off x="7319964" y="4724401"/>
            <a:ext cx="25923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600"/>
              <a:t>Frekans dağılımları, histogramlar, korelasyon</a:t>
            </a:r>
          </a:p>
        </p:txBody>
      </p:sp>
      <p:sp>
        <p:nvSpPr>
          <p:cNvPr id="23573" name="Text Box 22"/>
          <p:cNvSpPr txBox="1">
            <a:spLocks noChangeArrowheads="1"/>
          </p:cNvSpPr>
          <p:nvPr/>
        </p:nvSpPr>
        <p:spPr bwMode="auto">
          <a:xfrm>
            <a:off x="7391400" y="5540375"/>
            <a:ext cx="2592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600" i="1"/>
              <a:t>X</a:t>
            </a:r>
            <a:r>
              <a:rPr lang="tr-TR" altLang="tr-TR" sz="1600"/>
              <a:t> ve R grafikleri</a:t>
            </a:r>
          </a:p>
        </p:txBody>
      </p:sp>
      <p:sp>
        <p:nvSpPr>
          <p:cNvPr id="23574" name="Line 23"/>
          <p:cNvSpPr>
            <a:spLocks noChangeShapeType="1"/>
          </p:cNvSpPr>
          <p:nvPr/>
        </p:nvSpPr>
        <p:spPr bwMode="auto">
          <a:xfrm>
            <a:off x="7993063" y="55895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178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37882" y="352246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Kök neden analizi (</a:t>
            </a:r>
            <a:r>
              <a:rPr lang="tr-TR" sz="4000" b="1" dirty="0" err="1" smtClean="0">
                <a:solidFill>
                  <a:srgbClr val="FF0000"/>
                </a:solidFill>
              </a:rPr>
              <a:t>KNA</a:t>
            </a:r>
            <a:r>
              <a:rPr lang="tr-TR" sz="4000" b="1" dirty="0" smtClean="0">
                <a:solidFill>
                  <a:srgbClr val="FF0000"/>
                </a:solidFill>
              </a:rPr>
              <a:t>)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7882" y="1825625"/>
            <a:ext cx="11513712" cy="4351338"/>
          </a:xfrm>
        </p:spPr>
        <p:txBody>
          <a:bodyPr/>
          <a:lstStyle/>
          <a:p>
            <a:endParaRPr lang="tr-TR" altLang="en-US" dirty="0" smtClean="0"/>
          </a:p>
          <a:p>
            <a:r>
              <a:rPr lang="tr-TR" altLang="en-US" dirty="0" err="1" smtClean="0"/>
              <a:t>KNA</a:t>
            </a:r>
            <a:r>
              <a:rPr lang="tr-TR" altLang="en-US" dirty="0" smtClean="0"/>
              <a:t>, problemin ya da olayların nedenlerini tanımlamaya yönelik çözüm önerileri metodolojisidir</a:t>
            </a:r>
          </a:p>
          <a:p>
            <a:endParaRPr lang="tr-TR" altLang="en-US" dirty="0" smtClean="0"/>
          </a:p>
          <a:p>
            <a:r>
              <a:rPr lang="tr-TR" altLang="en-US" dirty="0" err="1" smtClean="0"/>
              <a:t>KNA</a:t>
            </a:r>
            <a:r>
              <a:rPr lang="tr-TR" altLang="en-US" dirty="0" smtClean="0"/>
              <a:t>, problemlerin nedenlerinin ,iyileştirilmesi ya da ortadan </a:t>
            </a:r>
            <a:r>
              <a:rPr lang="tr-TR" altLang="en-US" dirty="0" err="1" smtClean="0"/>
              <a:t>kalıdırlması</a:t>
            </a:r>
            <a:r>
              <a:rPr lang="tr-TR" altLang="en-US" dirty="0" smtClean="0"/>
              <a:t> ile çözümü temeline dayanmaktadır </a:t>
            </a:r>
          </a:p>
          <a:p>
            <a:r>
              <a:rPr lang="tr-TR" altLang="en-US" dirty="0" err="1" smtClean="0"/>
              <a:t>KNA</a:t>
            </a:r>
            <a:r>
              <a:rPr lang="tr-TR" altLang="en-US" dirty="0" smtClean="0"/>
              <a:t>, sorunların aniden ortaya çıkmadığına ve zaman içinde geliştiği ilkesine dayanmaktadır.</a:t>
            </a: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882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0761" y="365125"/>
            <a:ext cx="10903039" cy="1325563"/>
          </a:xfrm>
        </p:spPr>
        <p:txBody>
          <a:bodyPr>
            <a:normAutofit/>
          </a:bodyPr>
          <a:lstStyle/>
          <a:p>
            <a:r>
              <a:rPr lang="tr-TR" sz="4000" b="1" dirty="0" err="1" smtClean="0">
                <a:solidFill>
                  <a:srgbClr val="FF0000"/>
                </a:solidFill>
              </a:rPr>
              <a:t>KNA</a:t>
            </a:r>
            <a:r>
              <a:rPr lang="tr-TR" sz="4000" b="1" dirty="0" smtClean="0">
                <a:solidFill>
                  <a:srgbClr val="FF0000"/>
                </a:solidFill>
              </a:rPr>
              <a:t> ilkeleri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7729" y="1825625"/>
            <a:ext cx="11578107" cy="4351338"/>
          </a:xfrm>
        </p:spPr>
        <p:txBody>
          <a:bodyPr/>
          <a:lstStyle/>
          <a:p>
            <a:r>
              <a:rPr lang="tr-TR" dirty="0" smtClean="0"/>
              <a:t>Aniden oluşan sorunun semptomlarını gidermek yerine kalıcı çözümler üreterek o sorunun yeniden oluşmamasını sağlamak</a:t>
            </a:r>
          </a:p>
          <a:p>
            <a:endParaRPr lang="tr-TR" dirty="0" smtClean="0"/>
          </a:p>
          <a:p>
            <a:r>
              <a:rPr lang="tr-TR" dirty="0" smtClean="0"/>
              <a:t>Sistematik ve veriye/kanıta dayalı bir karar alma sürecini içermek</a:t>
            </a:r>
          </a:p>
          <a:p>
            <a:endParaRPr lang="tr-TR" dirty="0" smtClean="0"/>
          </a:p>
          <a:p>
            <a:r>
              <a:rPr lang="tr-TR" dirty="0" smtClean="0"/>
              <a:t>Probleme ait birden fazla kök nedenin olabileceğini öngörmek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4960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dirty="0" err="1" smtClean="0">
                <a:solidFill>
                  <a:srgbClr val="FF0000"/>
                </a:solidFill>
              </a:rPr>
              <a:t>KNA</a:t>
            </a:r>
            <a:r>
              <a:rPr lang="tr-TR" sz="4000" b="1" dirty="0" smtClean="0">
                <a:solidFill>
                  <a:srgbClr val="FF0000"/>
                </a:solidFill>
              </a:rPr>
              <a:t> genel yaklaşımı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3487" y="1825625"/>
            <a:ext cx="11256136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1- Problemi tanımla</a:t>
            </a:r>
          </a:p>
          <a:p>
            <a:pPr marL="0" indent="0">
              <a:buNone/>
            </a:pPr>
            <a:r>
              <a:rPr lang="tr-TR" dirty="0" smtClean="0"/>
              <a:t>2- Veri/kanıt topla</a:t>
            </a:r>
          </a:p>
          <a:p>
            <a:pPr marL="0" indent="0">
              <a:buNone/>
            </a:pPr>
            <a:r>
              <a:rPr lang="tr-TR" dirty="0" smtClean="0"/>
              <a:t>3- Problemi oluşturduğu düşünülen veri/kanıtları ayıkla</a:t>
            </a:r>
          </a:p>
          <a:p>
            <a:pPr marL="0" indent="0">
              <a:buNone/>
            </a:pPr>
            <a:r>
              <a:rPr lang="tr-TR" dirty="0" smtClean="0"/>
              <a:t>4- Kök nedeni bul. </a:t>
            </a:r>
          </a:p>
          <a:p>
            <a:pPr marL="0" indent="0">
              <a:buNone/>
            </a:pPr>
            <a:r>
              <a:rPr lang="tr-TR" dirty="0" smtClean="0"/>
              <a:t>5- Çözüm önerisi geliştir.</a:t>
            </a:r>
          </a:p>
          <a:p>
            <a:pPr marL="0" indent="0">
              <a:buNone/>
            </a:pPr>
            <a:r>
              <a:rPr lang="tr-TR" dirty="0" smtClean="0"/>
              <a:t>6- Öneri ve değişiklikleri uygula</a:t>
            </a:r>
          </a:p>
          <a:p>
            <a:pPr marL="0" indent="0">
              <a:buNone/>
            </a:pPr>
            <a:r>
              <a:rPr lang="tr-TR" dirty="0" smtClean="0"/>
              <a:t>7- Problemin giderildiğine ilişkin somut kanıtları kullanarak önerilerin etkinliğini değerlendir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5640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Semptom yaklaşımı mı? Kök neden analizi mi?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09093" y="1944710"/>
            <a:ext cx="57826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</a:rPr>
              <a:t>SEMPTOM YAKLAŞIMI</a:t>
            </a:r>
          </a:p>
          <a:p>
            <a:endParaRPr lang="tr-TR" sz="2400" b="1" dirty="0" smtClean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Hata genellikle çalışanın dikkatsizliğinden kaynaklanmaktadır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Çalışanları eğitmeli ve dikkatli olmalarını sağlamalıyız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Problemin kalıcı çözümü için zaman ve/veya maddi kaynağımız bulunmamaktadır</a:t>
            </a:r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6091707" y="1944710"/>
            <a:ext cx="57826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</a:rPr>
              <a:t>KÖK NEDEN ANALİZİ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Hata sistemdeki bir kusurdan kaynaklanmaktadır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Bunun nedeni bulunmalı ve yeniden oluşumunu önlemek için tedbir almalıyız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Kalıcı bir çözüm bulmalıyız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386793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 8"/>
          <p:cNvGrpSpPr/>
          <p:nvPr/>
        </p:nvGrpSpPr>
        <p:grpSpPr>
          <a:xfrm>
            <a:off x="1975834" y="305873"/>
            <a:ext cx="8319597" cy="6363360"/>
            <a:chOff x="1975834" y="305873"/>
            <a:chExt cx="8319597" cy="6363360"/>
          </a:xfrm>
        </p:grpSpPr>
        <p:pic>
          <p:nvPicPr>
            <p:cNvPr id="4" name="Picture 2" descr="C:\Root Cause Analysis\PPT%20graphic%20-%20Root[1]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5834" y="305873"/>
              <a:ext cx="8137216" cy="63633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Metin kutusu 4"/>
            <p:cNvSpPr txBox="1"/>
            <p:nvPr/>
          </p:nvSpPr>
          <p:spPr>
            <a:xfrm>
              <a:off x="2318197" y="450761"/>
              <a:ext cx="723792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tr-TR" sz="2800" b="1" dirty="0" smtClean="0"/>
                <a:t>KÖK NEDEN ANALİZİ TEMELLERİ</a:t>
              </a:r>
              <a:endParaRPr lang="tr-TR" sz="2800" b="1" dirty="0"/>
            </a:p>
          </p:txBody>
        </p:sp>
        <p:sp>
          <p:nvSpPr>
            <p:cNvPr id="6" name="Metin kutusu 5"/>
            <p:cNvSpPr txBox="1"/>
            <p:nvPr/>
          </p:nvSpPr>
          <p:spPr>
            <a:xfrm>
              <a:off x="6044442" y="1648918"/>
              <a:ext cx="4068608" cy="193899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tr-TR" sz="2800" b="1" dirty="0" smtClean="0"/>
            </a:p>
            <a:p>
              <a:pPr algn="ctr"/>
              <a:r>
                <a:rPr lang="tr-TR" sz="2800" b="1" dirty="0" smtClean="0"/>
                <a:t>SEMPTOM YÜZEYDE VE GÖRÜNÜR</a:t>
              </a:r>
              <a:endParaRPr lang="tr-TR" dirty="0" smtClean="0"/>
            </a:p>
            <a:p>
              <a:endParaRPr lang="tr-TR" dirty="0"/>
            </a:p>
            <a:p>
              <a:endParaRPr lang="tr-TR" dirty="0"/>
            </a:p>
          </p:txBody>
        </p:sp>
        <p:sp>
          <p:nvSpPr>
            <p:cNvPr id="7" name="Metin kutusu 6"/>
            <p:cNvSpPr txBox="1"/>
            <p:nvPr/>
          </p:nvSpPr>
          <p:spPr>
            <a:xfrm>
              <a:off x="6226823" y="3750039"/>
              <a:ext cx="4068608" cy="193899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tr-TR" sz="2800" b="1" dirty="0" smtClean="0"/>
            </a:p>
            <a:p>
              <a:pPr algn="ctr"/>
              <a:r>
                <a:rPr lang="tr-TR" sz="2800" b="1" dirty="0" smtClean="0"/>
                <a:t>NEDEN DERİNDEDİR VE GÖRÜNMEZ</a:t>
              </a:r>
              <a:endParaRPr lang="tr-TR" dirty="0" smtClean="0"/>
            </a:p>
            <a:p>
              <a:endParaRPr lang="tr-TR" dirty="0"/>
            </a:p>
            <a:p>
              <a:endParaRPr lang="tr-TR" dirty="0"/>
            </a:p>
          </p:txBody>
        </p:sp>
        <p:sp>
          <p:nvSpPr>
            <p:cNvPr id="8" name="Metin kutusu 7"/>
            <p:cNvSpPr txBox="1"/>
            <p:nvPr/>
          </p:nvSpPr>
          <p:spPr>
            <a:xfrm>
              <a:off x="5772269" y="5284238"/>
              <a:ext cx="4068608" cy="138499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800" b="1" dirty="0" smtClean="0"/>
                <a:t>«Neden» sözcüğü birden fazla nedeni kapsar, tekil değildir</a:t>
              </a:r>
              <a:endParaRPr lang="tr-TR" dirty="0"/>
            </a:p>
          </p:txBody>
        </p:sp>
      </p:grpSp>
    </p:spTree>
    <p:extLst>
      <p:ext uri="{BB962C8B-B14F-4D97-AF65-F5344CB8AC3E}">
        <p14:creationId xmlns:p14="http://schemas.microsoft.com/office/powerpoint/2010/main" val="3455562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err="1" smtClean="0">
                <a:solidFill>
                  <a:srgbClr val="FF0000"/>
                </a:solidFill>
              </a:rPr>
              <a:t>KNA</a:t>
            </a:r>
            <a:r>
              <a:rPr lang="tr-TR" sz="4000" b="1" dirty="0" smtClean="0">
                <a:solidFill>
                  <a:srgbClr val="FF0000"/>
                </a:solidFill>
              </a:rPr>
              <a:t> belirleme araçları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5 neden</a:t>
            </a:r>
          </a:p>
          <a:p>
            <a:r>
              <a:rPr lang="tr-TR" dirty="0" err="1" smtClean="0"/>
              <a:t>Pareto</a:t>
            </a:r>
            <a:r>
              <a:rPr lang="tr-TR" dirty="0" smtClean="0"/>
              <a:t> diyagramı</a:t>
            </a:r>
          </a:p>
          <a:p>
            <a:r>
              <a:rPr lang="en-US" altLang="en-US" dirty="0" smtClean="0"/>
              <a:t>Fishbone </a:t>
            </a:r>
            <a:r>
              <a:rPr lang="tr-TR" altLang="en-US" dirty="0" smtClean="0"/>
              <a:t>ya da</a:t>
            </a:r>
            <a:r>
              <a:rPr lang="en-US" altLang="en-US" dirty="0" smtClean="0"/>
              <a:t> Ishikawa </a:t>
            </a:r>
            <a:r>
              <a:rPr lang="tr-TR" altLang="en-US" dirty="0" smtClean="0"/>
              <a:t>d</a:t>
            </a:r>
            <a:r>
              <a:rPr lang="en-US" altLang="en-US" dirty="0" err="1" smtClean="0"/>
              <a:t>i</a:t>
            </a:r>
            <a:r>
              <a:rPr lang="tr-TR" altLang="en-US" dirty="0" smtClean="0"/>
              <a:t>y</a:t>
            </a:r>
            <a:r>
              <a:rPr lang="en-US" altLang="en-US" dirty="0" err="1" smtClean="0"/>
              <a:t>agram</a:t>
            </a:r>
            <a:r>
              <a:rPr lang="tr-TR" altLang="en-US" dirty="0" smtClean="0"/>
              <a:t>ı</a:t>
            </a:r>
            <a:endParaRPr lang="en-US" altLang="en-US" dirty="0" smtClean="0"/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636" y="2570813"/>
            <a:ext cx="2557463" cy="228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64" y="5128592"/>
            <a:ext cx="2484597" cy="1247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3436" y="4909418"/>
            <a:ext cx="2048543" cy="1685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569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23" y="59107"/>
            <a:ext cx="9698636" cy="6674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1184223" y="59107"/>
            <a:ext cx="9698636" cy="892552"/>
          </a:xfrm>
          <a:prstGeom prst="rect">
            <a:avLst/>
          </a:prstGeom>
          <a:solidFill>
            <a:srgbClr val="000099"/>
          </a:solidFill>
        </p:spPr>
        <p:txBody>
          <a:bodyPr wrap="square" rtlCol="0">
            <a:spAutoFit/>
          </a:bodyPr>
          <a:lstStyle/>
          <a:p>
            <a:r>
              <a:rPr lang="tr-TR" sz="3600" b="1" dirty="0" err="1" smtClean="0">
                <a:solidFill>
                  <a:srgbClr val="FFFF00"/>
                </a:solidFill>
              </a:rPr>
              <a:t>KNA</a:t>
            </a:r>
            <a:r>
              <a:rPr lang="tr-TR" sz="3600" b="1" dirty="0" smtClean="0">
                <a:solidFill>
                  <a:srgbClr val="FFFF00"/>
                </a:solidFill>
              </a:rPr>
              <a:t> araçları</a:t>
            </a:r>
          </a:p>
          <a:p>
            <a:endParaRPr lang="tr-TR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494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583</Words>
  <Application>Microsoft Office PowerPoint</Application>
  <PresentationFormat>Geniş ekran</PresentationFormat>
  <Paragraphs>243</Paragraphs>
  <Slides>24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1" baseType="lpstr">
      <vt:lpstr>Arial</vt:lpstr>
      <vt:lpstr>Baskerville Old Face</vt:lpstr>
      <vt:lpstr>Calibri</vt:lpstr>
      <vt:lpstr>Calibri Light</vt:lpstr>
      <vt:lpstr>Wingdings</vt:lpstr>
      <vt:lpstr>Office Teması</vt:lpstr>
      <vt:lpstr>Microsoft Excel Grafiği</vt:lpstr>
      <vt:lpstr>Kök Neden Analizi</vt:lpstr>
      <vt:lpstr>Kök Neden Analizi</vt:lpstr>
      <vt:lpstr>Kök neden analizi (KNA)</vt:lpstr>
      <vt:lpstr>KNA ilkeleri</vt:lpstr>
      <vt:lpstr>KNA genel yaklaşımı</vt:lpstr>
      <vt:lpstr>Semptom yaklaşımı mı? Kök neden analizi mi?</vt:lpstr>
      <vt:lpstr>PowerPoint Sunusu</vt:lpstr>
      <vt:lpstr>KNA belirleme araçları</vt:lpstr>
      <vt:lpstr>PowerPoint Sunusu</vt:lpstr>
      <vt:lpstr>Beyin fırtınası</vt:lpstr>
      <vt:lpstr>Beyin fırtınası</vt:lpstr>
      <vt:lpstr>Pareto analizi</vt:lpstr>
      <vt:lpstr>Pareto diyagramı</vt:lpstr>
      <vt:lpstr>Pareto diyagramı</vt:lpstr>
      <vt:lpstr>Oluşum zamanlaması</vt:lpstr>
      <vt:lpstr>Pareto analizi (aşamalar)</vt:lpstr>
      <vt:lpstr>İşlem akış diyagramı</vt:lpstr>
      <vt:lpstr>İşlem akış diyagramı (semboller)</vt:lpstr>
      <vt:lpstr>Sebep-sonuç diyagramı (kılçık diyagramı)</vt:lpstr>
      <vt:lpstr>Histogramlar</vt:lpstr>
      <vt:lpstr>Spesifikasyonlar</vt:lpstr>
      <vt:lpstr>PowerPoint Sunusu</vt:lpstr>
      <vt:lpstr>Kontrol grafiğinin ana hatları</vt:lpstr>
      <vt:lpstr>Proses kontrolünde istatistiksel tekniklerden yararlanma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Kök Neden Analizi</dc:title>
  <dc:creator>süt</dc:creator>
  <cp:lastModifiedBy>süt</cp:lastModifiedBy>
  <cp:revision>6</cp:revision>
  <dcterms:created xsi:type="dcterms:W3CDTF">2021-03-03T03:57:08Z</dcterms:created>
  <dcterms:modified xsi:type="dcterms:W3CDTF">2021-09-03T18:53:06Z</dcterms:modified>
</cp:coreProperties>
</file>