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9" r:id="rId4"/>
    <p:sldId id="260" r:id="rId5"/>
    <p:sldId id="261" r:id="rId6"/>
    <p:sldId id="286" r:id="rId7"/>
    <p:sldId id="287" r:id="rId8"/>
    <p:sldId id="300" r:id="rId9"/>
    <p:sldId id="301" r:id="rId10"/>
    <p:sldId id="302" r:id="rId11"/>
    <p:sldId id="307" r:id="rId12"/>
    <p:sldId id="262" r:id="rId13"/>
    <p:sldId id="263" r:id="rId14"/>
    <p:sldId id="264" r:id="rId15"/>
    <p:sldId id="265" r:id="rId16"/>
    <p:sldId id="266" r:id="rId17"/>
    <p:sldId id="267" r:id="rId18"/>
    <p:sldId id="319" r:id="rId19"/>
    <p:sldId id="288" r:id="rId20"/>
    <p:sldId id="320" r:id="rId21"/>
    <p:sldId id="321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285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81" d="100"/>
          <a:sy n="81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5631F4-F59B-4BD0-96EC-351DAA0DEA3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D232143-15F0-4E36-8225-06ABA851B301}">
      <dgm:prSet phldrT="[Metin]" custT="1"/>
      <dgm:spPr/>
      <dgm:t>
        <a:bodyPr/>
        <a:lstStyle/>
        <a:p>
          <a:r>
            <a:rPr lang="tr-TR" altLang="tr-TR" sz="1200" b="1" dirty="0" smtClean="0"/>
            <a:t>OMUZ: </a:t>
          </a:r>
          <a:endParaRPr lang="tr-TR" sz="1200" b="1" dirty="0"/>
        </a:p>
      </dgm:t>
    </dgm:pt>
    <dgm:pt modelId="{2FF4EAD1-2015-412F-8A5E-FC07E492A840}" type="parTrans" cxnId="{F38E0AB3-710D-4DF7-A200-4040F7F9A953}">
      <dgm:prSet/>
      <dgm:spPr/>
      <dgm:t>
        <a:bodyPr/>
        <a:lstStyle/>
        <a:p>
          <a:endParaRPr lang="tr-TR"/>
        </a:p>
      </dgm:t>
    </dgm:pt>
    <dgm:pt modelId="{0F2A876D-DC8A-4D80-BCBA-BA090BB0695F}" type="sibTrans" cxnId="{F38E0AB3-710D-4DF7-A200-4040F7F9A953}">
      <dgm:prSet/>
      <dgm:spPr/>
      <dgm:t>
        <a:bodyPr/>
        <a:lstStyle/>
        <a:p>
          <a:endParaRPr lang="tr-TR"/>
        </a:p>
      </dgm:t>
    </dgm:pt>
    <dgm:pt modelId="{0B7A7050-1779-4788-9158-FB440F7F080F}">
      <dgm:prSet phldrT="[Metin]" custT="1"/>
      <dgm:spPr/>
      <dgm:t>
        <a:bodyPr/>
        <a:lstStyle/>
        <a:p>
          <a:r>
            <a:rPr lang="tr-TR" altLang="tr-TR" sz="1200" b="1" dirty="0" smtClean="0"/>
            <a:t>DİRSEK VE EL BİLEĞİ, PARMAKLAR</a:t>
          </a:r>
          <a:endParaRPr lang="tr-TR" sz="1200" b="1" dirty="0"/>
        </a:p>
      </dgm:t>
    </dgm:pt>
    <dgm:pt modelId="{581E686E-7461-4420-A0E5-5C0251D73AB0}" type="parTrans" cxnId="{07625BBF-B0F8-42BE-8968-EBF9EECE2FE1}">
      <dgm:prSet/>
      <dgm:spPr/>
      <dgm:t>
        <a:bodyPr/>
        <a:lstStyle/>
        <a:p>
          <a:endParaRPr lang="tr-TR"/>
        </a:p>
      </dgm:t>
    </dgm:pt>
    <dgm:pt modelId="{55890273-C260-425B-BA22-7BD5DD00EADF}" type="sibTrans" cxnId="{07625BBF-B0F8-42BE-8968-EBF9EECE2FE1}">
      <dgm:prSet/>
      <dgm:spPr/>
      <dgm:t>
        <a:bodyPr/>
        <a:lstStyle/>
        <a:p>
          <a:endParaRPr lang="tr-TR"/>
        </a:p>
      </dgm:t>
    </dgm:pt>
    <dgm:pt modelId="{5FC2BC18-8478-4142-BDE3-8B5F27055292}">
      <dgm:prSet phldrT="[Metin]" custT="1"/>
      <dgm:spPr/>
      <dgm:t>
        <a:bodyPr/>
        <a:lstStyle/>
        <a:p>
          <a:r>
            <a:rPr lang="tr-TR" altLang="tr-TR" sz="1200" b="1" dirty="0" smtClean="0"/>
            <a:t>KALÇA</a:t>
          </a:r>
          <a:endParaRPr lang="tr-TR" sz="1200" b="1" dirty="0"/>
        </a:p>
      </dgm:t>
    </dgm:pt>
    <dgm:pt modelId="{1F17BD48-AD1A-4180-8CF6-FFEDF6242FDA}" type="parTrans" cxnId="{1FEF15AA-1A74-4C93-9727-77D89A5E2B65}">
      <dgm:prSet/>
      <dgm:spPr/>
      <dgm:t>
        <a:bodyPr/>
        <a:lstStyle/>
        <a:p>
          <a:endParaRPr lang="tr-TR"/>
        </a:p>
      </dgm:t>
    </dgm:pt>
    <dgm:pt modelId="{11318EFD-0BA2-4C6D-AD6C-5FA342FBBD0D}" type="sibTrans" cxnId="{1FEF15AA-1A74-4C93-9727-77D89A5E2B65}">
      <dgm:prSet/>
      <dgm:spPr/>
      <dgm:t>
        <a:bodyPr/>
        <a:lstStyle/>
        <a:p>
          <a:endParaRPr lang="tr-TR"/>
        </a:p>
      </dgm:t>
    </dgm:pt>
    <dgm:pt modelId="{AF7CFE6C-F791-4366-B397-D7C38C890C26}">
      <dgm:prSet phldrT="[Metin]" custT="1"/>
      <dgm:spPr/>
      <dgm:t>
        <a:bodyPr/>
        <a:lstStyle/>
        <a:p>
          <a:r>
            <a:rPr lang="tr-TR" altLang="tr-TR" sz="1600" b="1" dirty="0" smtClean="0"/>
            <a:t>-</a:t>
          </a:r>
          <a:r>
            <a:rPr lang="tr-TR" altLang="tr-TR" sz="1200" b="1" dirty="0" smtClean="0"/>
            <a:t>Yansıyan ağrı (</a:t>
          </a:r>
          <a:r>
            <a:rPr lang="tr-TR" altLang="tr-TR" sz="1200" b="1" dirty="0" err="1" smtClean="0"/>
            <a:t>Servikal</a:t>
          </a:r>
          <a:r>
            <a:rPr lang="tr-TR" altLang="tr-TR" sz="1200" b="1" dirty="0" smtClean="0"/>
            <a:t> hastalıklar, </a:t>
          </a:r>
          <a:r>
            <a:rPr lang="tr-TR" altLang="tr-TR" sz="1200" b="1" dirty="0" err="1" smtClean="0"/>
            <a:t>akc</a:t>
          </a:r>
          <a:r>
            <a:rPr lang="tr-TR" altLang="tr-TR" sz="1200" b="1" dirty="0" smtClean="0"/>
            <a:t>. </a:t>
          </a:r>
          <a:r>
            <a:rPr lang="tr-TR" altLang="tr-TR" sz="1200" b="1" dirty="0" err="1" smtClean="0"/>
            <a:t>Pancoast</a:t>
          </a:r>
          <a:r>
            <a:rPr lang="tr-TR" altLang="tr-TR" sz="1200" b="1" dirty="0" smtClean="0"/>
            <a:t> </a:t>
          </a:r>
          <a:r>
            <a:rPr lang="tr-TR" altLang="tr-TR" sz="1200" b="1" dirty="0" err="1" smtClean="0"/>
            <a:t>tm,subfrenik</a:t>
          </a:r>
          <a:r>
            <a:rPr lang="tr-TR" altLang="tr-TR" sz="1200" b="1" dirty="0" smtClean="0"/>
            <a:t> </a:t>
          </a:r>
          <a:r>
            <a:rPr lang="tr-TR" altLang="tr-TR" sz="1200" b="1" dirty="0" err="1" smtClean="0"/>
            <a:t>patolojiler,tuzak</a:t>
          </a:r>
          <a:r>
            <a:rPr lang="tr-TR" altLang="tr-TR" sz="1200" b="1" dirty="0" smtClean="0"/>
            <a:t> </a:t>
          </a:r>
          <a:r>
            <a:rPr lang="tr-TR" altLang="tr-TR" sz="1200" b="1" dirty="0" err="1" smtClean="0"/>
            <a:t>nöropatisi</a:t>
          </a:r>
          <a:r>
            <a:rPr lang="tr-TR" altLang="tr-TR" sz="1200" b="1" dirty="0" smtClean="0"/>
            <a:t>, </a:t>
          </a:r>
          <a:r>
            <a:rPr lang="tr-TR" altLang="tr-TR" sz="1200" b="1" dirty="0" err="1" smtClean="0"/>
            <a:t>brakial</a:t>
          </a:r>
          <a:r>
            <a:rPr lang="tr-TR" altLang="tr-TR" sz="1200" b="1" dirty="0" smtClean="0"/>
            <a:t> </a:t>
          </a:r>
          <a:r>
            <a:rPr lang="tr-TR" altLang="tr-TR" sz="1200" b="1" dirty="0" err="1" smtClean="0"/>
            <a:t>nörit</a:t>
          </a:r>
          <a:r>
            <a:rPr lang="tr-TR" altLang="tr-TR" sz="1200" b="1" dirty="0" smtClean="0"/>
            <a:t>)</a:t>
          </a:r>
          <a:endParaRPr lang="tr-TR" sz="1200" b="1" dirty="0"/>
        </a:p>
      </dgm:t>
    </dgm:pt>
    <dgm:pt modelId="{E5DD34B0-5906-4FA8-B15C-2AA5B8B3F563}" type="parTrans" cxnId="{0946D924-6E68-410D-A278-52443FAC8F17}">
      <dgm:prSet/>
      <dgm:spPr/>
      <dgm:t>
        <a:bodyPr/>
        <a:lstStyle/>
        <a:p>
          <a:endParaRPr lang="tr-TR"/>
        </a:p>
      </dgm:t>
    </dgm:pt>
    <dgm:pt modelId="{98DCC4C5-6871-4A2E-9026-35D2CD4F2F4C}" type="sibTrans" cxnId="{0946D924-6E68-410D-A278-52443FAC8F17}">
      <dgm:prSet/>
      <dgm:spPr/>
      <dgm:t>
        <a:bodyPr/>
        <a:lstStyle/>
        <a:p>
          <a:endParaRPr lang="tr-TR"/>
        </a:p>
      </dgm:t>
    </dgm:pt>
    <dgm:pt modelId="{AA4324E8-57FA-4B8F-B4DC-E80F19D4B69F}">
      <dgm:prSet custT="1"/>
      <dgm:spPr/>
      <dgm:t>
        <a:bodyPr/>
        <a:lstStyle/>
        <a:p>
          <a:r>
            <a:rPr lang="tr-TR" altLang="tr-TR" sz="1200" b="1" smtClean="0"/>
            <a:t>-Rotator cuff tendiniti</a:t>
          </a:r>
          <a:endParaRPr lang="tr-TR" altLang="tr-TR" sz="1200" b="1" dirty="0"/>
        </a:p>
      </dgm:t>
    </dgm:pt>
    <dgm:pt modelId="{5224F644-25D7-40D2-939F-C3454BF211B1}" type="parTrans" cxnId="{40EF9190-73CE-4BBC-A9D6-A9C51EF4178B}">
      <dgm:prSet/>
      <dgm:spPr/>
      <dgm:t>
        <a:bodyPr/>
        <a:lstStyle/>
        <a:p>
          <a:endParaRPr lang="tr-TR"/>
        </a:p>
      </dgm:t>
    </dgm:pt>
    <dgm:pt modelId="{F877F684-6D60-4E59-AA6D-AE4FF645F759}" type="sibTrans" cxnId="{40EF9190-73CE-4BBC-A9D6-A9C51EF4178B}">
      <dgm:prSet/>
      <dgm:spPr/>
      <dgm:t>
        <a:bodyPr/>
        <a:lstStyle/>
        <a:p>
          <a:endParaRPr lang="tr-TR"/>
        </a:p>
      </dgm:t>
    </dgm:pt>
    <dgm:pt modelId="{6C6A08CC-D12D-4644-B250-4255571C66B9}">
      <dgm:prSet custT="1"/>
      <dgm:spPr/>
      <dgm:t>
        <a:bodyPr/>
        <a:lstStyle/>
        <a:p>
          <a:r>
            <a:rPr lang="tr-TR" altLang="tr-TR" sz="1200" b="1" dirty="0" smtClean="0"/>
            <a:t>-</a:t>
          </a:r>
          <a:r>
            <a:rPr lang="tr-TR" altLang="tr-TR" sz="1200" b="1" dirty="0" err="1" smtClean="0"/>
            <a:t>Rotator</a:t>
          </a:r>
          <a:r>
            <a:rPr lang="tr-TR" altLang="tr-TR" sz="1200" b="1" dirty="0" smtClean="0"/>
            <a:t> </a:t>
          </a:r>
          <a:r>
            <a:rPr lang="tr-TR" altLang="tr-TR" sz="1200" b="1" dirty="0" err="1" smtClean="0"/>
            <a:t>cuff</a:t>
          </a:r>
          <a:r>
            <a:rPr lang="tr-TR" altLang="tr-TR" sz="1200" b="1" dirty="0" smtClean="0"/>
            <a:t> yırtığı</a:t>
          </a:r>
          <a:endParaRPr lang="tr-TR" altLang="tr-TR" sz="1200" b="1" dirty="0"/>
        </a:p>
      </dgm:t>
    </dgm:pt>
    <dgm:pt modelId="{8E893537-73B1-4A43-AD8C-DDB96D0CCF54}" type="parTrans" cxnId="{EB034FE5-3186-4DA0-A837-D0ADEF9FD4EE}">
      <dgm:prSet/>
      <dgm:spPr/>
      <dgm:t>
        <a:bodyPr/>
        <a:lstStyle/>
        <a:p>
          <a:endParaRPr lang="tr-TR"/>
        </a:p>
      </dgm:t>
    </dgm:pt>
    <dgm:pt modelId="{B2DE1F23-0022-419A-8E12-49268BB750E0}" type="sibTrans" cxnId="{EB034FE5-3186-4DA0-A837-D0ADEF9FD4EE}">
      <dgm:prSet/>
      <dgm:spPr/>
      <dgm:t>
        <a:bodyPr/>
        <a:lstStyle/>
        <a:p>
          <a:endParaRPr lang="tr-TR"/>
        </a:p>
      </dgm:t>
    </dgm:pt>
    <dgm:pt modelId="{DE657B4E-DFE8-4245-8B84-B1531119D548}">
      <dgm:prSet custT="1"/>
      <dgm:spPr/>
      <dgm:t>
        <a:bodyPr/>
        <a:lstStyle/>
        <a:p>
          <a:r>
            <a:rPr lang="tr-TR" altLang="tr-TR" sz="1200" b="1" dirty="0" smtClean="0"/>
            <a:t>-</a:t>
          </a:r>
          <a:r>
            <a:rPr lang="tr-TR" altLang="tr-TR" sz="1200" b="1" dirty="0" err="1" smtClean="0"/>
            <a:t>Bispinal</a:t>
          </a:r>
          <a:r>
            <a:rPr lang="tr-TR" altLang="tr-TR" sz="1200" b="1" dirty="0" smtClean="0"/>
            <a:t> </a:t>
          </a:r>
          <a:r>
            <a:rPr lang="tr-TR" altLang="tr-TR" sz="1200" b="1" dirty="0" err="1" smtClean="0"/>
            <a:t>tendinit</a:t>
          </a:r>
          <a:endParaRPr lang="tr-TR" altLang="tr-TR" sz="1200" b="1" dirty="0"/>
        </a:p>
      </dgm:t>
    </dgm:pt>
    <dgm:pt modelId="{E25B9B66-BB7D-4B7D-B832-40A8DADC31F6}" type="parTrans" cxnId="{7543612A-080E-4DBC-8132-420F32E79E3A}">
      <dgm:prSet/>
      <dgm:spPr/>
      <dgm:t>
        <a:bodyPr/>
        <a:lstStyle/>
        <a:p>
          <a:endParaRPr lang="tr-TR"/>
        </a:p>
      </dgm:t>
    </dgm:pt>
    <dgm:pt modelId="{D6E80187-58B9-4565-B453-58530D9FEE76}" type="sibTrans" cxnId="{7543612A-080E-4DBC-8132-420F32E79E3A}">
      <dgm:prSet/>
      <dgm:spPr/>
      <dgm:t>
        <a:bodyPr/>
        <a:lstStyle/>
        <a:p>
          <a:endParaRPr lang="tr-TR"/>
        </a:p>
      </dgm:t>
    </dgm:pt>
    <dgm:pt modelId="{A54BDBE5-F9F8-4CAC-A4B0-88B127E121F0}">
      <dgm:prSet custT="1"/>
      <dgm:spPr/>
      <dgm:t>
        <a:bodyPr/>
        <a:lstStyle/>
        <a:p>
          <a:r>
            <a:rPr lang="tr-TR" altLang="tr-TR" sz="1200" b="1" dirty="0" smtClean="0"/>
            <a:t>-</a:t>
          </a:r>
          <a:r>
            <a:rPr lang="tr-TR" altLang="tr-TR" sz="1200" b="1" dirty="0" err="1" smtClean="0"/>
            <a:t>Subakromial</a:t>
          </a:r>
          <a:r>
            <a:rPr lang="tr-TR" altLang="tr-TR" sz="1200" b="1" dirty="0" smtClean="0"/>
            <a:t> </a:t>
          </a:r>
          <a:r>
            <a:rPr lang="tr-TR" altLang="tr-TR" sz="1200" b="1" dirty="0" err="1" smtClean="0"/>
            <a:t>bursit</a:t>
          </a:r>
          <a:endParaRPr lang="tr-TR" altLang="tr-TR" sz="1200" b="1" dirty="0"/>
        </a:p>
      </dgm:t>
    </dgm:pt>
    <dgm:pt modelId="{2551B8C5-A7E5-47F0-920A-AF3269157A10}" type="parTrans" cxnId="{252DD4C4-4D25-4A17-A783-811B8C458967}">
      <dgm:prSet/>
      <dgm:spPr/>
      <dgm:t>
        <a:bodyPr/>
        <a:lstStyle/>
        <a:p>
          <a:endParaRPr lang="tr-TR"/>
        </a:p>
      </dgm:t>
    </dgm:pt>
    <dgm:pt modelId="{E69156A9-676C-4414-988E-04203204ABA6}" type="sibTrans" cxnId="{252DD4C4-4D25-4A17-A783-811B8C458967}">
      <dgm:prSet/>
      <dgm:spPr/>
      <dgm:t>
        <a:bodyPr/>
        <a:lstStyle/>
        <a:p>
          <a:endParaRPr lang="tr-TR"/>
        </a:p>
      </dgm:t>
    </dgm:pt>
    <dgm:pt modelId="{5E0A8411-2B65-4ED7-A25F-752A190FE884}">
      <dgm:prSet custT="1"/>
      <dgm:spPr/>
      <dgm:t>
        <a:bodyPr/>
        <a:lstStyle/>
        <a:p>
          <a:r>
            <a:rPr lang="tr-TR" altLang="tr-TR" sz="1200" b="1" dirty="0" smtClean="0"/>
            <a:t>-</a:t>
          </a:r>
          <a:r>
            <a:rPr lang="tr-TR" altLang="tr-TR" sz="1200" b="1" dirty="0" err="1" smtClean="0"/>
            <a:t>Adhesiv</a:t>
          </a:r>
          <a:r>
            <a:rPr lang="tr-TR" altLang="tr-TR" sz="1200" b="1" dirty="0" smtClean="0"/>
            <a:t> </a:t>
          </a:r>
          <a:r>
            <a:rPr lang="tr-TR" altLang="tr-TR" sz="1200" b="1" dirty="0" err="1" smtClean="0"/>
            <a:t>kapsülüt</a:t>
          </a:r>
          <a:r>
            <a:rPr lang="tr-TR" altLang="tr-TR" sz="1200" b="1" dirty="0" smtClean="0"/>
            <a:t> (donmuş omuz)</a:t>
          </a:r>
          <a:endParaRPr lang="tr-TR" altLang="tr-TR" sz="1200" b="1" dirty="0"/>
        </a:p>
      </dgm:t>
    </dgm:pt>
    <dgm:pt modelId="{682630AA-9FF6-4211-A76A-C2CD37D423D2}" type="parTrans" cxnId="{7602570E-C7B8-4489-AF25-BCFA7977D34A}">
      <dgm:prSet/>
      <dgm:spPr/>
      <dgm:t>
        <a:bodyPr/>
        <a:lstStyle/>
        <a:p>
          <a:endParaRPr lang="tr-TR"/>
        </a:p>
      </dgm:t>
    </dgm:pt>
    <dgm:pt modelId="{366CBFD4-AD6C-4F08-8B49-8AD73DDFE069}" type="sibTrans" cxnId="{7602570E-C7B8-4489-AF25-BCFA7977D34A}">
      <dgm:prSet/>
      <dgm:spPr/>
      <dgm:t>
        <a:bodyPr/>
        <a:lstStyle/>
        <a:p>
          <a:endParaRPr lang="tr-TR"/>
        </a:p>
      </dgm:t>
    </dgm:pt>
    <dgm:pt modelId="{6CA58188-6FE4-4143-BB2E-4560693A57A6}">
      <dgm:prSet custT="1"/>
      <dgm:spPr/>
      <dgm:t>
        <a:bodyPr/>
        <a:lstStyle/>
        <a:p>
          <a:r>
            <a:rPr lang="tr-TR" altLang="tr-TR" sz="1200" b="1" dirty="0" smtClean="0"/>
            <a:t>-</a:t>
          </a:r>
          <a:r>
            <a:rPr lang="tr-TR" altLang="tr-TR" sz="1200" b="1" dirty="0" err="1" smtClean="0"/>
            <a:t>Akromioklavikular</a:t>
          </a:r>
          <a:r>
            <a:rPr lang="tr-TR" altLang="tr-TR" sz="1200" b="1" dirty="0" smtClean="0"/>
            <a:t> eklem yaralanması</a:t>
          </a:r>
          <a:endParaRPr lang="tr-TR" altLang="tr-TR" sz="1200" b="1" dirty="0"/>
        </a:p>
      </dgm:t>
    </dgm:pt>
    <dgm:pt modelId="{170A5863-0A4C-4612-B9D7-8A83BF8146A5}" type="parTrans" cxnId="{DA8635A5-00D3-495F-96BB-084317FA0715}">
      <dgm:prSet/>
      <dgm:spPr/>
      <dgm:t>
        <a:bodyPr/>
        <a:lstStyle/>
        <a:p>
          <a:endParaRPr lang="tr-TR"/>
        </a:p>
      </dgm:t>
    </dgm:pt>
    <dgm:pt modelId="{6C65D87C-E86F-4033-A7A3-4AD76EE0D7BA}" type="sibTrans" cxnId="{DA8635A5-00D3-495F-96BB-084317FA0715}">
      <dgm:prSet/>
      <dgm:spPr/>
      <dgm:t>
        <a:bodyPr/>
        <a:lstStyle/>
        <a:p>
          <a:endParaRPr lang="tr-TR"/>
        </a:p>
      </dgm:t>
    </dgm:pt>
    <dgm:pt modelId="{A3DD3512-B8F5-49FB-A272-8D018D581D8C}">
      <dgm:prSet phldrT="[Metin]" custT="1"/>
      <dgm:spPr/>
      <dgm:t>
        <a:bodyPr/>
        <a:lstStyle/>
        <a:p>
          <a:r>
            <a:rPr lang="tr-TR" altLang="tr-TR" sz="1200" b="1" dirty="0" smtClean="0"/>
            <a:t>-</a:t>
          </a:r>
          <a:r>
            <a:rPr lang="tr-TR" altLang="tr-TR" sz="1200" b="1" dirty="0" err="1" smtClean="0"/>
            <a:t>Lateral</a:t>
          </a:r>
          <a:r>
            <a:rPr lang="tr-TR" altLang="tr-TR" sz="1200" b="1" dirty="0" smtClean="0"/>
            <a:t> </a:t>
          </a:r>
          <a:r>
            <a:rPr lang="tr-TR" altLang="tr-TR" sz="1200" b="1" dirty="0" err="1" smtClean="0"/>
            <a:t>epikondilit</a:t>
          </a:r>
          <a:r>
            <a:rPr lang="tr-TR" altLang="tr-TR" sz="1200" b="1" dirty="0" smtClean="0"/>
            <a:t> (tenisçi dirseği)</a:t>
          </a:r>
          <a:endParaRPr lang="tr-TR" sz="1200" b="1" dirty="0"/>
        </a:p>
      </dgm:t>
    </dgm:pt>
    <dgm:pt modelId="{7B6C417F-0B64-4BF7-8A76-4D65864F1722}" type="parTrans" cxnId="{3C5EFCDB-271D-45C3-9192-3313F59E14E1}">
      <dgm:prSet/>
      <dgm:spPr/>
      <dgm:t>
        <a:bodyPr/>
        <a:lstStyle/>
        <a:p>
          <a:endParaRPr lang="tr-TR"/>
        </a:p>
      </dgm:t>
    </dgm:pt>
    <dgm:pt modelId="{1E500692-3D7A-446F-87B8-A5F7DCBF62E7}" type="sibTrans" cxnId="{3C5EFCDB-271D-45C3-9192-3313F59E14E1}">
      <dgm:prSet/>
      <dgm:spPr/>
      <dgm:t>
        <a:bodyPr/>
        <a:lstStyle/>
        <a:p>
          <a:endParaRPr lang="tr-TR"/>
        </a:p>
      </dgm:t>
    </dgm:pt>
    <dgm:pt modelId="{0D5A895C-A471-49DC-A004-B1764F4B11F1}">
      <dgm:prSet custT="1"/>
      <dgm:spPr/>
      <dgm:t>
        <a:bodyPr/>
        <a:lstStyle/>
        <a:p>
          <a:r>
            <a:rPr lang="tr-TR" altLang="tr-TR" sz="1200" b="1" dirty="0" smtClean="0"/>
            <a:t>-</a:t>
          </a:r>
          <a:r>
            <a:rPr lang="tr-TR" altLang="tr-TR" sz="1200" b="1" dirty="0" err="1" smtClean="0"/>
            <a:t>Medial</a:t>
          </a:r>
          <a:r>
            <a:rPr lang="tr-TR" altLang="tr-TR" sz="1200" b="1" dirty="0" smtClean="0"/>
            <a:t> </a:t>
          </a:r>
          <a:r>
            <a:rPr lang="tr-TR" altLang="tr-TR" sz="1200" b="1" dirty="0" err="1" smtClean="0"/>
            <a:t>epikondilit</a:t>
          </a:r>
          <a:r>
            <a:rPr lang="tr-TR" altLang="tr-TR" sz="1200" b="1" dirty="0" smtClean="0"/>
            <a:t> (golfçü dirseği)</a:t>
          </a:r>
        </a:p>
      </dgm:t>
    </dgm:pt>
    <dgm:pt modelId="{8F4882A9-031A-46EA-8D06-7CE0A66C8FDA}" type="parTrans" cxnId="{1BEB65E2-B2B1-4867-8CF9-FD6D4E2A5D19}">
      <dgm:prSet/>
      <dgm:spPr/>
      <dgm:t>
        <a:bodyPr/>
        <a:lstStyle/>
        <a:p>
          <a:endParaRPr lang="tr-TR"/>
        </a:p>
      </dgm:t>
    </dgm:pt>
    <dgm:pt modelId="{8621470F-C217-49FD-B217-ED72653E205C}" type="sibTrans" cxnId="{1BEB65E2-B2B1-4867-8CF9-FD6D4E2A5D19}">
      <dgm:prSet/>
      <dgm:spPr/>
      <dgm:t>
        <a:bodyPr/>
        <a:lstStyle/>
        <a:p>
          <a:endParaRPr lang="tr-TR"/>
        </a:p>
      </dgm:t>
    </dgm:pt>
    <dgm:pt modelId="{4E50116B-5957-4284-BF82-2CAEEF15F738}">
      <dgm:prSet custT="1"/>
      <dgm:spPr/>
      <dgm:t>
        <a:bodyPr/>
        <a:lstStyle/>
        <a:p>
          <a:r>
            <a:rPr lang="tr-TR" altLang="tr-TR" sz="1200" b="1" dirty="0" smtClean="0"/>
            <a:t>-</a:t>
          </a:r>
          <a:r>
            <a:rPr lang="tr-TR" altLang="tr-TR" sz="1200" b="1" dirty="0" err="1" smtClean="0"/>
            <a:t>Olecranon</a:t>
          </a:r>
          <a:r>
            <a:rPr lang="tr-TR" altLang="tr-TR" sz="1200" b="1" dirty="0" smtClean="0"/>
            <a:t> </a:t>
          </a:r>
          <a:r>
            <a:rPr lang="tr-TR" altLang="tr-TR" sz="1200" b="1" dirty="0" err="1" smtClean="0"/>
            <a:t>bursiti</a:t>
          </a:r>
          <a:endParaRPr lang="tr-TR" altLang="tr-TR" sz="1200" b="1" dirty="0" smtClean="0"/>
        </a:p>
      </dgm:t>
    </dgm:pt>
    <dgm:pt modelId="{8C948B2B-D922-45EA-BCCB-2903757615E6}" type="parTrans" cxnId="{7F7EE657-3C44-46B2-8062-A74859D5E5F3}">
      <dgm:prSet/>
      <dgm:spPr/>
      <dgm:t>
        <a:bodyPr/>
        <a:lstStyle/>
        <a:p>
          <a:endParaRPr lang="tr-TR"/>
        </a:p>
      </dgm:t>
    </dgm:pt>
    <dgm:pt modelId="{40C162CA-9ED9-4F3F-B904-6DA3BD6E3B98}" type="sibTrans" cxnId="{7F7EE657-3C44-46B2-8062-A74859D5E5F3}">
      <dgm:prSet/>
      <dgm:spPr/>
      <dgm:t>
        <a:bodyPr/>
        <a:lstStyle/>
        <a:p>
          <a:endParaRPr lang="tr-TR"/>
        </a:p>
      </dgm:t>
    </dgm:pt>
    <dgm:pt modelId="{2B087548-E5C0-4665-ABCB-F516A47D1A5C}">
      <dgm:prSet custT="1"/>
      <dgm:spPr/>
      <dgm:t>
        <a:bodyPr/>
        <a:lstStyle/>
        <a:p>
          <a:r>
            <a:rPr lang="tr-TR" altLang="tr-TR" sz="1200" b="1" dirty="0" smtClean="0"/>
            <a:t>-De </a:t>
          </a:r>
          <a:r>
            <a:rPr lang="tr-TR" altLang="tr-TR" sz="1200" b="1" dirty="0" err="1" smtClean="0"/>
            <a:t>Quervain</a:t>
          </a:r>
          <a:r>
            <a:rPr lang="tr-TR" altLang="tr-TR" sz="1200" b="1" dirty="0" smtClean="0"/>
            <a:t> </a:t>
          </a:r>
          <a:r>
            <a:rPr lang="tr-TR" altLang="tr-TR" sz="1200" b="1" dirty="0" err="1" smtClean="0"/>
            <a:t>tenosinoviti</a:t>
          </a:r>
          <a:endParaRPr lang="tr-TR" altLang="tr-TR" sz="1200" b="1" dirty="0" smtClean="0"/>
        </a:p>
      </dgm:t>
    </dgm:pt>
    <dgm:pt modelId="{30038AD4-4106-4A09-825B-A2DD8237D6F0}" type="parTrans" cxnId="{BFD1382A-99B7-4F20-BE43-884593AD42E1}">
      <dgm:prSet/>
      <dgm:spPr/>
      <dgm:t>
        <a:bodyPr/>
        <a:lstStyle/>
        <a:p>
          <a:endParaRPr lang="tr-TR"/>
        </a:p>
      </dgm:t>
    </dgm:pt>
    <dgm:pt modelId="{7EA2E9B8-27A2-4561-A0A7-F126366034F3}" type="sibTrans" cxnId="{BFD1382A-99B7-4F20-BE43-884593AD42E1}">
      <dgm:prSet/>
      <dgm:spPr/>
      <dgm:t>
        <a:bodyPr/>
        <a:lstStyle/>
        <a:p>
          <a:endParaRPr lang="tr-TR"/>
        </a:p>
      </dgm:t>
    </dgm:pt>
    <dgm:pt modelId="{8BCB28DC-040E-4F5C-BA93-AA25D1B406FF}">
      <dgm:prSet custT="1"/>
      <dgm:spPr/>
      <dgm:t>
        <a:bodyPr/>
        <a:lstStyle/>
        <a:p>
          <a:r>
            <a:rPr lang="tr-TR" altLang="tr-TR" sz="1200" b="1" dirty="0" smtClean="0"/>
            <a:t>-Tetik parmak</a:t>
          </a:r>
        </a:p>
      </dgm:t>
    </dgm:pt>
    <dgm:pt modelId="{1C4E2F99-9267-473F-930F-8AF99604517A}" type="parTrans" cxnId="{7EFE4BC1-54FF-43AD-92C3-3DFA2589BC1F}">
      <dgm:prSet/>
      <dgm:spPr/>
      <dgm:t>
        <a:bodyPr/>
        <a:lstStyle/>
        <a:p>
          <a:endParaRPr lang="tr-TR"/>
        </a:p>
      </dgm:t>
    </dgm:pt>
    <dgm:pt modelId="{B06E06E7-8978-4B0F-960A-C0550884063A}" type="sibTrans" cxnId="{7EFE4BC1-54FF-43AD-92C3-3DFA2589BC1F}">
      <dgm:prSet/>
      <dgm:spPr/>
      <dgm:t>
        <a:bodyPr/>
        <a:lstStyle/>
        <a:p>
          <a:endParaRPr lang="tr-TR"/>
        </a:p>
      </dgm:t>
    </dgm:pt>
    <dgm:pt modelId="{2FC1BBB5-8D10-4E8F-B458-53A39BA6C133}">
      <dgm:prSet phldrT="[Metin]" custT="1"/>
      <dgm:spPr/>
      <dgm:t>
        <a:bodyPr/>
        <a:lstStyle/>
        <a:p>
          <a:r>
            <a:rPr lang="tr-TR" altLang="tr-TR" sz="1200" b="1" dirty="0" smtClean="0"/>
            <a:t>Yansıyan ağrı: </a:t>
          </a:r>
          <a:r>
            <a:rPr lang="tr-TR" altLang="tr-TR" sz="1200" b="1" dirty="0" err="1" smtClean="0"/>
            <a:t>Lomber</a:t>
          </a:r>
          <a:r>
            <a:rPr lang="tr-TR" altLang="tr-TR" sz="1200" b="1" dirty="0" smtClean="0"/>
            <a:t> bölge </a:t>
          </a:r>
          <a:r>
            <a:rPr lang="tr-TR" altLang="tr-TR" sz="1200" b="1" dirty="0" err="1" smtClean="0"/>
            <a:t>patolojileri,sakroiliit,iliopsoas</a:t>
          </a:r>
          <a:r>
            <a:rPr lang="tr-TR" altLang="tr-TR" sz="1200" b="1" dirty="0" smtClean="0"/>
            <a:t> </a:t>
          </a:r>
          <a:r>
            <a:rPr lang="tr-TR" altLang="tr-TR" sz="1200" b="1" dirty="0" err="1" smtClean="0"/>
            <a:t>apsesi,retroperitoneal</a:t>
          </a:r>
          <a:r>
            <a:rPr lang="tr-TR" altLang="tr-TR" sz="1200" b="1" dirty="0" smtClean="0"/>
            <a:t> apandisit, PID,L2-4 </a:t>
          </a:r>
          <a:r>
            <a:rPr lang="tr-TR" altLang="tr-TR" sz="1200" b="1" dirty="0" err="1" smtClean="0"/>
            <a:t>radikülopati</a:t>
          </a:r>
          <a:r>
            <a:rPr lang="tr-TR" altLang="tr-TR" sz="1200" b="1" dirty="0" smtClean="0"/>
            <a:t>, aorta ve </a:t>
          </a:r>
          <a:r>
            <a:rPr lang="tr-TR" altLang="tr-TR" sz="1200" b="1" dirty="0" err="1" smtClean="0"/>
            <a:t>iliak</a:t>
          </a:r>
          <a:r>
            <a:rPr lang="tr-TR" altLang="tr-TR" sz="1200" b="1" dirty="0" smtClean="0"/>
            <a:t> damar </a:t>
          </a:r>
          <a:r>
            <a:rPr lang="tr-TR" altLang="tr-TR" sz="1200" b="1" dirty="0" err="1" smtClean="0"/>
            <a:t>tromboz</a:t>
          </a:r>
          <a:r>
            <a:rPr lang="tr-TR" altLang="tr-TR" sz="1200" b="1" dirty="0" smtClean="0"/>
            <a:t> veya anevrizması..</a:t>
          </a:r>
          <a:endParaRPr lang="tr-TR" sz="1200" b="1" dirty="0"/>
        </a:p>
      </dgm:t>
    </dgm:pt>
    <dgm:pt modelId="{93B74D88-D831-4761-AD7E-795A8D87DE95}" type="parTrans" cxnId="{9DA9C5D6-6853-4ADB-9116-73BE7A281190}">
      <dgm:prSet/>
      <dgm:spPr/>
      <dgm:t>
        <a:bodyPr/>
        <a:lstStyle/>
        <a:p>
          <a:endParaRPr lang="tr-TR"/>
        </a:p>
      </dgm:t>
    </dgm:pt>
    <dgm:pt modelId="{3CCA6855-A57A-4988-87BE-8AB315EF58C2}" type="sibTrans" cxnId="{9DA9C5D6-6853-4ADB-9116-73BE7A281190}">
      <dgm:prSet/>
      <dgm:spPr/>
      <dgm:t>
        <a:bodyPr/>
        <a:lstStyle/>
        <a:p>
          <a:endParaRPr lang="tr-TR"/>
        </a:p>
      </dgm:t>
    </dgm:pt>
    <dgm:pt modelId="{5152F9DD-3F30-4B7E-A2BC-9F572950782D}">
      <dgm:prSet custT="1"/>
      <dgm:spPr/>
      <dgm:t>
        <a:bodyPr/>
        <a:lstStyle/>
        <a:p>
          <a:r>
            <a:rPr lang="tr-TR" altLang="tr-TR" sz="1200" b="1" dirty="0" smtClean="0"/>
            <a:t>-</a:t>
          </a:r>
          <a:r>
            <a:rPr lang="tr-TR" altLang="tr-TR" sz="1200" b="1" dirty="0" err="1" smtClean="0"/>
            <a:t>Torakontarik</a:t>
          </a:r>
          <a:r>
            <a:rPr lang="tr-TR" altLang="tr-TR" sz="1200" b="1" dirty="0" smtClean="0"/>
            <a:t> </a:t>
          </a:r>
          <a:r>
            <a:rPr lang="tr-TR" altLang="tr-TR" sz="1200" b="1" dirty="0" err="1" smtClean="0"/>
            <a:t>bursit</a:t>
          </a:r>
          <a:endParaRPr lang="tr-TR" altLang="tr-TR" sz="1200" b="1" dirty="0"/>
        </a:p>
      </dgm:t>
    </dgm:pt>
    <dgm:pt modelId="{249481CE-E9E5-494B-800A-718BDC486BCC}" type="parTrans" cxnId="{46747EB6-8A58-445E-9AA8-9E1D48A8C8C7}">
      <dgm:prSet/>
      <dgm:spPr/>
      <dgm:t>
        <a:bodyPr/>
        <a:lstStyle/>
        <a:p>
          <a:endParaRPr lang="tr-TR"/>
        </a:p>
      </dgm:t>
    </dgm:pt>
    <dgm:pt modelId="{DF93AD46-160E-4FFE-A705-5DDBDD2382A1}" type="sibTrans" cxnId="{46747EB6-8A58-445E-9AA8-9E1D48A8C8C7}">
      <dgm:prSet/>
      <dgm:spPr/>
      <dgm:t>
        <a:bodyPr/>
        <a:lstStyle/>
        <a:p>
          <a:endParaRPr lang="tr-TR"/>
        </a:p>
      </dgm:t>
    </dgm:pt>
    <dgm:pt modelId="{F41C466B-5DC4-4868-B43F-1C0ECCF67D89}">
      <dgm:prSet custT="1"/>
      <dgm:spPr/>
      <dgm:t>
        <a:bodyPr/>
        <a:lstStyle/>
        <a:p>
          <a:r>
            <a:rPr lang="tr-TR" altLang="tr-TR" sz="1200" b="1" smtClean="0"/>
            <a:t>-İliopsoas bursit</a:t>
          </a:r>
          <a:endParaRPr lang="tr-TR" altLang="tr-TR" sz="1200" b="1" dirty="0"/>
        </a:p>
      </dgm:t>
    </dgm:pt>
    <dgm:pt modelId="{FD7575EE-8D4A-488A-94B0-18C444ED5868}" type="parTrans" cxnId="{588E464D-F214-44DA-A1E7-D2D4B4827E9B}">
      <dgm:prSet/>
      <dgm:spPr/>
      <dgm:t>
        <a:bodyPr/>
        <a:lstStyle/>
        <a:p>
          <a:endParaRPr lang="tr-TR"/>
        </a:p>
      </dgm:t>
    </dgm:pt>
    <dgm:pt modelId="{4C685946-2AA9-45B2-95F1-7DAEEC844FCE}" type="sibTrans" cxnId="{588E464D-F214-44DA-A1E7-D2D4B4827E9B}">
      <dgm:prSet/>
      <dgm:spPr/>
      <dgm:t>
        <a:bodyPr/>
        <a:lstStyle/>
        <a:p>
          <a:endParaRPr lang="tr-TR"/>
        </a:p>
      </dgm:t>
    </dgm:pt>
    <dgm:pt modelId="{37970D4F-E65F-454E-9596-B8DDBF9C04C9}">
      <dgm:prSet custT="1"/>
      <dgm:spPr/>
      <dgm:t>
        <a:bodyPr/>
        <a:lstStyle/>
        <a:p>
          <a:r>
            <a:rPr lang="tr-TR" altLang="tr-TR" sz="1200" b="1" dirty="0" smtClean="0"/>
            <a:t>-</a:t>
          </a:r>
          <a:r>
            <a:rPr lang="tr-TR" altLang="tr-TR" sz="1200" b="1" dirty="0" err="1" smtClean="0"/>
            <a:t>İskiogluteal</a:t>
          </a:r>
          <a:r>
            <a:rPr lang="tr-TR" altLang="tr-TR" sz="1200" b="1" dirty="0" smtClean="0"/>
            <a:t> </a:t>
          </a:r>
          <a:r>
            <a:rPr lang="tr-TR" altLang="tr-TR" sz="1200" b="1" dirty="0" err="1" smtClean="0"/>
            <a:t>bursit</a:t>
          </a:r>
          <a:endParaRPr lang="tr-TR" altLang="tr-TR" sz="1200" b="1" dirty="0"/>
        </a:p>
      </dgm:t>
    </dgm:pt>
    <dgm:pt modelId="{2D43B349-87DA-4EBB-B2F7-17CF86EFA283}" type="parTrans" cxnId="{5F2BEFA2-31C2-441C-8A40-B3D99CAB57B3}">
      <dgm:prSet/>
      <dgm:spPr/>
      <dgm:t>
        <a:bodyPr/>
        <a:lstStyle/>
        <a:p>
          <a:endParaRPr lang="tr-TR"/>
        </a:p>
      </dgm:t>
    </dgm:pt>
    <dgm:pt modelId="{4981E8AE-1813-43EF-9266-B90D21FF9F21}" type="sibTrans" cxnId="{5F2BEFA2-31C2-441C-8A40-B3D99CAB57B3}">
      <dgm:prSet/>
      <dgm:spPr/>
      <dgm:t>
        <a:bodyPr/>
        <a:lstStyle/>
        <a:p>
          <a:endParaRPr lang="tr-TR"/>
        </a:p>
      </dgm:t>
    </dgm:pt>
    <dgm:pt modelId="{F2B5614F-7B1D-405C-83AB-8C0C9E193680}">
      <dgm:prSet custT="1"/>
      <dgm:spPr/>
      <dgm:t>
        <a:bodyPr/>
        <a:lstStyle/>
        <a:p>
          <a:r>
            <a:rPr lang="tr-TR" altLang="tr-TR" sz="1200" b="1" dirty="0" smtClean="0"/>
            <a:t>-</a:t>
          </a:r>
          <a:r>
            <a:rPr lang="tr-TR" altLang="tr-TR" sz="1200" b="1" dirty="0" err="1" smtClean="0"/>
            <a:t>Adduktor</a:t>
          </a:r>
          <a:r>
            <a:rPr lang="tr-TR" altLang="tr-TR" sz="1200" b="1" dirty="0" smtClean="0"/>
            <a:t> </a:t>
          </a:r>
          <a:r>
            <a:rPr lang="tr-TR" altLang="tr-TR" sz="1200" b="1" dirty="0" err="1" smtClean="0"/>
            <a:t>tendinit</a:t>
          </a:r>
          <a:endParaRPr lang="tr-TR" sz="1200" b="1" dirty="0"/>
        </a:p>
      </dgm:t>
    </dgm:pt>
    <dgm:pt modelId="{67C2D520-7AD8-4C43-99C6-54EF3AC800AD}" type="parTrans" cxnId="{591D2963-33B6-47E9-BC93-B60638800DD3}">
      <dgm:prSet/>
      <dgm:spPr/>
      <dgm:t>
        <a:bodyPr/>
        <a:lstStyle/>
        <a:p>
          <a:endParaRPr lang="tr-TR"/>
        </a:p>
      </dgm:t>
    </dgm:pt>
    <dgm:pt modelId="{BADA9645-0FFE-4F8D-A6F5-B6516DCFB8BE}" type="sibTrans" cxnId="{591D2963-33B6-47E9-BC93-B60638800DD3}">
      <dgm:prSet/>
      <dgm:spPr/>
      <dgm:t>
        <a:bodyPr/>
        <a:lstStyle/>
        <a:p>
          <a:endParaRPr lang="tr-TR"/>
        </a:p>
      </dgm:t>
    </dgm:pt>
    <dgm:pt modelId="{3CD66962-6220-4A47-A28A-412A0F88F1D4}">
      <dgm:prSet custT="1"/>
      <dgm:spPr/>
      <dgm:t>
        <a:bodyPr/>
        <a:lstStyle/>
        <a:p>
          <a:r>
            <a:rPr lang="tr-TR" altLang="tr-TR" sz="1200" b="1" dirty="0" smtClean="0"/>
            <a:t>DİZ VE AYAK BİLEĞİ</a:t>
          </a:r>
        </a:p>
      </dgm:t>
    </dgm:pt>
    <dgm:pt modelId="{A7651E30-975F-49BE-8257-FEE7C223B71B}" type="parTrans" cxnId="{0B0022BC-A4C3-4592-A9D1-5BBA057B61EC}">
      <dgm:prSet/>
      <dgm:spPr/>
      <dgm:t>
        <a:bodyPr/>
        <a:lstStyle/>
        <a:p>
          <a:endParaRPr lang="tr-TR"/>
        </a:p>
      </dgm:t>
    </dgm:pt>
    <dgm:pt modelId="{C2FF07CE-467F-44FE-8ACC-83A2EC9F2AAE}" type="sibTrans" cxnId="{0B0022BC-A4C3-4592-A9D1-5BBA057B61EC}">
      <dgm:prSet/>
      <dgm:spPr/>
      <dgm:t>
        <a:bodyPr/>
        <a:lstStyle/>
        <a:p>
          <a:endParaRPr lang="tr-TR"/>
        </a:p>
      </dgm:t>
    </dgm:pt>
    <dgm:pt modelId="{FFABFF4B-7B79-465C-84D4-E5613A29B243}">
      <dgm:prSet custT="1"/>
      <dgm:spPr/>
      <dgm:t>
        <a:bodyPr/>
        <a:lstStyle/>
        <a:p>
          <a:r>
            <a:rPr lang="tr-TR" altLang="tr-TR" sz="1200" b="1" dirty="0" err="1" smtClean="0"/>
            <a:t>Prepatellar</a:t>
          </a:r>
          <a:r>
            <a:rPr lang="tr-TR" altLang="tr-TR" sz="1200" b="1" dirty="0" smtClean="0"/>
            <a:t> </a:t>
          </a:r>
          <a:r>
            <a:rPr lang="tr-TR" altLang="tr-TR" sz="1200" b="1" dirty="0" err="1" smtClean="0"/>
            <a:t>bursit</a:t>
          </a:r>
          <a:endParaRPr lang="tr-TR" altLang="tr-TR" sz="1200" b="1" dirty="0" smtClean="0"/>
        </a:p>
      </dgm:t>
    </dgm:pt>
    <dgm:pt modelId="{1FDC161E-0413-431D-AFD6-E231B3EB5EF9}" type="parTrans" cxnId="{1CB0E8CC-8828-4AEA-BEC7-0A1CDE0F9B42}">
      <dgm:prSet/>
      <dgm:spPr/>
      <dgm:t>
        <a:bodyPr/>
        <a:lstStyle/>
        <a:p>
          <a:endParaRPr lang="tr-TR"/>
        </a:p>
      </dgm:t>
    </dgm:pt>
    <dgm:pt modelId="{F8D8C4CD-467D-44C3-948A-00BB55CAAC5E}" type="sibTrans" cxnId="{1CB0E8CC-8828-4AEA-BEC7-0A1CDE0F9B42}">
      <dgm:prSet/>
      <dgm:spPr/>
      <dgm:t>
        <a:bodyPr/>
        <a:lstStyle/>
        <a:p>
          <a:endParaRPr lang="tr-TR"/>
        </a:p>
      </dgm:t>
    </dgm:pt>
    <dgm:pt modelId="{66645582-9FE1-49C9-BB24-1034F4B03F77}">
      <dgm:prSet custT="1"/>
      <dgm:spPr/>
      <dgm:t>
        <a:bodyPr/>
        <a:lstStyle/>
        <a:p>
          <a:r>
            <a:rPr lang="tr-TR" altLang="tr-TR" sz="1200" b="1" dirty="0" smtClean="0"/>
            <a:t>-</a:t>
          </a:r>
          <a:r>
            <a:rPr lang="tr-TR" altLang="tr-TR" sz="1200" b="1" dirty="0" err="1" smtClean="0"/>
            <a:t>Anserin</a:t>
          </a:r>
          <a:r>
            <a:rPr lang="tr-TR" altLang="tr-TR" sz="1200" b="1" dirty="0" smtClean="0"/>
            <a:t> </a:t>
          </a:r>
          <a:r>
            <a:rPr lang="tr-TR" altLang="tr-TR" sz="1200" b="1" dirty="0" err="1" smtClean="0"/>
            <a:t>bursit</a:t>
          </a:r>
          <a:r>
            <a:rPr lang="tr-TR" altLang="tr-TR" sz="1200" b="1" dirty="0" smtClean="0"/>
            <a:t> (pes </a:t>
          </a:r>
          <a:r>
            <a:rPr lang="tr-TR" altLang="tr-TR" sz="1200" b="1" dirty="0" err="1" smtClean="0"/>
            <a:t>anserinus</a:t>
          </a:r>
          <a:r>
            <a:rPr lang="tr-TR" altLang="tr-TR" sz="1200" b="1" dirty="0" smtClean="0"/>
            <a:t> </a:t>
          </a:r>
          <a:r>
            <a:rPr lang="tr-TR" altLang="tr-TR" sz="1200" b="1" dirty="0" err="1" smtClean="0"/>
            <a:t>bursiti</a:t>
          </a:r>
          <a:r>
            <a:rPr lang="tr-TR" altLang="tr-TR" sz="1200" b="1" dirty="0" smtClean="0"/>
            <a:t>)</a:t>
          </a:r>
        </a:p>
      </dgm:t>
    </dgm:pt>
    <dgm:pt modelId="{2A2ADF03-268A-4668-B1E1-449140EB6B4B}" type="parTrans" cxnId="{1F56A662-6D96-431A-9D99-CA7EC6C32445}">
      <dgm:prSet/>
      <dgm:spPr/>
      <dgm:t>
        <a:bodyPr/>
        <a:lstStyle/>
        <a:p>
          <a:endParaRPr lang="tr-TR"/>
        </a:p>
      </dgm:t>
    </dgm:pt>
    <dgm:pt modelId="{1A627BFC-3ECE-423C-BE5A-65BD6E975851}" type="sibTrans" cxnId="{1F56A662-6D96-431A-9D99-CA7EC6C32445}">
      <dgm:prSet/>
      <dgm:spPr/>
      <dgm:t>
        <a:bodyPr/>
        <a:lstStyle/>
        <a:p>
          <a:endParaRPr lang="tr-TR"/>
        </a:p>
      </dgm:t>
    </dgm:pt>
    <dgm:pt modelId="{B118A9FE-1E60-450B-B8CE-6A45BAF9D64D}">
      <dgm:prSet custT="1"/>
      <dgm:spPr/>
      <dgm:t>
        <a:bodyPr/>
        <a:lstStyle/>
        <a:p>
          <a:r>
            <a:rPr lang="tr-TR" altLang="tr-TR" sz="1200" b="1" dirty="0" smtClean="0"/>
            <a:t>-</a:t>
          </a:r>
          <a:r>
            <a:rPr lang="tr-TR" altLang="tr-TR" sz="1200" b="1" dirty="0" err="1" smtClean="0"/>
            <a:t>Patellar</a:t>
          </a:r>
          <a:r>
            <a:rPr lang="tr-TR" altLang="tr-TR" sz="1200" b="1" dirty="0" smtClean="0"/>
            <a:t> </a:t>
          </a:r>
          <a:r>
            <a:rPr lang="tr-TR" altLang="tr-TR" sz="1200" b="1" dirty="0" err="1" smtClean="0"/>
            <a:t>tendinit</a:t>
          </a:r>
          <a:r>
            <a:rPr lang="tr-TR" altLang="tr-TR" sz="1200" b="1" dirty="0" smtClean="0"/>
            <a:t> (koşucu ve atlamacı)</a:t>
          </a:r>
        </a:p>
      </dgm:t>
    </dgm:pt>
    <dgm:pt modelId="{93A85320-D78D-4560-BF9B-A61ABF82D31F}" type="parTrans" cxnId="{900BCD8B-6021-4D08-ADAD-22CB60F2CE21}">
      <dgm:prSet/>
      <dgm:spPr/>
      <dgm:t>
        <a:bodyPr/>
        <a:lstStyle/>
        <a:p>
          <a:endParaRPr lang="tr-TR"/>
        </a:p>
      </dgm:t>
    </dgm:pt>
    <dgm:pt modelId="{1756CA62-115D-46E7-B288-AF8010FF68DB}" type="sibTrans" cxnId="{900BCD8B-6021-4D08-ADAD-22CB60F2CE21}">
      <dgm:prSet/>
      <dgm:spPr/>
      <dgm:t>
        <a:bodyPr/>
        <a:lstStyle/>
        <a:p>
          <a:endParaRPr lang="tr-TR"/>
        </a:p>
      </dgm:t>
    </dgm:pt>
    <dgm:pt modelId="{F31EF93B-E8D1-4D4F-A4C6-05701CA7F2B2}">
      <dgm:prSet custT="1"/>
      <dgm:spPr/>
      <dgm:t>
        <a:bodyPr/>
        <a:lstStyle/>
        <a:p>
          <a:r>
            <a:rPr lang="tr-TR" altLang="tr-TR" sz="1200" b="1" smtClean="0"/>
            <a:t>-Aşil tendiniti</a:t>
          </a:r>
          <a:endParaRPr lang="tr-TR" altLang="tr-TR" sz="1200" b="1" dirty="0" smtClean="0"/>
        </a:p>
      </dgm:t>
    </dgm:pt>
    <dgm:pt modelId="{3FDFE7BE-2DB6-4AEB-BA56-66AB0BD4EF00}" type="parTrans" cxnId="{F29C04F6-DD40-45D3-9288-2CB0D78515C8}">
      <dgm:prSet/>
      <dgm:spPr/>
      <dgm:t>
        <a:bodyPr/>
        <a:lstStyle/>
        <a:p>
          <a:endParaRPr lang="tr-TR"/>
        </a:p>
      </dgm:t>
    </dgm:pt>
    <dgm:pt modelId="{13DB2B0F-B796-42AA-A842-53CEA18552E2}" type="sibTrans" cxnId="{F29C04F6-DD40-45D3-9288-2CB0D78515C8}">
      <dgm:prSet/>
      <dgm:spPr/>
      <dgm:t>
        <a:bodyPr/>
        <a:lstStyle/>
        <a:p>
          <a:endParaRPr lang="tr-TR"/>
        </a:p>
      </dgm:t>
    </dgm:pt>
    <dgm:pt modelId="{8D81840E-1398-4B65-B962-5AB051BF60FB}">
      <dgm:prSet custT="1"/>
      <dgm:spPr/>
      <dgm:t>
        <a:bodyPr/>
        <a:lstStyle/>
        <a:p>
          <a:r>
            <a:rPr lang="tr-TR" altLang="tr-TR" sz="1200" b="1" dirty="0" smtClean="0"/>
            <a:t>-</a:t>
          </a:r>
          <a:r>
            <a:rPr lang="tr-TR" altLang="tr-TR" sz="1200" b="1" dirty="0" err="1" smtClean="0"/>
            <a:t>Retrokalkaneal</a:t>
          </a:r>
          <a:r>
            <a:rPr lang="tr-TR" altLang="tr-TR" sz="1200" b="1" dirty="0" smtClean="0"/>
            <a:t> </a:t>
          </a:r>
          <a:r>
            <a:rPr lang="tr-TR" altLang="tr-TR" sz="1200" b="1" dirty="0" err="1" smtClean="0"/>
            <a:t>bursit</a:t>
          </a:r>
          <a:endParaRPr lang="tr-TR" altLang="tr-TR" sz="1200" b="1" dirty="0" smtClean="0"/>
        </a:p>
      </dgm:t>
    </dgm:pt>
    <dgm:pt modelId="{D12E3CFC-B81C-48E9-B37A-074CEEE8DDAF}" type="parTrans" cxnId="{A89D7E0A-4302-4A75-94B3-B38FE9E48155}">
      <dgm:prSet/>
      <dgm:spPr/>
      <dgm:t>
        <a:bodyPr/>
        <a:lstStyle/>
        <a:p>
          <a:endParaRPr lang="tr-TR"/>
        </a:p>
      </dgm:t>
    </dgm:pt>
    <dgm:pt modelId="{770FD6D6-2C42-403B-BBF1-B057C03B6F39}" type="sibTrans" cxnId="{A89D7E0A-4302-4A75-94B3-B38FE9E48155}">
      <dgm:prSet/>
      <dgm:spPr/>
      <dgm:t>
        <a:bodyPr/>
        <a:lstStyle/>
        <a:p>
          <a:endParaRPr lang="tr-TR"/>
        </a:p>
      </dgm:t>
    </dgm:pt>
    <dgm:pt modelId="{6017653F-E0EC-4114-B434-0DCF831D0E4E}" type="pres">
      <dgm:prSet presAssocID="{F55631F4-F59B-4BD0-96EC-351DAA0DEA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508B716-37BD-46FD-B637-5FB6470418BE}" type="pres">
      <dgm:prSet presAssocID="{DD232143-15F0-4E36-8225-06ABA851B301}" presName="parentLin" presStyleCnt="0"/>
      <dgm:spPr/>
    </dgm:pt>
    <dgm:pt modelId="{CE7788DE-C3A2-479F-AB3B-27110B4E59E9}" type="pres">
      <dgm:prSet presAssocID="{DD232143-15F0-4E36-8225-06ABA851B301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D7FFBF2F-024D-4A3C-A731-F5911CB1C950}" type="pres">
      <dgm:prSet presAssocID="{DD232143-15F0-4E36-8225-06ABA851B301}" presName="parentText" presStyleLbl="node1" presStyleIdx="0" presStyleCnt="4" custScaleY="35842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D2B573-7D65-4159-A3F7-71CEEC54A9C1}" type="pres">
      <dgm:prSet presAssocID="{DD232143-15F0-4E36-8225-06ABA851B301}" presName="negativeSpace" presStyleCnt="0"/>
      <dgm:spPr/>
    </dgm:pt>
    <dgm:pt modelId="{7EDE047D-6E49-4CB9-BF3A-02BFF941C8A6}" type="pres">
      <dgm:prSet presAssocID="{DD232143-15F0-4E36-8225-06ABA851B301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422B11-A54C-44EC-9631-200CCE1CDAD1}" type="pres">
      <dgm:prSet presAssocID="{0F2A876D-DC8A-4D80-BCBA-BA090BB0695F}" presName="spaceBetweenRectangles" presStyleCnt="0"/>
      <dgm:spPr/>
    </dgm:pt>
    <dgm:pt modelId="{581F70BB-F332-4A8A-84DE-D272EFFC93EA}" type="pres">
      <dgm:prSet presAssocID="{0B7A7050-1779-4788-9158-FB440F7F080F}" presName="parentLin" presStyleCnt="0"/>
      <dgm:spPr/>
    </dgm:pt>
    <dgm:pt modelId="{611343B0-4E83-4876-94F0-FDFA5724FBF6}" type="pres">
      <dgm:prSet presAssocID="{0B7A7050-1779-4788-9158-FB440F7F080F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8E3B3FF7-B7FA-41B3-A721-672E162CB8BB}" type="pres">
      <dgm:prSet presAssocID="{0B7A7050-1779-4788-9158-FB440F7F080F}" presName="parentText" presStyleLbl="node1" presStyleIdx="1" presStyleCnt="4" custScaleX="142857" custScaleY="25985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1076B5-D8B2-4270-B4BF-C194000795C8}" type="pres">
      <dgm:prSet presAssocID="{0B7A7050-1779-4788-9158-FB440F7F080F}" presName="negativeSpace" presStyleCnt="0"/>
      <dgm:spPr/>
    </dgm:pt>
    <dgm:pt modelId="{9156B760-B94F-420A-AF58-9074305D2CC1}" type="pres">
      <dgm:prSet presAssocID="{0B7A7050-1779-4788-9158-FB440F7F080F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A1C635-D1FA-4E91-B73F-D6371A4FC86F}" type="pres">
      <dgm:prSet presAssocID="{55890273-C260-425B-BA22-7BD5DD00EADF}" presName="spaceBetweenRectangles" presStyleCnt="0"/>
      <dgm:spPr/>
    </dgm:pt>
    <dgm:pt modelId="{DFA2ED55-BA1E-406C-98A1-CCA76FEB9057}" type="pres">
      <dgm:prSet presAssocID="{5FC2BC18-8478-4142-BDE3-8B5F27055292}" presName="parentLin" presStyleCnt="0"/>
      <dgm:spPr/>
    </dgm:pt>
    <dgm:pt modelId="{004C88B5-6A8A-4F71-97B7-FCC2DCCB1B18}" type="pres">
      <dgm:prSet presAssocID="{5FC2BC18-8478-4142-BDE3-8B5F27055292}" presName="parentLeftMargin" presStyleLbl="node1" presStyleIdx="1" presStyleCnt="4"/>
      <dgm:spPr/>
      <dgm:t>
        <a:bodyPr/>
        <a:lstStyle/>
        <a:p>
          <a:endParaRPr lang="tr-TR"/>
        </a:p>
      </dgm:t>
    </dgm:pt>
    <dgm:pt modelId="{17289B4C-01C2-44EA-828B-1CD947D45F04}" type="pres">
      <dgm:prSet presAssocID="{5FC2BC18-8478-4142-BDE3-8B5F27055292}" presName="parentText" presStyleLbl="node1" presStyleIdx="2" presStyleCnt="4" custScaleY="25385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C40E11-71E7-49CE-AC99-C6CA2A201CD4}" type="pres">
      <dgm:prSet presAssocID="{5FC2BC18-8478-4142-BDE3-8B5F27055292}" presName="negativeSpace" presStyleCnt="0"/>
      <dgm:spPr/>
    </dgm:pt>
    <dgm:pt modelId="{BEB57A54-5800-49E0-A077-A81CDA48D017}" type="pres">
      <dgm:prSet presAssocID="{5FC2BC18-8478-4142-BDE3-8B5F2705529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13E2DB-B7CE-4E52-BDC8-4824808E454A}" type="pres">
      <dgm:prSet presAssocID="{11318EFD-0BA2-4C6D-AD6C-5FA342FBBD0D}" presName="spaceBetweenRectangles" presStyleCnt="0"/>
      <dgm:spPr/>
    </dgm:pt>
    <dgm:pt modelId="{3F0C5CAD-2F65-442F-83AF-CD6369C9E11C}" type="pres">
      <dgm:prSet presAssocID="{3CD66962-6220-4A47-A28A-412A0F88F1D4}" presName="parentLin" presStyleCnt="0"/>
      <dgm:spPr/>
    </dgm:pt>
    <dgm:pt modelId="{F85856E3-7540-46DF-AFDA-B96363EF2E41}" type="pres">
      <dgm:prSet presAssocID="{3CD66962-6220-4A47-A28A-412A0F88F1D4}" presName="parentLeftMargin" presStyleLbl="node1" presStyleIdx="2" presStyleCnt="4"/>
      <dgm:spPr/>
      <dgm:t>
        <a:bodyPr/>
        <a:lstStyle/>
        <a:p>
          <a:endParaRPr lang="tr-TR"/>
        </a:p>
      </dgm:t>
    </dgm:pt>
    <dgm:pt modelId="{704C9E7E-5DAE-4825-83CA-0BB08A5206F2}" type="pres">
      <dgm:prSet presAssocID="{3CD66962-6220-4A47-A28A-412A0F88F1D4}" presName="parentText" presStyleLbl="node1" presStyleIdx="3" presStyleCnt="4" custScaleY="23240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3698ED0-211B-4800-A1C0-3E5EF1A8C9DB}" type="pres">
      <dgm:prSet presAssocID="{3CD66962-6220-4A47-A28A-412A0F88F1D4}" presName="negativeSpace" presStyleCnt="0"/>
      <dgm:spPr/>
    </dgm:pt>
    <dgm:pt modelId="{54B73E5E-BAD4-47EC-B132-80CDC2B3703B}" type="pres">
      <dgm:prSet presAssocID="{3CD66962-6220-4A47-A28A-412A0F88F1D4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7625BBF-B0F8-42BE-8968-EBF9EECE2FE1}" srcId="{F55631F4-F59B-4BD0-96EC-351DAA0DEA34}" destId="{0B7A7050-1779-4788-9158-FB440F7F080F}" srcOrd="1" destOrd="0" parTransId="{581E686E-7461-4420-A0E5-5C0251D73AB0}" sibTransId="{55890273-C260-425B-BA22-7BD5DD00EADF}"/>
    <dgm:cxn modelId="{1CB0E8CC-8828-4AEA-BEC7-0A1CDE0F9B42}" srcId="{3CD66962-6220-4A47-A28A-412A0F88F1D4}" destId="{FFABFF4B-7B79-465C-84D4-E5613A29B243}" srcOrd="0" destOrd="0" parTransId="{1FDC161E-0413-431D-AFD6-E231B3EB5EF9}" sibTransId="{F8D8C4CD-467D-44C3-948A-00BB55CAAC5E}"/>
    <dgm:cxn modelId="{9DA9C5D6-6853-4ADB-9116-73BE7A281190}" srcId="{5FC2BC18-8478-4142-BDE3-8B5F27055292}" destId="{2FC1BBB5-8D10-4E8F-B458-53A39BA6C133}" srcOrd="0" destOrd="0" parTransId="{93B74D88-D831-4761-AD7E-795A8D87DE95}" sibTransId="{3CCA6855-A57A-4988-87BE-8AB315EF58C2}"/>
    <dgm:cxn modelId="{1BEB65E2-B2B1-4867-8CF9-FD6D4E2A5D19}" srcId="{0B7A7050-1779-4788-9158-FB440F7F080F}" destId="{0D5A895C-A471-49DC-A004-B1764F4B11F1}" srcOrd="1" destOrd="0" parTransId="{8F4882A9-031A-46EA-8D06-7CE0A66C8FDA}" sibTransId="{8621470F-C217-49FD-B217-ED72653E205C}"/>
    <dgm:cxn modelId="{249ECFEE-5950-4D3B-83B2-1CB179DC4223}" type="presOf" srcId="{AF7CFE6C-F791-4366-B397-D7C38C890C26}" destId="{7EDE047D-6E49-4CB9-BF3A-02BFF941C8A6}" srcOrd="0" destOrd="0" presId="urn:microsoft.com/office/officeart/2005/8/layout/list1"/>
    <dgm:cxn modelId="{BFCAB5F7-A6A6-4F11-8E3A-9CF013B5BE95}" type="presOf" srcId="{A3DD3512-B8F5-49FB-A272-8D018D581D8C}" destId="{9156B760-B94F-420A-AF58-9074305D2CC1}" srcOrd="0" destOrd="0" presId="urn:microsoft.com/office/officeart/2005/8/layout/list1"/>
    <dgm:cxn modelId="{CBA35D5E-F12D-4C69-9663-8505AB83AE07}" type="presOf" srcId="{0B7A7050-1779-4788-9158-FB440F7F080F}" destId="{8E3B3FF7-B7FA-41B3-A721-672E162CB8BB}" srcOrd="1" destOrd="0" presId="urn:microsoft.com/office/officeart/2005/8/layout/list1"/>
    <dgm:cxn modelId="{37185241-2E7D-44E2-B409-E7917018BAF7}" type="presOf" srcId="{F41C466B-5DC4-4868-B43F-1C0ECCF67D89}" destId="{BEB57A54-5800-49E0-A077-A81CDA48D017}" srcOrd="0" destOrd="2" presId="urn:microsoft.com/office/officeart/2005/8/layout/list1"/>
    <dgm:cxn modelId="{26783525-7F25-41E1-8D44-520283B38774}" type="presOf" srcId="{FFABFF4B-7B79-465C-84D4-E5613A29B243}" destId="{54B73E5E-BAD4-47EC-B132-80CDC2B3703B}" srcOrd="0" destOrd="0" presId="urn:microsoft.com/office/officeart/2005/8/layout/list1"/>
    <dgm:cxn modelId="{DA8635A5-00D3-495F-96BB-084317FA0715}" srcId="{DD232143-15F0-4E36-8225-06ABA851B301}" destId="{6CA58188-6FE4-4143-BB2E-4560693A57A6}" srcOrd="6" destOrd="0" parTransId="{170A5863-0A4C-4612-B9D7-8A83BF8146A5}" sibTransId="{6C65D87C-E86F-4033-A7A3-4AD76EE0D7BA}"/>
    <dgm:cxn modelId="{252DD4C4-4D25-4A17-A783-811B8C458967}" srcId="{DD232143-15F0-4E36-8225-06ABA851B301}" destId="{A54BDBE5-F9F8-4CAC-A4B0-88B127E121F0}" srcOrd="4" destOrd="0" parTransId="{2551B8C5-A7E5-47F0-920A-AF3269157A10}" sibTransId="{E69156A9-676C-4414-988E-04203204ABA6}"/>
    <dgm:cxn modelId="{C9226234-8EB0-472F-841C-D7E31B72CEA8}" type="presOf" srcId="{6C6A08CC-D12D-4644-B250-4255571C66B9}" destId="{7EDE047D-6E49-4CB9-BF3A-02BFF941C8A6}" srcOrd="0" destOrd="2" presId="urn:microsoft.com/office/officeart/2005/8/layout/list1"/>
    <dgm:cxn modelId="{40776D81-D3B4-4E0B-835C-3AF442D2E52C}" type="presOf" srcId="{A54BDBE5-F9F8-4CAC-A4B0-88B127E121F0}" destId="{7EDE047D-6E49-4CB9-BF3A-02BFF941C8A6}" srcOrd="0" destOrd="4" presId="urn:microsoft.com/office/officeart/2005/8/layout/list1"/>
    <dgm:cxn modelId="{7543612A-080E-4DBC-8132-420F32E79E3A}" srcId="{DD232143-15F0-4E36-8225-06ABA851B301}" destId="{DE657B4E-DFE8-4245-8B84-B1531119D548}" srcOrd="3" destOrd="0" parTransId="{E25B9B66-BB7D-4B7D-B832-40A8DADC31F6}" sibTransId="{D6E80187-58B9-4565-B453-58530D9FEE76}"/>
    <dgm:cxn modelId="{9E38D5FE-3F89-4D9B-B6FB-C7957255BBB1}" type="presOf" srcId="{F2B5614F-7B1D-405C-83AB-8C0C9E193680}" destId="{BEB57A54-5800-49E0-A077-A81CDA48D017}" srcOrd="0" destOrd="4" presId="urn:microsoft.com/office/officeart/2005/8/layout/list1"/>
    <dgm:cxn modelId="{E6C93A11-8E27-42C0-A6EC-F8A6FB935020}" type="presOf" srcId="{DD232143-15F0-4E36-8225-06ABA851B301}" destId="{D7FFBF2F-024D-4A3C-A731-F5911CB1C950}" srcOrd="1" destOrd="0" presId="urn:microsoft.com/office/officeart/2005/8/layout/list1"/>
    <dgm:cxn modelId="{F29C04F6-DD40-45D3-9288-2CB0D78515C8}" srcId="{3CD66962-6220-4A47-A28A-412A0F88F1D4}" destId="{F31EF93B-E8D1-4D4F-A4C6-05701CA7F2B2}" srcOrd="3" destOrd="0" parTransId="{3FDFE7BE-2DB6-4AEB-BA56-66AB0BD4EF00}" sibTransId="{13DB2B0F-B796-42AA-A842-53CEA18552E2}"/>
    <dgm:cxn modelId="{0946D924-6E68-410D-A278-52443FAC8F17}" srcId="{DD232143-15F0-4E36-8225-06ABA851B301}" destId="{AF7CFE6C-F791-4366-B397-D7C38C890C26}" srcOrd="0" destOrd="0" parTransId="{E5DD34B0-5906-4FA8-B15C-2AA5B8B3F563}" sibTransId="{98DCC4C5-6871-4A2E-9026-35D2CD4F2F4C}"/>
    <dgm:cxn modelId="{EB034FE5-3186-4DA0-A837-D0ADEF9FD4EE}" srcId="{DD232143-15F0-4E36-8225-06ABA851B301}" destId="{6C6A08CC-D12D-4644-B250-4255571C66B9}" srcOrd="2" destOrd="0" parTransId="{8E893537-73B1-4A43-AD8C-DDB96D0CCF54}" sibTransId="{B2DE1F23-0022-419A-8E12-49268BB750E0}"/>
    <dgm:cxn modelId="{8AE997D8-46D9-48A6-8C27-678747FB2404}" type="presOf" srcId="{5FC2BC18-8478-4142-BDE3-8B5F27055292}" destId="{17289B4C-01C2-44EA-828B-1CD947D45F04}" srcOrd="1" destOrd="0" presId="urn:microsoft.com/office/officeart/2005/8/layout/list1"/>
    <dgm:cxn modelId="{B05522F1-4BBF-4CB0-A395-8CF1E3C6A73B}" type="presOf" srcId="{B118A9FE-1E60-450B-B8CE-6A45BAF9D64D}" destId="{54B73E5E-BAD4-47EC-B132-80CDC2B3703B}" srcOrd="0" destOrd="2" presId="urn:microsoft.com/office/officeart/2005/8/layout/list1"/>
    <dgm:cxn modelId="{0FBD0CA6-3528-45AA-BA14-3FA98E57CB03}" type="presOf" srcId="{5E0A8411-2B65-4ED7-A25F-752A190FE884}" destId="{7EDE047D-6E49-4CB9-BF3A-02BFF941C8A6}" srcOrd="0" destOrd="5" presId="urn:microsoft.com/office/officeart/2005/8/layout/list1"/>
    <dgm:cxn modelId="{5F2BEFA2-31C2-441C-8A40-B3D99CAB57B3}" srcId="{5FC2BC18-8478-4142-BDE3-8B5F27055292}" destId="{37970D4F-E65F-454E-9596-B8DDBF9C04C9}" srcOrd="3" destOrd="0" parTransId="{2D43B349-87DA-4EBB-B2F7-17CF86EFA283}" sibTransId="{4981E8AE-1813-43EF-9266-B90D21FF9F21}"/>
    <dgm:cxn modelId="{451631D6-AC8C-4B96-9902-464DBBDE95FC}" type="presOf" srcId="{4E50116B-5957-4284-BF82-2CAEEF15F738}" destId="{9156B760-B94F-420A-AF58-9074305D2CC1}" srcOrd="0" destOrd="2" presId="urn:microsoft.com/office/officeart/2005/8/layout/list1"/>
    <dgm:cxn modelId="{3C5EFCDB-271D-45C3-9192-3313F59E14E1}" srcId="{0B7A7050-1779-4788-9158-FB440F7F080F}" destId="{A3DD3512-B8F5-49FB-A272-8D018D581D8C}" srcOrd="0" destOrd="0" parTransId="{7B6C417F-0B64-4BF7-8A76-4D65864F1722}" sibTransId="{1E500692-3D7A-446F-87B8-A5F7DCBF62E7}"/>
    <dgm:cxn modelId="{46747EB6-8A58-445E-9AA8-9E1D48A8C8C7}" srcId="{5FC2BC18-8478-4142-BDE3-8B5F27055292}" destId="{5152F9DD-3F30-4B7E-A2BC-9F572950782D}" srcOrd="1" destOrd="0" parTransId="{249481CE-E9E5-494B-800A-718BDC486BCC}" sibTransId="{DF93AD46-160E-4FFE-A705-5DDBDD2382A1}"/>
    <dgm:cxn modelId="{900BCD8B-6021-4D08-ADAD-22CB60F2CE21}" srcId="{3CD66962-6220-4A47-A28A-412A0F88F1D4}" destId="{B118A9FE-1E60-450B-B8CE-6A45BAF9D64D}" srcOrd="2" destOrd="0" parTransId="{93A85320-D78D-4560-BF9B-A61ABF82D31F}" sibTransId="{1756CA62-115D-46E7-B288-AF8010FF68DB}"/>
    <dgm:cxn modelId="{6C448BF8-A339-41D8-9346-37C7C2255ABC}" type="presOf" srcId="{F55631F4-F59B-4BD0-96EC-351DAA0DEA34}" destId="{6017653F-E0EC-4114-B434-0DCF831D0E4E}" srcOrd="0" destOrd="0" presId="urn:microsoft.com/office/officeart/2005/8/layout/list1"/>
    <dgm:cxn modelId="{588E464D-F214-44DA-A1E7-D2D4B4827E9B}" srcId="{5FC2BC18-8478-4142-BDE3-8B5F27055292}" destId="{F41C466B-5DC4-4868-B43F-1C0ECCF67D89}" srcOrd="2" destOrd="0" parTransId="{FD7575EE-8D4A-488A-94B0-18C444ED5868}" sibTransId="{4C685946-2AA9-45B2-95F1-7DAEEC844FCE}"/>
    <dgm:cxn modelId="{92225B79-936F-42D6-AD7B-01D6926BCD4F}" type="presOf" srcId="{66645582-9FE1-49C9-BB24-1034F4B03F77}" destId="{54B73E5E-BAD4-47EC-B132-80CDC2B3703B}" srcOrd="0" destOrd="1" presId="urn:microsoft.com/office/officeart/2005/8/layout/list1"/>
    <dgm:cxn modelId="{BFD1382A-99B7-4F20-BE43-884593AD42E1}" srcId="{0B7A7050-1779-4788-9158-FB440F7F080F}" destId="{2B087548-E5C0-4665-ABCB-F516A47D1A5C}" srcOrd="3" destOrd="0" parTransId="{30038AD4-4106-4A09-825B-A2DD8237D6F0}" sibTransId="{7EA2E9B8-27A2-4561-A0A7-F126366034F3}"/>
    <dgm:cxn modelId="{7EFE4BC1-54FF-43AD-92C3-3DFA2589BC1F}" srcId="{0B7A7050-1779-4788-9158-FB440F7F080F}" destId="{8BCB28DC-040E-4F5C-BA93-AA25D1B406FF}" srcOrd="4" destOrd="0" parTransId="{1C4E2F99-9267-473F-930F-8AF99604517A}" sibTransId="{B06E06E7-8978-4B0F-960A-C0550884063A}"/>
    <dgm:cxn modelId="{66F10FA8-D728-4AD5-8795-17FAE8D2949E}" type="presOf" srcId="{6CA58188-6FE4-4143-BB2E-4560693A57A6}" destId="{7EDE047D-6E49-4CB9-BF3A-02BFF941C8A6}" srcOrd="0" destOrd="6" presId="urn:microsoft.com/office/officeart/2005/8/layout/list1"/>
    <dgm:cxn modelId="{F38E0AB3-710D-4DF7-A200-4040F7F9A953}" srcId="{F55631F4-F59B-4BD0-96EC-351DAA0DEA34}" destId="{DD232143-15F0-4E36-8225-06ABA851B301}" srcOrd="0" destOrd="0" parTransId="{2FF4EAD1-2015-412F-8A5E-FC07E492A840}" sibTransId="{0F2A876D-DC8A-4D80-BCBA-BA090BB0695F}"/>
    <dgm:cxn modelId="{7F7EE657-3C44-46B2-8062-A74859D5E5F3}" srcId="{0B7A7050-1779-4788-9158-FB440F7F080F}" destId="{4E50116B-5957-4284-BF82-2CAEEF15F738}" srcOrd="2" destOrd="0" parTransId="{8C948B2B-D922-45EA-BCCB-2903757615E6}" sibTransId="{40C162CA-9ED9-4F3F-B904-6DA3BD6E3B98}"/>
    <dgm:cxn modelId="{487F2ABD-5A8A-4CCE-BD81-58AC7DDC3538}" type="presOf" srcId="{5152F9DD-3F30-4B7E-A2BC-9F572950782D}" destId="{BEB57A54-5800-49E0-A077-A81CDA48D017}" srcOrd="0" destOrd="1" presId="urn:microsoft.com/office/officeart/2005/8/layout/list1"/>
    <dgm:cxn modelId="{F8036824-6F67-4A14-B1C3-AB51D1764922}" type="presOf" srcId="{5FC2BC18-8478-4142-BDE3-8B5F27055292}" destId="{004C88B5-6A8A-4F71-97B7-FCC2DCCB1B18}" srcOrd="0" destOrd="0" presId="urn:microsoft.com/office/officeart/2005/8/layout/list1"/>
    <dgm:cxn modelId="{0E4D8080-8D58-4828-8375-13219D1598CD}" type="presOf" srcId="{0B7A7050-1779-4788-9158-FB440F7F080F}" destId="{611343B0-4E83-4876-94F0-FDFA5724FBF6}" srcOrd="0" destOrd="0" presId="urn:microsoft.com/office/officeart/2005/8/layout/list1"/>
    <dgm:cxn modelId="{1F56A662-6D96-431A-9D99-CA7EC6C32445}" srcId="{3CD66962-6220-4A47-A28A-412A0F88F1D4}" destId="{66645582-9FE1-49C9-BB24-1034F4B03F77}" srcOrd="1" destOrd="0" parTransId="{2A2ADF03-268A-4668-B1E1-449140EB6B4B}" sibTransId="{1A627BFC-3ECE-423C-BE5A-65BD6E975851}"/>
    <dgm:cxn modelId="{0B0022BC-A4C3-4592-A9D1-5BBA057B61EC}" srcId="{F55631F4-F59B-4BD0-96EC-351DAA0DEA34}" destId="{3CD66962-6220-4A47-A28A-412A0F88F1D4}" srcOrd="3" destOrd="0" parTransId="{A7651E30-975F-49BE-8257-FEE7C223B71B}" sibTransId="{C2FF07CE-467F-44FE-8ACC-83A2EC9F2AAE}"/>
    <dgm:cxn modelId="{63D9521E-B28C-4716-82FF-37E86F680045}" type="presOf" srcId="{F31EF93B-E8D1-4D4F-A4C6-05701CA7F2B2}" destId="{54B73E5E-BAD4-47EC-B132-80CDC2B3703B}" srcOrd="0" destOrd="3" presId="urn:microsoft.com/office/officeart/2005/8/layout/list1"/>
    <dgm:cxn modelId="{F90DE3C9-F1C0-41FF-B8A2-9D79D4440B33}" type="presOf" srcId="{0D5A895C-A471-49DC-A004-B1764F4B11F1}" destId="{9156B760-B94F-420A-AF58-9074305D2CC1}" srcOrd="0" destOrd="1" presId="urn:microsoft.com/office/officeart/2005/8/layout/list1"/>
    <dgm:cxn modelId="{566C6441-F81B-4557-B588-49A14AA42071}" type="presOf" srcId="{3CD66962-6220-4A47-A28A-412A0F88F1D4}" destId="{F85856E3-7540-46DF-AFDA-B96363EF2E41}" srcOrd="0" destOrd="0" presId="urn:microsoft.com/office/officeart/2005/8/layout/list1"/>
    <dgm:cxn modelId="{591D2963-33B6-47E9-BC93-B60638800DD3}" srcId="{5FC2BC18-8478-4142-BDE3-8B5F27055292}" destId="{F2B5614F-7B1D-405C-83AB-8C0C9E193680}" srcOrd="4" destOrd="0" parTransId="{67C2D520-7AD8-4C43-99C6-54EF3AC800AD}" sibTransId="{BADA9645-0FFE-4F8D-A6F5-B6516DCFB8BE}"/>
    <dgm:cxn modelId="{40EF9190-73CE-4BBC-A9D6-A9C51EF4178B}" srcId="{DD232143-15F0-4E36-8225-06ABA851B301}" destId="{AA4324E8-57FA-4B8F-B4DC-E80F19D4B69F}" srcOrd="1" destOrd="0" parTransId="{5224F644-25D7-40D2-939F-C3454BF211B1}" sibTransId="{F877F684-6D60-4E59-AA6D-AE4FF645F759}"/>
    <dgm:cxn modelId="{1FEF15AA-1A74-4C93-9727-77D89A5E2B65}" srcId="{F55631F4-F59B-4BD0-96EC-351DAA0DEA34}" destId="{5FC2BC18-8478-4142-BDE3-8B5F27055292}" srcOrd="2" destOrd="0" parTransId="{1F17BD48-AD1A-4180-8CF6-FFEDF6242FDA}" sibTransId="{11318EFD-0BA2-4C6D-AD6C-5FA342FBBD0D}"/>
    <dgm:cxn modelId="{529403CD-7895-448C-8183-6A0FE4CC632D}" type="presOf" srcId="{AA4324E8-57FA-4B8F-B4DC-E80F19D4B69F}" destId="{7EDE047D-6E49-4CB9-BF3A-02BFF941C8A6}" srcOrd="0" destOrd="1" presId="urn:microsoft.com/office/officeart/2005/8/layout/list1"/>
    <dgm:cxn modelId="{AF9E7CFB-C90E-41BA-9559-E62C0F6FD270}" type="presOf" srcId="{DD232143-15F0-4E36-8225-06ABA851B301}" destId="{CE7788DE-C3A2-479F-AB3B-27110B4E59E9}" srcOrd="0" destOrd="0" presId="urn:microsoft.com/office/officeart/2005/8/layout/list1"/>
    <dgm:cxn modelId="{7602570E-C7B8-4489-AF25-BCFA7977D34A}" srcId="{DD232143-15F0-4E36-8225-06ABA851B301}" destId="{5E0A8411-2B65-4ED7-A25F-752A190FE884}" srcOrd="5" destOrd="0" parTransId="{682630AA-9FF6-4211-A76A-C2CD37D423D2}" sibTransId="{366CBFD4-AD6C-4F08-8B49-8AD73DDFE069}"/>
    <dgm:cxn modelId="{2F571A00-B230-43FE-8404-3C9B5CB81037}" type="presOf" srcId="{2B087548-E5C0-4665-ABCB-F516A47D1A5C}" destId="{9156B760-B94F-420A-AF58-9074305D2CC1}" srcOrd="0" destOrd="3" presId="urn:microsoft.com/office/officeart/2005/8/layout/list1"/>
    <dgm:cxn modelId="{7FC14CD4-CFB6-4BFC-AC30-C113DF07B3C4}" type="presOf" srcId="{DE657B4E-DFE8-4245-8B84-B1531119D548}" destId="{7EDE047D-6E49-4CB9-BF3A-02BFF941C8A6}" srcOrd="0" destOrd="3" presId="urn:microsoft.com/office/officeart/2005/8/layout/list1"/>
    <dgm:cxn modelId="{205A80B7-AED0-4AF4-9A3B-9825C46ED974}" type="presOf" srcId="{3CD66962-6220-4A47-A28A-412A0F88F1D4}" destId="{704C9E7E-5DAE-4825-83CA-0BB08A5206F2}" srcOrd="1" destOrd="0" presId="urn:microsoft.com/office/officeart/2005/8/layout/list1"/>
    <dgm:cxn modelId="{B8CDBBEA-100A-43EA-84F4-D25D2645E38E}" type="presOf" srcId="{8D81840E-1398-4B65-B962-5AB051BF60FB}" destId="{54B73E5E-BAD4-47EC-B132-80CDC2B3703B}" srcOrd="0" destOrd="4" presId="urn:microsoft.com/office/officeart/2005/8/layout/list1"/>
    <dgm:cxn modelId="{409D6971-7B92-404A-86F8-C4886BBE1F31}" type="presOf" srcId="{8BCB28DC-040E-4F5C-BA93-AA25D1B406FF}" destId="{9156B760-B94F-420A-AF58-9074305D2CC1}" srcOrd="0" destOrd="4" presId="urn:microsoft.com/office/officeart/2005/8/layout/list1"/>
    <dgm:cxn modelId="{477E550A-E06F-4CE2-B78F-1D4B8A7AEF0B}" type="presOf" srcId="{37970D4F-E65F-454E-9596-B8DDBF9C04C9}" destId="{BEB57A54-5800-49E0-A077-A81CDA48D017}" srcOrd="0" destOrd="3" presId="urn:microsoft.com/office/officeart/2005/8/layout/list1"/>
    <dgm:cxn modelId="{A89D7E0A-4302-4A75-94B3-B38FE9E48155}" srcId="{3CD66962-6220-4A47-A28A-412A0F88F1D4}" destId="{8D81840E-1398-4B65-B962-5AB051BF60FB}" srcOrd="4" destOrd="0" parTransId="{D12E3CFC-B81C-48E9-B37A-074CEEE8DDAF}" sibTransId="{770FD6D6-2C42-403B-BBF1-B057C03B6F39}"/>
    <dgm:cxn modelId="{B2A81FD4-3189-47F0-AF22-E2D503BA690D}" type="presOf" srcId="{2FC1BBB5-8D10-4E8F-B458-53A39BA6C133}" destId="{BEB57A54-5800-49E0-A077-A81CDA48D017}" srcOrd="0" destOrd="0" presId="urn:microsoft.com/office/officeart/2005/8/layout/list1"/>
    <dgm:cxn modelId="{0BBD9BA0-7847-486C-A1D8-D16F7C15A5B8}" type="presParOf" srcId="{6017653F-E0EC-4114-B434-0DCF831D0E4E}" destId="{8508B716-37BD-46FD-B637-5FB6470418BE}" srcOrd="0" destOrd="0" presId="urn:microsoft.com/office/officeart/2005/8/layout/list1"/>
    <dgm:cxn modelId="{DC26A8DD-D20B-421E-8F4E-5FD99DF79A5D}" type="presParOf" srcId="{8508B716-37BD-46FD-B637-5FB6470418BE}" destId="{CE7788DE-C3A2-479F-AB3B-27110B4E59E9}" srcOrd="0" destOrd="0" presId="urn:microsoft.com/office/officeart/2005/8/layout/list1"/>
    <dgm:cxn modelId="{EB368752-5BD5-44AF-B065-9886164568E5}" type="presParOf" srcId="{8508B716-37BD-46FD-B637-5FB6470418BE}" destId="{D7FFBF2F-024D-4A3C-A731-F5911CB1C950}" srcOrd="1" destOrd="0" presId="urn:microsoft.com/office/officeart/2005/8/layout/list1"/>
    <dgm:cxn modelId="{B755050A-5FCD-4E6A-9A3E-80C148D28C49}" type="presParOf" srcId="{6017653F-E0EC-4114-B434-0DCF831D0E4E}" destId="{B2D2B573-7D65-4159-A3F7-71CEEC54A9C1}" srcOrd="1" destOrd="0" presId="urn:microsoft.com/office/officeart/2005/8/layout/list1"/>
    <dgm:cxn modelId="{BD763A30-F50B-415F-9C74-BC6F53751E97}" type="presParOf" srcId="{6017653F-E0EC-4114-B434-0DCF831D0E4E}" destId="{7EDE047D-6E49-4CB9-BF3A-02BFF941C8A6}" srcOrd="2" destOrd="0" presId="urn:microsoft.com/office/officeart/2005/8/layout/list1"/>
    <dgm:cxn modelId="{C2A3A926-29AA-4B27-B7B8-2F46A62CF36C}" type="presParOf" srcId="{6017653F-E0EC-4114-B434-0DCF831D0E4E}" destId="{06422B11-A54C-44EC-9631-200CCE1CDAD1}" srcOrd="3" destOrd="0" presId="urn:microsoft.com/office/officeart/2005/8/layout/list1"/>
    <dgm:cxn modelId="{1804C270-38F8-493B-8FF2-3116B421A0F8}" type="presParOf" srcId="{6017653F-E0EC-4114-B434-0DCF831D0E4E}" destId="{581F70BB-F332-4A8A-84DE-D272EFFC93EA}" srcOrd="4" destOrd="0" presId="urn:microsoft.com/office/officeart/2005/8/layout/list1"/>
    <dgm:cxn modelId="{A69167B1-C4DD-4864-8190-EE4D13EEF89D}" type="presParOf" srcId="{581F70BB-F332-4A8A-84DE-D272EFFC93EA}" destId="{611343B0-4E83-4876-94F0-FDFA5724FBF6}" srcOrd="0" destOrd="0" presId="urn:microsoft.com/office/officeart/2005/8/layout/list1"/>
    <dgm:cxn modelId="{A4D833D1-56B3-4556-8F59-4BC128A55C6A}" type="presParOf" srcId="{581F70BB-F332-4A8A-84DE-D272EFFC93EA}" destId="{8E3B3FF7-B7FA-41B3-A721-672E162CB8BB}" srcOrd="1" destOrd="0" presId="urn:microsoft.com/office/officeart/2005/8/layout/list1"/>
    <dgm:cxn modelId="{8463FE24-5455-419F-B87B-34C53D062678}" type="presParOf" srcId="{6017653F-E0EC-4114-B434-0DCF831D0E4E}" destId="{411076B5-D8B2-4270-B4BF-C194000795C8}" srcOrd="5" destOrd="0" presId="urn:microsoft.com/office/officeart/2005/8/layout/list1"/>
    <dgm:cxn modelId="{BA0BDBE7-981D-4F49-977F-8C0B65FA58E8}" type="presParOf" srcId="{6017653F-E0EC-4114-B434-0DCF831D0E4E}" destId="{9156B760-B94F-420A-AF58-9074305D2CC1}" srcOrd="6" destOrd="0" presId="urn:microsoft.com/office/officeart/2005/8/layout/list1"/>
    <dgm:cxn modelId="{B1ABA945-F9C7-4433-B48F-AD8D3C74384B}" type="presParOf" srcId="{6017653F-E0EC-4114-B434-0DCF831D0E4E}" destId="{1BA1C635-D1FA-4E91-B73F-D6371A4FC86F}" srcOrd="7" destOrd="0" presId="urn:microsoft.com/office/officeart/2005/8/layout/list1"/>
    <dgm:cxn modelId="{DC4AC1CB-0561-4E20-9B8F-5C15B7BA90F5}" type="presParOf" srcId="{6017653F-E0EC-4114-B434-0DCF831D0E4E}" destId="{DFA2ED55-BA1E-406C-98A1-CCA76FEB9057}" srcOrd="8" destOrd="0" presId="urn:microsoft.com/office/officeart/2005/8/layout/list1"/>
    <dgm:cxn modelId="{E3679D62-1B31-4723-BF31-40BE7E043D55}" type="presParOf" srcId="{DFA2ED55-BA1E-406C-98A1-CCA76FEB9057}" destId="{004C88B5-6A8A-4F71-97B7-FCC2DCCB1B18}" srcOrd="0" destOrd="0" presId="urn:microsoft.com/office/officeart/2005/8/layout/list1"/>
    <dgm:cxn modelId="{79BCFA56-9C9D-4784-B42F-C15FCF00AC65}" type="presParOf" srcId="{DFA2ED55-BA1E-406C-98A1-CCA76FEB9057}" destId="{17289B4C-01C2-44EA-828B-1CD947D45F04}" srcOrd="1" destOrd="0" presId="urn:microsoft.com/office/officeart/2005/8/layout/list1"/>
    <dgm:cxn modelId="{8DD01383-38E7-4A36-8748-905B10FDC950}" type="presParOf" srcId="{6017653F-E0EC-4114-B434-0DCF831D0E4E}" destId="{96C40E11-71E7-49CE-AC99-C6CA2A201CD4}" srcOrd="9" destOrd="0" presId="urn:microsoft.com/office/officeart/2005/8/layout/list1"/>
    <dgm:cxn modelId="{905F04BF-1845-453A-8655-3BA44C80B0DC}" type="presParOf" srcId="{6017653F-E0EC-4114-B434-0DCF831D0E4E}" destId="{BEB57A54-5800-49E0-A077-A81CDA48D017}" srcOrd="10" destOrd="0" presId="urn:microsoft.com/office/officeart/2005/8/layout/list1"/>
    <dgm:cxn modelId="{BE16C5FE-5BC8-4D9B-A622-B752DFBB37ED}" type="presParOf" srcId="{6017653F-E0EC-4114-B434-0DCF831D0E4E}" destId="{2213E2DB-B7CE-4E52-BDC8-4824808E454A}" srcOrd="11" destOrd="0" presId="urn:microsoft.com/office/officeart/2005/8/layout/list1"/>
    <dgm:cxn modelId="{17440233-43AC-4B5B-A03C-13863DD139E5}" type="presParOf" srcId="{6017653F-E0EC-4114-B434-0DCF831D0E4E}" destId="{3F0C5CAD-2F65-442F-83AF-CD6369C9E11C}" srcOrd="12" destOrd="0" presId="urn:microsoft.com/office/officeart/2005/8/layout/list1"/>
    <dgm:cxn modelId="{D391EC4C-E727-4548-AF11-DE36EC31573A}" type="presParOf" srcId="{3F0C5CAD-2F65-442F-83AF-CD6369C9E11C}" destId="{F85856E3-7540-46DF-AFDA-B96363EF2E41}" srcOrd="0" destOrd="0" presId="urn:microsoft.com/office/officeart/2005/8/layout/list1"/>
    <dgm:cxn modelId="{B6E6FD62-1E60-4C13-8BC3-7C65EEE83519}" type="presParOf" srcId="{3F0C5CAD-2F65-442F-83AF-CD6369C9E11C}" destId="{704C9E7E-5DAE-4825-83CA-0BB08A5206F2}" srcOrd="1" destOrd="0" presId="urn:microsoft.com/office/officeart/2005/8/layout/list1"/>
    <dgm:cxn modelId="{3AAE8CA2-5F3D-47D4-981A-C3639D1296F0}" type="presParOf" srcId="{6017653F-E0EC-4114-B434-0DCF831D0E4E}" destId="{33698ED0-211B-4800-A1C0-3E5EF1A8C9DB}" srcOrd="13" destOrd="0" presId="urn:microsoft.com/office/officeart/2005/8/layout/list1"/>
    <dgm:cxn modelId="{2A9D6256-36D2-42E7-808C-D430A72B14B3}" type="presParOf" srcId="{6017653F-E0EC-4114-B434-0DCF831D0E4E}" destId="{54B73E5E-BAD4-47EC-B132-80CDC2B3703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B47E3B-2FFD-4E80-85AC-65DE56B36CA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88BAE7F-82FD-4289-9918-0C997C19DF34}">
      <dgm:prSet phldrT="[Metin]"/>
      <dgm:spPr/>
      <dgm:t>
        <a:bodyPr/>
        <a:lstStyle/>
        <a:p>
          <a:r>
            <a:rPr lang="tr-TR" dirty="0" smtClean="0"/>
            <a:t>İNSPEKSİYON;</a:t>
          </a:r>
          <a:endParaRPr lang="tr-TR" dirty="0"/>
        </a:p>
      </dgm:t>
    </dgm:pt>
    <dgm:pt modelId="{556DDE8A-87A5-406D-BC5E-5F13E21DD562}" type="parTrans" cxnId="{456040E6-114E-42CA-9BCB-A52BCEFD21F9}">
      <dgm:prSet/>
      <dgm:spPr/>
      <dgm:t>
        <a:bodyPr/>
        <a:lstStyle/>
        <a:p>
          <a:endParaRPr lang="tr-TR"/>
        </a:p>
      </dgm:t>
    </dgm:pt>
    <dgm:pt modelId="{52EF2A02-DE2F-4CE1-8D3A-6D6BC576404B}" type="sibTrans" cxnId="{456040E6-114E-42CA-9BCB-A52BCEFD21F9}">
      <dgm:prSet/>
      <dgm:spPr/>
      <dgm:t>
        <a:bodyPr/>
        <a:lstStyle/>
        <a:p>
          <a:endParaRPr lang="tr-TR"/>
        </a:p>
      </dgm:t>
    </dgm:pt>
    <dgm:pt modelId="{5CD7E471-262B-428E-8B3D-31A3991573E5}">
      <dgm:prSet phldrT="[Metin]" custT="1"/>
      <dgm:spPr/>
      <dgm:t>
        <a:bodyPr/>
        <a:lstStyle/>
        <a:p>
          <a:r>
            <a:rPr lang="tr-TR" sz="1400" b="1" dirty="0" smtClean="0"/>
            <a:t>EKLEM ÇEVRESİNDE ŞİŞLİK</a:t>
          </a:r>
          <a:endParaRPr lang="tr-TR" sz="1400" b="1" dirty="0"/>
        </a:p>
      </dgm:t>
    </dgm:pt>
    <dgm:pt modelId="{EBC475F0-8815-4982-9A04-A161B7C3CFCE}" type="parTrans" cxnId="{F038BAB4-0F4C-4C23-9B45-95954458E9A0}">
      <dgm:prSet/>
      <dgm:spPr/>
      <dgm:t>
        <a:bodyPr/>
        <a:lstStyle/>
        <a:p>
          <a:endParaRPr lang="tr-TR"/>
        </a:p>
      </dgm:t>
    </dgm:pt>
    <dgm:pt modelId="{AEBBC7A4-1712-4981-A348-1C18DE7C7E28}" type="sibTrans" cxnId="{F038BAB4-0F4C-4C23-9B45-95954458E9A0}">
      <dgm:prSet/>
      <dgm:spPr/>
      <dgm:t>
        <a:bodyPr/>
        <a:lstStyle/>
        <a:p>
          <a:endParaRPr lang="tr-TR"/>
        </a:p>
      </dgm:t>
    </dgm:pt>
    <dgm:pt modelId="{3DA18C62-97F5-4C7A-A58F-E554B114521E}">
      <dgm:prSet phldrT="[Metin]"/>
      <dgm:spPr/>
      <dgm:t>
        <a:bodyPr/>
        <a:lstStyle/>
        <a:p>
          <a:r>
            <a:rPr lang="tr-TR" dirty="0" smtClean="0"/>
            <a:t>PALPASYON</a:t>
          </a:r>
          <a:endParaRPr lang="tr-TR" dirty="0"/>
        </a:p>
      </dgm:t>
    </dgm:pt>
    <dgm:pt modelId="{F9920956-380E-4BAE-B015-8C7460B3C995}" type="parTrans" cxnId="{93C82A14-8716-4122-BBC1-4FC9B27FA228}">
      <dgm:prSet/>
      <dgm:spPr/>
      <dgm:t>
        <a:bodyPr/>
        <a:lstStyle/>
        <a:p>
          <a:endParaRPr lang="tr-TR"/>
        </a:p>
      </dgm:t>
    </dgm:pt>
    <dgm:pt modelId="{7FFA2E3B-FB14-4F70-86AF-83C97B66BC98}" type="sibTrans" cxnId="{93C82A14-8716-4122-BBC1-4FC9B27FA228}">
      <dgm:prSet/>
      <dgm:spPr/>
      <dgm:t>
        <a:bodyPr/>
        <a:lstStyle/>
        <a:p>
          <a:endParaRPr lang="tr-TR"/>
        </a:p>
      </dgm:t>
    </dgm:pt>
    <dgm:pt modelId="{D78B3CA5-2514-4316-9EA6-8053D2BBC07E}">
      <dgm:prSet phldrT="[Metin]" custT="1"/>
      <dgm:spPr/>
      <dgm:t>
        <a:bodyPr/>
        <a:lstStyle/>
        <a:p>
          <a:r>
            <a:rPr lang="tr-TR" sz="1400" b="1" dirty="0" smtClean="0"/>
            <a:t>LOKAL ISI ARTIŞI:</a:t>
          </a:r>
        </a:p>
        <a:p>
          <a:r>
            <a:rPr lang="tr-TR" sz="1400" b="1" dirty="0" smtClean="0"/>
            <a:t>SİMETRİSİ, PROKSİMALİ, DİSTALİ İLE MUKAYESELİ (PARMAK PULLARI VEYA PARMAKLARIN DORSAL YÜZÜ KULLANILARAK)</a:t>
          </a:r>
          <a:endParaRPr lang="tr-TR" sz="1400" b="1" dirty="0"/>
        </a:p>
      </dgm:t>
    </dgm:pt>
    <dgm:pt modelId="{36D15A10-3F78-4FEE-9E2E-CA703B9BE083}" type="parTrans" cxnId="{3150571A-3DA9-4A5D-8D16-4AEFEE3AE7D6}">
      <dgm:prSet/>
      <dgm:spPr/>
      <dgm:t>
        <a:bodyPr/>
        <a:lstStyle/>
        <a:p>
          <a:endParaRPr lang="tr-TR"/>
        </a:p>
      </dgm:t>
    </dgm:pt>
    <dgm:pt modelId="{DD208897-FFDF-4308-B087-1B05505D8A82}" type="sibTrans" cxnId="{3150571A-3DA9-4A5D-8D16-4AEFEE3AE7D6}">
      <dgm:prSet/>
      <dgm:spPr/>
      <dgm:t>
        <a:bodyPr/>
        <a:lstStyle/>
        <a:p>
          <a:endParaRPr lang="tr-TR"/>
        </a:p>
      </dgm:t>
    </dgm:pt>
    <dgm:pt modelId="{4BA83B43-8644-4F48-ABC7-33D5C5C5F041}">
      <dgm:prSet phldrT="[Metin]"/>
      <dgm:spPr/>
      <dgm:t>
        <a:bodyPr/>
        <a:lstStyle/>
        <a:p>
          <a:r>
            <a:rPr lang="tr-TR" dirty="0" smtClean="0"/>
            <a:t>EKLEM HAREKET AÇIKLIĞI</a:t>
          </a:r>
          <a:endParaRPr lang="tr-TR" dirty="0"/>
        </a:p>
      </dgm:t>
    </dgm:pt>
    <dgm:pt modelId="{69EA5249-46D0-48B6-9C58-28F0F0454E9F}" type="parTrans" cxnId="{F40E5F13-ABC8-4F18-8C7A-5DD835C22F04}">
      <dgm:prSet/>
      <dgm:spPr/>
      <dgm:t>
        <a:bodyPr/>
        <a:lstStyle/>
        <a:p>
          <a:endParaRPr lang="tr-TR"/>
        </a:p>
      </dgm:t>
    </dgm:pt>
    <dgm:pt modelId="{9DC20162-402E-4D7A-9D2A-D327BE4DB2E5}" type="sibTrans" cxnId="{F40E5F13-ABC8-4F18-8C7A-5DD835C22F04}">
      <dgm:prSet/>
      <dgm:spPr/>
      <dgm:t>
        <a:bodyPr/>
        <a:lstStyle/>
        <a:p>
          <a:endParaRPr lang="tr-TR"/>
        </a:p>
      </dgm:t>
    </dgm:pt>
    <dgm:pt modelId="{7ED061A7-CF8B-4249-9B1D-2CD849FE74D2}">
      <dgm:prSet phldrT="[Metin]" custT="1"/>
      <dgm:spPr/>
      <dgm:t>
        <a:bodyPr/>
        <a:lstStyle/>
        <a:p>
          <a:r>
            <a:rPr lang="tr-TR" sz="1400" b="1" dirty="0" smtClean="0"/>
            <a:t>AKTİF: her eklemin hareket edebildiği tüm eksenlerdeki hareketler hastaya yaptırılır. </a:t>
          </a:r>
          <a:endParaRPr lang="tr-TR" sz="1400" b="1" dirty="0"/>
        </a:p>
      </dgm:t>
    </dgm:pt>
    <dgm:pt modelId="{84F45276-3DC1-4B50-91FB-1570C4CF8CEB}" type="parTrans" cxnId="{D915B9A3-83E9-4407-84D9-5A9F8520B71A}">
      <dgm:prSet/>
      <dgm:spPr/>
      <dgm:t>
        <a:bodyPr/>
        <a:lstStyle/>
        <a:p>
          <a:endParaRPr lang="tr-TR"/>
        </a:p>
      </dgm:t>
    </dgm:pt>
    <dgm:pt modelId="{CD4D39EF-3571-4D1D-A2A3-34292D99E1B4}" type="sibTrans" cxnId="{D915B9A3-83E9-4407-84D9-5A9F8520B71A}">
      <dgm:prSet/>
      <dgm:spPr/>
      <dgm:t>
        <a:bodyPr/>
        <a:lstStyle/>
        <a:p>
          <a:endParaRPr lang="tr-TR"/>
        </a:p>
      </dgm:t>
    </dgm:pt>
    <dgm:pt modelId="{D695B261-7F39-4832-A1EC-C3E231098B6C}">
      <dgm:prSet custT="1"/>
      <dgm:spPr/>
      <dgm:t>
        <a:bodyPr/>
        <a:lstStyle/>
        <a:p>
          <a:r>
            <a:rPr lang="tr-TR" sz="1400" b="1" dirty="0" smtClean="0"/>
            <a:t>EKLEM ÇEVRESİNDE KIZARIKLIK</a:t>
          </a:r>
          <a:endParaRPr lang="tr-TR" sz="1400" b="1" dirty="0"/>
        </a:p>
      </dgm:t>
    </dgm:pt>
    <dgm:pt modelId="{89F328D4-A816-441D-8EB0-507F8AD471DD}" type="parTrans" cxnId="{F6F821B5-2737-49D9-97AC-90233C6BE285}">
      <dgm:prSet/>
      <dgm:spPr/>
      <dgm:t>
        <a:bodyPr/>
        <a:lstStyle/>
        <a:p>
          <a:endParaRPr lang="tr-TR"/>
        </a:p>
      </dgm:t>
    </dgm:pt>
    <dgm:pt modelId="{D4457381-40E0-4596-B5E0-0BFB6D340508}" type="sibTrans" cxnId="{F6F821B5-2737-49D9-97AC-90233C6BE285}">
      <dgm:prSet/>
      <dgm:spPr/>
      <dgm:t>
        <a:bodyPr/>
        <a:lstStyle/>
        <a:p>
          <a:endParaRPr lang="tr-TR"/>
        </a:p>
      </dgm:t>
    </dgm:pt>
    <dgm:pt modelId="{B894F9F9-437D-4724-B720-766A40E3DEC3}">
      <dgm:prSet custT="1"/>
      <dgm:spPr/>
      <dgm:t>
        <a:bodyPr/>
        <a:lstStyle/>
        <a:p>
          <a:r>
            <a:rPr lang="tr-TR" sz="1400" b="1" dirty="0" smtClean="0"/>
            <a:t>EKLEMDE ŞEKİL BOZUKLUĞU</a:t>
          </a:r>
          <a:endParaRPr lang="tr-TR" sz="1400" b="1" dirty="0"/>
        </a:p>
      </dgm:t>
    </dgm:pt>
    <dgm:pt modelId="{77554AD5-EBB3-4F37-99AF-D14B93F57C58}" type="parTrans" cxnId="{474DE86E-CBB8-4C4F-9BE3-48DBB691974C}">
      <dgm:prSet/>
      <dgm:spPr/>
      <dgm:t>
        <a:bodyPr/>
        <a:lstStyle/>
        <a:p>
          <a:endParaRPr lang="tr-TR"/>
        </a:p>
      </dgm:t>
    </dgm:pt>
    <dgm:pt modelId="{1F206268-E98F-4B55-A1C4-E910D1C9813D}" type="sibTrans" cxnId="{474DE86E-CBB8-4C4F-9BE3-48DBB691974C}">
      <dgm:prSet/>
      <dgm:spPr/>
      <dgm:t>
        <a:bodyPr/>
        <a:lstStyle/>
        <a:p>
          <a:endParaRPr lang="tr-TR"/>
        </a:p>
      </dgm:t>
    </dgm:pt>
    <dgm:pt modelId="{4B6AC384-F8FE-4931-A27C-2564F1780655}">
      <dgm:prSet custT="1"/>
      <dgm:spPr/>
      <dgm:t>
        <a:bodyPr/>
        <a:lstStyle/>
        <a:p>
          <a:r>
            <a:rPr lang="tr-TR" sz="1400" b="1" dirty="0" smtClean="0"/>
            <a:t>HASSASİYET</a:t>
          </a:r>
          <a:endParaRPr lang="tr-TR" sz="1400" b="1" dirty="0"/>
        </a:p>
      </dgm:t>
    </dgm:pt>
    <dgm:pt modelId="{EF29B547-DD22-4055-A585-D0F6CAF24C7F}" type="parTrans" cxnId="{73662E8C-9D12-4CE8-B5C1-A3FE090CDF32}">
      <dgm:prSet/>
      <dgm:spPr/>
      <dgm:t>
        <a:bodyPr/>
        <a:lstStyle/>
        <a:p>
          <a:endParaRPr lang="tr-TR"/>
        </a:p>
      </dgm:t>
    </dgm:pt>
    <dgm:pt modelId="{865E8BFE-A568-42D1-BDE8-27FE82426A66}" type="sibTrans" cxnId="{73662E8C-9D12-4CE8-B5C1-A3FE090CDF32}">
      <dgm:prSet/>
      <dgm:spPr/>
      <dgm:t>
        <a:bodyPr/>
        <a:lstStyle/>
        <a:p>
          <a:endParaRPr lang="tr-TR"/>
        </a:p>
      </dgm:t>
    </dgm:pt>
    <dgm:pt modelId="{03962106-EC0D-44DB-A265-6A4AE1BF1591}">
      <dgm:prSet custT="1"/>
      <dgm:spPr/>
      <dgm:t>
        <a:bodyPr/>
        <a:lstStyle/>
        <a:p>
          <a:r>
            <a:rPr lang="tr-TR" sz="1400" b="1" dirty="0" err="1" smtClean="0"/>
            <a:t>PASİF:her</a:t>
          </a:r>
          <a:r>
            <a:rPr lang="tr-TR" sz="1400" b="1" dirty="0" smtClean="0"/>
            <a:t> eklemin hareket denildiği tüm eksenlerdeki hareketler hastaya doktor tarafından yaptırılır. </a:t>
          </a:r>
          <a:endParaRPr lang="tr-TR" sz="1400" b="1" dirty="0"/>
        </a:p>
      </dgm:t>
    </dgm:pt>
    <dgm:pt modelId="{D9ACCB5E-9386-4296-8552-8940653A2D0C}" type="parTrans" cxnId="{A3D93A3D-CA5B-4C4E-BA84-57A4D41C03D7}">
      <dgm:prSet/>
      <dgm:spPr/>
      <dgm:t>
        <a:bodyPr/>
        <a:lstStyle/>
        <a:p>
          <a:endParaRPr lang="tr-TR"/>
        </a:p>
      </dgm:t>
    </dgm:pt>
    <dgm:pt modelId="{8AD88736-A4F1-42FA-9431-9B39F2D88646}" type="sibTrans" cxnId="{A3D93A3D-CA5B-4C4E-BA84-57A4D41C03D7}">
      <dgm:prSet/>
      <dgm:spPr/>
      <dgm:t>
        <a:bodyPr/>
        <a:lstStyle/>
        <a:p>
          <a:endParaRPr lang="tr-TR"/>
        </a:p>
      </dgm:t>
    </dgm:pt>
    <dgm:pt modelId="{5666590A-70B2-4FB3-AFB7-3E190D4FB986}">
      <dgm:prSet custT="1"/>
      <dgm:spPr/>
      <dgm:t>
        <a:bodyPr/>
        <a:lstStyle/>
        <a:p>
          <a:r>
            <a:rPr lang="tr-TR" sz="1400" b="1" dirty="0" smtClean="0"/>
            <a:t>Hasta aktif hareketleri yapabilse bile pasif hareket açıklığı değerlendirilir</a:t>
          </a:r>
          <a:endParaRPr lang="tr-TR" sz="1400" b="1" dirty="0"/>
        </a:p>
      </dgm:t>
    </dgm:pt>
    <dgm:pt modelId="{95762885-8678-47B1-AEF9-F878A92B4555}" type="parTrans" cxnId="{1E5DF304-34EA-4224-8DF4-AA94E77531E9}">
      <dgm:prSet/>
      <dgm:spPr/>
      <dgm:t>
        <a:bodyPr/>
        <a:lstStyle/>
        <a:p>
          <a:endParaRPr lang="tr-TR"/>
        </a:p>
      </dgm:t>
    </dgm:pt>
    <dgm:pt modelId="{764420EA-D51D-4BA1-9D90-540C2900C7B8}" type="sibTrans" cxnId="{1E5DF304-34EA-4224-8DF4-AA94E77531E9}">
      <dgm:prSet/>
      <dgm:spPr/>
      <dgm:t>
        <a:bodyPr/>
        <a:lstStyle/>
        <a:p>
          <a:endParaRPr lang="tr-TR"/>
        </a:p>
      </dgm:t>
    </dgm:pt>
    <dgm:pt modelId="{C3D5FBC6-983D-427E-90E7-158992CC30C3}">
      <dgm:prSet custT="1"/>
      <dgm:spPr/>
      <dgm:t>
        <a:bodyPr/>
        <a:lstStyle/>
        <a:p>
          <a:r>
            <a:rPr lang="tr-TR" sz="1400" b="1" dirty="0" smtClean="0"/>
            <a:t> Her ikisi için de eklem hareket açıklığının açısı belirtilir. </a:t>
          </a:r>
          <a:endParaRPr lang="tr-TR" sz="1400" b="1" dirty="0"/>
        </a:p>
      </dgm:t>
    </dgm:pt>
    <dgm:pt modelId="{E21CB732-30F9-457F-850C-778B5956DAAF}" type="parTrans" cxnId="{6F8D1A84-6C1E-433C-8EB9-16C172237A6C}">
      <dgm:prSet/>
      <dgm:spPr/>
      <dgm:t>
        <a:bodyPr/>
        <a:lstStyle/>
        <a:p>
          <a:endParaRPr lang="tr-TR"/>
        </a:p>
      </dgm:t>
    </dgm:pt>
    <dgm:pt modelId="{D21C8176-B8F5-4515-9770-B1706C5A50F6}" type="sibTrans" cxnId="{6F8D1A84-6C1E-433C-8EB9-16C172237A6C}">
      <dgm:prSet/>
      <dgm:spPr/>
      <dgm:t>
        <a:bodyPr/>
        <a:lstStyle/>
        <a:p>
          <a:endParaRPr lang="tr-TR"/>
        </a:p>
      </dgm:t>
    </dgm:pt>
    <dgm:pt modelId="{7FA7BBFF-1A47-4AA4-B744-6DE0954434B4}">
      <dgm:prSet custT="1"/>
      <dgm:spPr/>
      <dgm:t>
        <a:bodyPr/>
        <a:lstStyle/>
        <a:p>
          <a:r>
            <a:rPr lang="tr-TR" sz="1400" b="1" dirty="0" smtClean="0"/>
            <a:t>Hareket sırasında hassasiyet var mı ve hangi açıda oluyor belirtilmelidir.</a:t>
          </a:r>
          <a:endParaRPr lang="tr-TR" sz="1400" b="1" dirty="0"/>
        </a:p>
      </dgm:t>
    </dgm:pt>
    <dgm:pt modelId="{FB4AC41B-47D3-4C5A-B615-4CCB2BC62052}" type="parTrans" cxnId="{41AD2696-AF50-48EF-88DC-BB87A3BF856E}">
      <dgm:prSet/>
      <dgm:spPr/>
      <dgm:t>
        <a:bodyPr/>
        <a:lstStyle/>
        <a:p>
          <a:endParaRPr lang="tr-TR"/>
        </a:p>
      </dgm:t>
    </dgm:pt>
    <dgm:pt modelId="{54009100-9589-4B3F-9276-F64862223317}" type="sibTrans" cxnId="{41AD2696-AF50-48EF-88DC-BB87A3BF856E}">
      <dgm:prSet/>
      <dgm:spPr/>
      <dgm:t>
        <a:bodyPr/>
        <a:lstStyle/>
        <a:p>
          <a:endParaRPr lang="tr-TR"/>
        </a:p>
      </dgm:t>
    </dgm:pt>
    <dgm:pt modelId="{F70DBA14-90DF-4893-99AD-1D36D2D37C3D}" type="pres">
      <dgm:prSet presAssocID="{A1B47E3B-2FFD-4E80-85AC-65DE56B36CA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5B16885-2012-4D3D-95C0-192E305D8937}" type="pres">
      <dgm:prSet presAssocID="{A88BAE7F-82FD-4289-9918-0C997C19DF34}" presName="compNode" presStyleCnt="0"/>
      <dgm:spPr/>
    </dgm:pt>
    <dgm:pt modelId="{1BA87509-C612-412F-A24B-75896FDAD71B}" type="pres">
      <dgm:prSet presAssocID="{A88BAE7F-82FD-4289-9918-0C997C19DF34}" presName="aNode" presStyleLbl="bgShp" presStyleIdx="0" presStyleCnt="3"/>
      <dgm:spPr/>
      <dgm:t>
        <a:bodyPr/>
        <a:lstStyle/>
        <a:p>
          <a:endParaRPr lang="tr-TR"/>
        </a:p>
      </dgm:t>
    </dgm:pt>
    <dgm:pt modelId="{CED6547C-8FEE-4C90-A1AA-31BABA56B32D}" type="pres">
      <dgm:prSet presAssocID="{A88BAE7F-82FD-4289-9918-0C997C19DF34}" presName="textNode" presStyleLbl="bgShp" presStyleIdx="0" presStyleCnt="3"/>
      <dgm:spPr/>
      <dgm:t>
        <a:bodyPr/>
        <a:lstStyle/>
        <a:p>
          <a:endParaRPr lang="tr-TR"/>
        </a:p>
      </dgm:t>
    </dgm:pt>
    <dgm:pt modelId="{28B7E5A4-C8DB-403D-B9C1-10AB00C4F0D7}" type="pres">
      <dgm:prSet presAssocID="{A88BAE7F-82FD-4289-9918-0C997C19DF34}" presName="compChildNode" presStyleCnt="0"/>
      <dgm:spPr/>
    </dgm:pt>
    <dgm:pt modelId="{6AD75FE4-A94D-4AFE-97D2-6A6FE1F97E04}" type="pres">
      <dgm:prSet presAssocID="{A88BAE7F-82FD-4289-9918-0C997C19DF34}" presName="theInnerList" presStyleCnt="0"/>
      <dgm:spPr/>
    </dgm:pt>
    <dgm:pt modelId="{CDD94896-498A-416A-A7F4-939A4CC0F799}" type="pres">
      <dgm:prSet presAssocID="{5CD7E471-262B-428E-8B3D-31A3991573E5}" presName="childNode" presStyleLbl="node1" presStyleIdx="0" presStyleCnt="10" custLinFactNeighborX="579" custLinFactNeighborY="-3383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49F063-494D-4678-8949-FFE0DB0849A1}" type="pres">
      <dgm:prSet presAssocID="{5CD7E471-262B-428E-8B3D-31A3991573E5}" presName="aSpace2" presStyleCnt="0"/>
      <dgm:spPr/>
    </dgm:pt>
    <dgm:pt modelId="{9DBFF474-0E99-49EE-B407-2F7088A49135}" type="pres">
      <dgm:prSet presAssocID="{D695B261-7F39-4832-A1EC-C3E231098B6C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3684032-CB00-4B40-89A8-EF1231A6F8DD}" type="pres">
      <dgm:prSet presAssocID="{D695B261-7F39-4832-A1EC-C3E231098B6C}" presName="aSpace2" presStyleCnt="0"/>
      <dgm:spPr/>
    </dgm:pt>
    <dgm:pt modelId="{10816DBF-520F-4DE7-888A-7E953C04AC73}" type="pres">
      <dgm:prSet presAssocID="{B894F9F9-437D-4724-B720-766A40E3DEC3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C3D202-660A-4FD1-9E19-A50BB293440F}" type="pres">
      <dgm:prSet presAssocID="{A88BAE7F-82FD-4289-9918-0C997C19DF34}" presName="aSpace" presStyleCnt="0"/>
      <dgm:spPr/>
    </dgm:pt>
    <dgm:pt modelId="{6BE254E0-652E-47E8-BB76-1843B8FAD7AD}" type="pres">
      <dgm:prSet presAssocID="{3DA18C62-97F5-4C7A-A58F-E554B114521E}" presName="compNode" presStyleCnt="0"/>
      <dgm:spPr/>
    </dgm:pt>
    <dgm:pt modelId="{7234FC32-F7BD-4F11-9972-1C884A25C680}" type="pres">
      <dgm:prSet presAssocID="{3DA18C62-97F5-4C7A-A58F-E554B114521E}" presName="aNode" presStyleLbl="bgShp" presStyleIdx="1" presStyleCnt="3"/>
      <dgm:spPr/>
      <dgm:t>
        <a:bodyPr/>
        <a:lstStyle/>
        <a:p>
          <a:endParaRPr lang="tr-TR"/>
        </a:p>
      </dgm:t>
    </dgm:pt>
    <dgm:pt modelId="{DDB76976-40AA-49B1-9CD3-2263AFF1C111}" type="pres">
      <dgm:prSet presAssocID="{3DA18C62-97F5-4C7A-A58F-E554B114521E}" presName="textNode" presStyleLbl="bgShp" presStyleIdx="1" presStyleCnt="3"/>
      <dgm:spPr/>
      <dgm:t>
        <a:bodyPr/>
        <a:lstStyle/>
        <a:p>
          <a:endParaRPr lang="tr-TR"/>
        </a:p>
      </dgm:t>
    </dgm:pt>
    <dgm:pt modelId="{8CC0B973-BEB1-4B24-BA84-FE649D13B793}" type="pres">
      <dgm:prSet presAssocID="{3DA18C62-97F5-4C7A-A58F-E554B114521E}" presName="compChildNode" presStyleCnt="0"/>
      <dgm:spPr/>
    </dgm:pt>
    <dgm:pt modelId="{0A3D5BD1-D0DF-440B-B55D-927041F6AC1F}" type="pres">
      <dgm:prSet presAssocID="{3DA18C62-97F5-4C7A-A58F-E554B114521E}" presName="theInnerList" presStyleCnt="0"/>
      <dgm:spPr/>
    </dgm:pt>
    <dgm:pt modelId="{55240D97-F316-4701-A8E5-2E5E729BA6F6}" type="pres">
      <dgm:prSet presAssocID="{D78B3CA5-2514-4316-9EA6-8053D2BBC07E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B70201D-C9EC-49AD-AEBC-C6C36050418F}" type="pres">
      <dgm:prSet presAssocID="{D78B3CA5-2514-4316-9EA6-8053D2BBC07E}" presName="aSpace2" presStyleCnt="0"/>
      <dgm:spPr/>
    </dgm:pt>
    <dgm:pt modelId="{D9FE9322-D74E-48F1-B47F-E3334A911210}" type="pres">
      <dgm:prSet presAssocID="{4B6AC384-F8FE-4931-A27C-2564F1780655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F4942E-EDE7-4039-A8A7-3687EB0DE434}" type="pres">
      <dgm:prSet presAssocID="{3DA18C62-97F5-4C7A-A58F-E554B114521E}" presName="aSpace" presStyleCnt="0"/>
      <dgm:spPr/>
    </dgm:pt>
    <dgm:pt modelId="{2AADE0A7-F30B-4C79-A979-ABA04A7DE37A}" type="pres">
      <dgm:prSet presAssocID="{4BA83B43-8644-4F48-ABC7-33D5C5C5F041}" presName="compNode" presStyleCnt="0"/>
      <dgm:spPr/>
    </dgm:pt>
    <dgm:pt modelId="{0594B8E2-B775-4FAE-9A6E-EA0CFA781633}" type="pres">
      <dgm:prSet presAssocID="{4BA83B43-8644-4F48-ABC7-33D5C5C5F041}" presName="aNode" presStyleLbl="bgShp" presStyleIdx="2" presStyleCnt="3"/>
      <dgm:spPr/>
      <dgm:t>
        <a:bodyPr/>
        <a:lstStyle/>
        <a:p>
          <a:endParaRPr lang="tr-TR"/>
        </a:p>
      </dgm:t>
    </dgm:pt>
    <dgm:pt modelId="{E5839948-CDA8-4D65-927D-99C05E83E592}" type="pres">
      <dgm:prSet presAssocID="{4BA83B43-8644-4F48-ABC7-33D5C5C5F041}" presName="textNode" presStyleLbl="bgShp" presStyleIdx="2" presStyleCnt="3"/>
      <dgm:spPr/>
      <dgm:t>
        <a:bodyPr/>
        <a:lstStyle/>
        <a:p>
          <a:endParaRPr lang="tr-TR"/>
        </a:p>
      </dgm:t>
    </dgm:pt>
    <dgm:pt modelId="{D0457FF1-10D3-43C4-95B8-996270DBC2AC}" type="pres">
      <dgm:prSet presAssocID="{4BA83B43-8644-4F48-ABC7-33D5C5C5F041}" presName="compChildNode" presStyleCnt="0"/>
      <dgm:spPr/>
    </dgm:pt>
    <dgm:pt modelId="{0F012272-0E73-41E9-A831-01AA9DB87ADE}" type="pres">
      <dgm:prSet presAssocID="{4BA83B43-8644-4F48-ABC7-33D5C5C5F041}" presName="theInnerList" presStyleCnt="0"/>
      <dgm:spPr/>
    </dgm:pt>
    <dgm:pt modelId="{2258B05E-ECFF-45D3-B7DB-0D4E10FA4856}" type="pres">
      <dgm:prSet presAssocID="{7ED061A7-CF8B-4249-9B1D-2CD849FE74D2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FD6842-E692-4FD3-A0A2-8B652A8A7FB6}" type="pres">
      <dgm:prSet presAssocID="{7ED061A7-CF8B-4249-9B1D-2CD849FE74D2}" presName="aSpace2" presStyleCnt="0"/>
      <dgm:spPr/>
    </dgm:pt>
    <dgm:pt modelId="{EA07F33C-31C8-4BE5-AAE0-DD8598324C46}" type="pres">
      <dgm:prSet presAssocID="{03962106-EC0D-44DB-A265-6A4AE1BF1591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5FC0C9-EC1E-4E01-A48E-7C00C158C23E}" type="pres">
      <dgm:prSet presAssocID="{03962106-EC0D-44DB-A265-6A4AE1BF1591}" presName="aSpace2" presStyleCnt="0"/>
      <dgm:spPr/>
    </dgm:pt>
    <dgm:pt modelId="{0627E857-9CFB-49F8-A9B4-2B6506DE9EA3}" type="pres">
      <dgm:prSet presAssocID="{5666590A-70B2-4FB3-AFB7-3E190D4FB986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EF1A75-2E53-4A60-B2AF-226B51562FB5}" type="pres">
      <dgm:prSet presAssocID="{5666590A-70B2-4FB3-AFB7-3E190D4FB986}" presName="aSpace2" presStyleCnt="0"/>
      <dgm:spPr/>
    </dgm:pt>
    <dgm:pt modelId="{D42F8D9E-68DD-47CD-A764-652EA250D1BA}" type="pres">
      <dgm:prSet presAssocID="{C3D5FBC6-983D-427E-90E7-158992CC30C3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74F48B-5F8A-4784-ADCF-4904DD54AE05}" type="pres">
      <dgm:prSet presAssocID="{C3D5FBC6-983D-427E-90E7-158992CC30C3}" presName="aSpace2" presStyleCnt="0"/>
      <dgm:spPr/>
    </dgm:pt>
    <dgm:pt modelId="{E6911C4E-15EF-47B6-8E6F-ADFEEC38C9F8}" type="pres">
      <dgm:prSet presAssocID="{7FA7BBFF-1A47-4AA4-B744-6DE0954434B4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1AD2696-AF50-48EF-88DC-BB87A3BF856E}" srcId="{4BA83B43-8644-4F48-ABC7-33D5C5C5F041}" destId="{7FA7BBFF-1A47-4AA4-B744-6DE0954434B4}" srcOrd="4" destOrd="0" parTransId="{FB4AC41B-47D3-4C5A-B615-4CCB2BC62052}" sibTransId="{54009100-9589-4B3F-9276-F64862223317}"/>
    <dgm:cxn modelId="{D915B9A3-83E9-4407-84D9-5A9F8520B71A}" srcId="{4BA83B43-8644-4F48-ABC7-33D5C5C5F041}" destId="{7ED061A7-CF8B-4249-9B1D-2CD849FE74D2}" srcOrd="0" destOrd="0" parTransId="{84F45276-3DC1-4B50-91FB-1570C4CF8CEB}" sibTransId="{CD4D39EF-3571-4D1D-A2A3-34292D99E1B4}"/>
    <dgm:cxn modelId="{6B0E2F3B-159E-4C99-AF1C-0918CCC9DF04}" type="presOf" srcId="{A1B47E3B-2FFD-4E80-85AC-65DE56B36CAD}" destId="{F70DBA14-90DF-4893-99AD-1D36D2D37C3D}" srcOrd="0" destOrd="0" presId="urn:microsoft.com/office/officeart/2005/8/layout/lProcess2"/>
    <dgm:cxn modelId="{9F07E2E8-939C-482F-97C8-189690FADC9C}" type="presOf" srcId="{D695B261-7F39-4832-A1EC-C3E231098B6C}" destId="{9DBFF474-0E99-49EE-B407-2F7088A49135}" srcOrd="0" destOrd="0" presId="urn:microsoft.com/office/officeart/2005/8/layout/lProcess2"/>
    <dgm:cxn modelId="{700F4366-A2DE-4393-B25D-DFF74D59AD43}" type="presOf" srcId="{03962106-EC0D-44DB-A265-6A4AE1BF1591}" destId="{EA07F33C-31C8-4BE5-AAE0-DD8598324C46}" srcOrd="0" destOrd="0" presId="urn:microsoft.com/office/officeart/2005/8/layout/lProcess2"/>
    <dgm:cxn modelId="{3150571A-3DA9-4A5D-8D16-4AEFEE3AE7D6}" srcId="{3DA18C62-97F5-4C7A-A58F-E554B114521E}" destId="{D78B3CA5-2514-4316-9EA6-8053D2BBC07E}" srcOrd="0" destOrd="0" parTransId="{36D15A10-3F78-4FEE-9E2E-CA703B9BE083}" sibTransId="{DD208897-FFDF-4308-B087-1B05505D8A82}"/>
    <dgm:cxn modelId="{78E80E46-208F-4F2E-BFF5-B7150F033F99}" type="presOf" srcId="{5CD7E471-262B-428E-8B3D-31A3991573E5}" destId="{CDD94896-498A-416A-A7F4-939A4CC0F799}" srcOrd="0" destOrd="0" presId="urn:microsoft.com/office/officeart/2005/8/layout/lProcess2"/>
    <dgm:cxn modelId="{1E5DF304-34EA-4224-8DF4-AA94E77531E9}" srcId="{4BA83B43-8644-4F48-ABC7-33D5C5C5F041}" destId="{5666590A-70B2-4FB3-AFB7-3E190D4FB986}" srcOrd="2" destOrd="0" parTransId="{95762885-8678-47B1-AEF9-F878A92B4555}" sibTransId="{764420EA-D51D-4BA1-9D90-540C2900C7B8}"/>
    <dgm:cxn modelId="{93C82A14-8716-4122-BBC1-4FC9B27FA228}" srcId="{A1B47E3B-2FFD-4E80-85AC-65DE56B36CAD}" destId="{3DA18C62-97F5-4C7A-A58F-E554B114521E}" srcOrd="1" destOrd="0" parTransId="{F9920956-380E-4BAE-B015-8C7460B3C995}" sibTransId="{7FFA2E3B-FB14-4F70-86AF-83C97B66BC98}"/>
    <dgm:cxn modelId="{93C98ED3-9F08-445E-AA7B-E96BA8081A9F}" type="presOf" srcId="{C3D5FBC6-983D-427E-90E7-158992CC30C3}" destId="{D42F8D9E-68DD-47CD-A764-652EA250D1BA}" srcOrd="0" destOrd="0" presId="urn:microsoft.com/office/officeart/2005/8/layout/lProcess2"/>
    <dgm:cxn modelId="{B8666A18-972B-4DD6-85FE-D277802DA60F}" type="presOf" srcId="{D78B3CA5-2514-4316-9EA6-8053D2BBC07E}" destId="{55240D97-F316-4701-A8E5-2E5E729BA6F6}" srcOrd="0" destOrd="0" presId="urn:microsoft.com/office/officeart/2005/8/layout/lProcess2"/>
    <dgm:cxn modelId="{E4554221-2805-40F7-B37A-764276606C43}" type="presOf" srcId="{3DA18C62-97F5-4C7A-A58F-E554B114521E}" destId="{7234FC32-F7BD-4F11-9972-1C884A25C680}" srcOrd="0" destOrd="0" presId="urn:microsoft.com/office/officeart/2005/8/layout/lProcess2"/>
    <dgm:cxn modelId="{DCCCDBC4-E8F1-4EFF-A87E-86B1E98B1F73}" type="presOf" srcId="{B894F9F9-437D-4724-B720-766A40E3DEC3}" destId="{10816DBF-520F-4DE7-888A-7E953C04AC73}" srcOrd="0" destOrd="0" presId="urn:microsoft.com/office/officeart/2005/8/layout/lProcess2"/>
    <dgm:cxn modelId="{F038BAB4-0F4C-4C23-9B45-95954458E9A0}" srcId="{A88BAE7F-82FD-4289-9918-0C997C19DF34}" destId="{5CD7E471-262B-428E-8B3D-31A3991573E5}" srcOrd="0" destOrd="0" parTransId="{EBC475F0-8815-4982-9A04-A161B7C3CFCE}" sibTransId="{AEBBC7A4-1712-4981-A348-1C18DE7C7E28}"/>
    <dgm:cxn modelId="{1DC845A0-B3A9-41A5-9F28-D88A44B3D494}" type="presOf" srcId="{4BA83B43-8644-4F48-ABC7-33D5C5C5F041}" destId="{0594B8E2-B775-4FAE-9A6E-EA0CFA781633}" srcOrd="0" destOrd="0" presId="urn:microsoft.com/office/officeart/2005/8/layout/lProcess2"/>
    <dgm:cxn modelId="{A3D93A3D-CA5B-4C4E-BA84-57A4D41C03D7}" srcId="{4BA83B43-8644-4F48-ABC7-33D5C5C5F041}" destId="{03962106-EC0D-44DB-A265-6A4AE1BF1591}" srcOrd="1" destOrd="0" parTransId="{D9ACCB5E-9386-4296-8552-8940653A2D0C}" sibTransId="{8AD88736-A4F1-42FA-9431-9B39F2D88646}"/>
    <dgm:cxn modelId="{474DE86E-CBB8-4C4F-9BE3-48DBB691974C}" srcId="{A88BAE7F-82FD-4289-9918-0C997C19DF34}" destId="{B894F9F9-437D-4724-B720-766A40E3DEC3}" srcOrd="2" destOrd="0" parTransId="{77554AD5-EBB3-4F37-99AF-D14B93F57C58}" sibTransId="{1F206268-E98F-4B55-A1C4-E910D1C9813D}"/>
    <dgm:cxn modelId="{99F3207A-704E-4241-BDAA-E5538BF18D81}" type="presOf" srcId="{4B6AC384-F8FE-4931-A27C-2564F1780655}" destId="{D9FE9322-D74E-48F1-B47F-E3334A911210}" srcOrd="0" destOrd="0" presId="urn:microsoft.com/office/officeart/2005/8/layout/lProcess2"/>
    <dgm:cxn modelId="{73662E8C-9D12-4CE8-B5C1-A3FE090CDF32}" srcId="{3DA18C62-97F5-4C7A-A58F-E554B114521E}" destId="{4B6AC384-F8FE-4931-A27C-2564F1780655}" srcOrd="1" destOrd="0" parTransId="{EF29B547-DD22-4055-A585-D0F6CAF24C7F}" sibTransId="{865E8BFE-A568-42D1-BDE8-27FE82426A66}"/>
    <dgm:cxn modelId="{6F8D1A84-6C1E-433C-8EB9-16C172237A6C}" srcId="{4BA83B43-8644-4F48-ABC7-33D5C5C5F041}" destId="{C3D5FBC6-983D-427E-90E7-158992CC30C3}" srcOrd="3" destOrd="0" parTransId="{E21CB732-30F9-457F-850C-778B5956DAAF}" sibTransId="{D21C8176-B8F5-4515-9770-B1706C5A50F6}"/>
    <dgm:cxn modelId="{153AAE21-42E0-4D83-B2DB-8273007B3E28}" type="presOf" srcId="{7FA7BBFF-1A47-4AA4-B744-6DE0954434B4}" destId="{E6911C4E-15EF-47B6-8E6F-ADFEEC38C9F8}" srcOrd="0" destOrd="0" presId="urn:microsoft.com/office/officeart/2005/8/layout/lProcess2"/>
    <dgm:cxn modelId="{0ED2B45C-3124-4995-B2B2-B236B921AD78}" type="presOf" srcId="{5666590A-70B2-4FB3-AFB7-3E190D4FB986}" destId="{0627E857-9CFB-49F8-A9B4-2B6506DE9EA3}" srcOrd="0" destOrd="0" presId="urn:microsoft.com/office/officeart/2005/8/layout/lProcess2"/>
    <dgm:cxn modelId="{520B771D-800C-44BD-8AE1-5A117061BB48}" type="presOf" srcId="{7ED061A7-CF8B-4249-9B1D-2CD849FE74D2}" destId="{2258B05E-ECFF-45D3-B7DB-0D4E10FA4856}" srcOrd="0" destOrd="0" presId="urn:microsoft.com/office/officeart/2005/8/layout/lProcess2"/>
    <dgm:cxn modelId="{456040E6-114E-42CA-9BCB-A52BCEFD21F9}" srcId="{A1B47E3B-2FFD-4E80-85AC-65DE56B36CAD}" destId="{A88BAE7F-82FD-4289-9918-0C997C19DF34}" srcOrd="0" destOrd="0" parTransId="{556DDE8A-87A5-406D-BC5E-5F13E21DD562}" sibTransId="{52EF2A02-DE2F-4CE1-8D3A-6D6BC576404B}"/>
    <dgm:cxn modelId="{692D052D-9AD8-4009-AA1B-850A1E19688F}" type="presOf" srcId="{A88BAE7F-82FD-4289-9918-0C997C19DF34}" destId="{CED6547C-8FEE-4C90-A1AA-31BABA56B32D}" srcOrd="1" destOrd="0" presId="urn:microsoft.com/office/officeart/2005/8/layout/lProcess2"/>
    <dgm:cxn modelId="{A51C69E0-E530-48F1-987D-BE04D5842653}" type="presOf" srcId="{A88BAE7F-82FD-4289-9918-0C997C19DF34}" destId="{1BA87509-C612-412F-A24B-75896FDAD71B}" srcOrd="0" destOrd="0" presId="urn:microsoft.com/office/officeart/2005/8/layout/lProcess2"/>
    <dgm:cxn modelId="{F40E5F13-ABC8-4F18-8C7A-5DD835C22F04}" srcId="{A1B47E3B-2FFD-4E80-85AC-65DE56B36CAD}" destId="{4BA83B43-8644-4F48-ABC7-33D5C5C5F041}" srcOrd="2" destOrd="0" parTransId="{69EA5249-46D0-48B6-9C58-28F0F0454E9F}" sibTransId="{9DC20162-402E-4D7A-9D2A-D327BE4DB2E5}"/>
    <dgm:cxn modelId="{54184FA1-F485-4FCF-8499-0F065AA4E9CC}" type="presOf" srcId="{3DA18C62-97F5-4C7A-A58F-E554B114521E}" destId="{DDB76976-40AA-49B1-9CD3-2263AFF1C111}" srcOrd="1" destOrd="0" presId="urn:microsoft.com/office/officeart/2005/8/layout/lProcess2"/>
    <dgm:cxn modelId="{F6F821B5-2737-49D9-97AC-90233C6BE285}" srcId="{A88BAE7F-82FD-4289-9918-0C997C19DF34}" destId="{D695B261-7F39-4832-A1EC-C3E231098B6C}" srcOrd="1" destOrd="0" parTransId="{89F328D4-A816-441D-8EB0-507F8AD471DD}" sibTransId="{D4457381-40E0-4596-B5E0-0BFB6D340508}"/>
    <dgm:cxn modelId="{D1A8388F-E324-4238-A2E9-18FAEAEC8186}" type="presOf" srcId="{4BA83B43-8644-4F48-ABC7-33D5C5C5F041}" destId="{E5839948-CDA8-4D65-927D-99C05E83E592}" srcOrd="1" destOrd="0" presId="urn:microsoft.com/office/officeart/2005/8/layout/lProcess2"/>
    <dgm:cxn modelId="{6CF1BEC4-6354-44BE-925F-2BE0D0BDFF3E}" type="presParOf" srcId="{F70DBA14-90DF-4893-99AD-1D36D2D37C3D}" destId="{B5B16885-2012-4D3D-95C0-192E305D8937}" srcOrd="0" destOrd="0" presId="urn:microsoft.com/office/officeart/2005/8/layout/lProcess2"/>
    <dgm:cxn modelId="{076DC09C-B013-49E8-810B-8CCD73AAEF03}" type="presParOf" srcId="{B5B16885-2012-4D3D-95C0-192E305D8937}" destId="{1BA87509-C612-412F-A24B-75896FDAD71B}" srcOrd="0" destOrd="0" presId="urn:microsoft.com/office/officeart/2005/8/layout/lProcess2"/>
    <dgm:cxn modelId="{CA34731A-59EE-4FF7-9B77-73787971B840}" type="presParOf" srcId="{B5B16885-2012-4D3D-95C0-192E305D8937}" destId="{CED6547C-8FEE-4C90-A1AA-31BABA56B32D}" srcOrd="1" destOrd="0" presId="urn:microsoft.com/office/officeart/2005/8/layout/lProcess2"/>
    <dgm:cxn modelId="{88F58577-626F-44E9-ADE5-331D8149170D}" type="presParOf" srcId="{B5B16885-2012-4D3D-95C0-192E305D8937}" destId="{28B7E5A4-C8DB-403D-B9C1-10AB00C4F0D7}" srcOrd="2" destOrd="0" presId="urn:microsoft.com/office/officeart/2005/8/layout/lProcess2"/>
    <dgm:cxn modelId="{086C5264-769A-4D86-9579-9856242B449F}" type="presParOf" srcId="{28B7E5A4-C8DB-403D-B9C1-10AB00C4F0D7}" destId="{6AD75FE4-A94D-4AFE-97D2-6A6FE1F97E04}" srcOrd="0" destOrd="0" presId="urn:microsoft.com/office/officeart/2005/8/layout/lProcess2"/>
    <dgm:cxn modelId="{E914E674-CBEE-44C0-8768-5B67ADB9F084}" type="presParOf" srcId="{6AD75FE4-A94D-4AFE-97D2-6A6FE1F97E04}" destId="{CDD94896-498A-416A-A7F4-939A4CC0F799}" srcOrd="0" destOrd="0" presId="urn:microsoft.com/office/officeart/2005/8/layout/lProcess2"/>
    <dgm:cxn modelId="{7B5514AC-0F7D-450B-AB7B-EB254F19D059}" type="presParOf" srcId="{6AD75FE4-A94D-4AFE-97D2-6A6FE1F97E04}" destId="{5949F063-494D-4678-8949-FFE0DB0849A1}" srcOrd="1" destOrd="0" presId="urn:microsoft.com/office/officeart/2005/8/layout/lProcess2"/>
    <dgm:cxn modelId="{6747D2EF-3B85-46EB-A4E8-8BFE8899FE03}" type="presParOf" srcId="{6AD75FE4-A94D-4AFE-97D2-6A6FE1F97E04}" destId="{9DBFF474-0E99-49EE-B407-2F7088A49135}" srcOrd="2" destOrd="0" presId="urn:microsoft.com/office/officeart/2005/8/layout/lProcess2"/>
    <dgm:cxn modelId="{37660B00-CC80-4860-AF2D-A8D622F070D7}" type="presParOf" srcId="{6AD75FE4-A94D-4AFE-97D2-6A6FE1F97E04}" destId="{13684032-CB00-4B40-89A8-EF1231A6F8DD}" srcOrd="3" destOrd="0" presId="urn:microsoft.com/office/officeart/2005/8/layout/lProcess2"/>
    <dgm:cxn modelId="{EA899C9E-4EF8-4179-AE9E-F8412EFDB303}" type="presParOf" srcId="{6AD75FE4-A94D-4AFE-97D2-6A6FE1F97E04}" destId="{10816DBF-520F-4DE7-888A-7E953C04AC73}" srcOrd="4" destOrd="0" presId="urn:microsoft.com/office/officeart/2005/8/layout/lProcess2"/>
    <dgm:cxn modelId="{B8E4C6A4-ECA8-4A3A-A963-F59319FEDCBB}" type="presParOf" srcId="{F70DBA14-90DF-4893-99AD-1D36D2D37C3D}" destId="{DEC3D202-660A-4FD1-9E19-A50BB293440F}" srcOrd="1" destOrd="0" presId="urn:microsoft.com/office/officeart/2005/8/layout/lProcess2"/>
    <dgm:cxn modelId="{30082EB3-5DA3-4069-8F39-873D49B13961}" type="presParOf" srcId="{F70DBA14-90DF-4893-99AD-1D36D2D37C3D}" destId="{6BE254E0-652E-47E8-BB76-1843B8FAD7AD}" srcOrd="2" destOrd="0" presId="urn:microsoft.com/office/officeart/2005/8/layout/lProcess2"/>
    <dgm:cxn modelId="{C18A8E54-DD0C-4444-A40F-2C059330FF57}" type="presParOf" srcId="{6BE254E0-652E-47E8-BB76-1843B8FAD7AD}" destId="{7234FC32-F7BD-4F11-9972-1C884A25C680}" srcOrd="0" destOrd="0" presId="urn:microsoft.com/office/officeart/2005/8/layout/lProcess2"/>
    <dgm:cxn modelId="{26F00563-4102-41D7-BDD5-4A11973F412C}" type="presParOf" srcId="{6BE254E0-652E-47E8-BB76-1843B8FAD7AD}" destId="{DDB76976-40AA-49B1-9CD3-2263AFF1C111}" srcOrd="1" destOrd="0" presId="urn:microsoft.com/office/officeart/2005/8/layout/lProcess2"/>
    <dgm:cxn modelId="{A386D2CC-054F-4D47-A7A0-FFCE45630842}" type="presParOf" srcId="{6BE254E0-652E-47E8-BB76-1843B8FAD7AD}" destId="{8CC0B973-BEB1-4B24-BA84-FE649D13B793}" srcOrd="2" destOrd="0" presId="urn:microsoft.com/office/officeart/2005/8/layout/lProcess2"/>
    <dgm:cxn modelId="{CF1A0D7F-84BF-4833-8049-24CCA0A44546}" type="presParOf" srcId="{8CC0B973-BEB1-4B24-BA84-FE649D13B793}" destId="{0A3D5BD1-D0DF-440B-B55D-927041F6AC1F}" srcOrd="0" destOrd="0" presId="urn:microsoft.com/office/officeart/2005/8/layout/lProcess2"/>
    <dgm:cxn modelId="{C553AEAD-D5FF-4844-A524-13426BA10CB7}" type="presParOf" srcId="{0A3D5BD1-D0DF-440B-B55D-927041F6AC1F}" destId="{55240D97-F316-4701-A8E5-2E5E729BA6F6}" srcOrd="0" destOrd="0" presId="urn:microsoft.com/office/officeart/2005/8/layout/lProcess2"/>
    <dgm:cxn modelId="{92207E00-58DF-4732-BADF-9FE13829EC91}" type="presParOf" srcId="{0A3D5BD1-D0DF-440B-B55D-927041F6AC1F}" destId="{CB70201D-C9EC-49AD-AEBC-C6C36050418F}" srcOrd="1" destOrd="0" presId="urn:microsoft.com/office/officeart/2005/8/layout/lProcess2"/>
    <dgm:cxn modelId="{87891D38-72D0-4017-8E0A-9844AF274C35}" type="presParOf" srcId="{0A3D5BD1-D0DF-440B-B55D-927041F6AC1F}" destId="{D9FE9322-D74E-48F1-B47F-E3334A911210}" srcOrd="2" destOrd="0" presId="urn:microsoft.com/office/officeart/2005/8/layout/lProcess2"/>
    <dgm:cxn modelId="{9DF37AE2-1D82-4460-AAB0-4F31B6564C3D}" type="presParOf" srcId="{F70DBA14-90DF-4893-99AD-1D36D2D37C3D}" destId="{9AF4942E-EDE7-4039-A8A7-3687EB0DE434}" srcOrd="3" destOrd="0" presId="urn:microsoft.com/office/officeart/2005/8/layout/lProcess2"/>
    <dgm:cxn modelId="{7D312BC0-75F0-4E99-86FD-06D3ED654E46}" type="presParOf" srcId="{F70DBA14-90DF-4893-99AD-1D36D2D37C3D}" destId="{2AADE0A7-F30B-4C79-A979-ABA04A7DE37A}" srcOrd="4" destOrd="0" presId="urn:microsoft.com/office/officeart/2005/8/layout/lProcess2"/>
    <dgm:cxn modelId="{C2DC86B5-8820-48D4-9D35-F31D5572497A}" type="presParOf" srcId="{2AADE0A7-F30B-4C79-A979-ABA04A7DE37A}" destId="{0594B8E2-B775-4FAE-9A6E-EA0CFA781633}" srcOrd="0" destOrd="0" presId="urn:microsoft.com/office/officeart/2005/8/layout/lProcess2"/>
    <dgm:cxn modelId="{6FF15755-D9C5-4097-A6EE-C09FBD2788BE}" type="presParOf" srcId="{2AADE0A7-F30B-4C79-A979-ABA04A7DE37A}" destId="{E5839948-CDA8-4D65-927D-99C05E83E592}" srcOrd="1" destOrd="0" presId="urn:microsoft.com/office/officeart/2005/8/layout/lProcess2"/>
    <dgm:cxn modelId="{945BB5C7-77A6-405F-82D9-6D42C82B87D5}" type="presParOf" srcId="{2AADE0A7-F30B-4C79-A979-ABA04A7DE37A}" destId="{D0457FF1-10D3-43C4-95B8-996270DBC2AC}" srcOrd="2" destOrd="0" presId="urn:microsoft.com/office/officeart/2005/8/layout/lProcess2"/>
    <dgm:cxn modelId="{E6234F90-D47C-4CC5-B646-2CC46720052E}" type="presParOf" srcId="{D0457FF1-10D3-43C4-95B8-996270DBC2AC}" destId="{0F012272-0E73-41E9-A831-01AA9DB87ADE}" srcOrd="0" destOrd="0" presId="urn:microsoft.com/office/officeart/2005/8/layout/lProcess2"/>
    <dgm:cxn modelId="{89338B74-D65A-436B-87E5-B52ADF210530}" type="presParOf" srcId="{0F012272-0E73-41E9-A831-01AA9DB87ADE}" destId="{2258B05E-ECFF-45D3-B7DB-0D4E10FA4856}" srcOrd="0" destOrd="0" presId="urn:microsoft.com/office/officeart/2005/8/layout/lProcess2"/>
    <dgm:cxn modelId="{CE293F4C-EA9F-4A3A-A7BB-2009AB34E6C0}" type="presParOf" srcId="{0F012272-0E73-41E9-A831-01AA9DB87ADE}" destId="{35FD6842-E692-4FD3-A0A2-8B652A8A7FB6}" srcOrd="1" destOrd="0" presId="urn:microsoft.com/office/officeart/2005/8/layout/lProcess2"/>
    <dgm:cxn modelId="{C9C4EDE4-5EAC-4541-AA77-E4A27890B675}" type="presParOf" srcId="{0F012272-0E73-41E9-A831-01AA9DB87ADE}" destId="{EA07F33C-31C8-4BE5-AAE0-DD8598324C46}" srcOrd="2" destOrd="0" presId="urn:microsoft.com/office/officeart/2005/8/layout/lProcess2"/>
    <dgm:cxn modelId="{D06889BB-A1F0-43CF-8865-BB29F91F6316}" type="presParOf" srcId="{0F012272-0E73-41E9-A831-01AA9DB87ADE}" destId="{795FC0C9-EC1E-4E01-A48E-7C00C158C23E}" srcOrd="3" destOrd="0" presId="urn:microsoft.com/office/officeart/2005/8/layout/lProcess2"/>
    <dgm:cxn modelId="{B13B400A-7AAC-453D-B49E-14309E3BD600}" type="presParOf" srcId="{0F012272-0E73-41E9-A831-01AA9DB87ADE}" destId="{0627E857-9CFB-49F8-A9B4-2B6506DE9EA3}" srcOrd="4" destOrd="0" presId="urn:microsoft.com/office/officeart/2005/8/layout/lProcess2"/>
    <dgm:cxn modelId="{E33BED65-261C-483B-8266-505296E2A2DB}" type="presParOf" srcId="{0F012272-0E73-41E9-A831-01AA9DB87ADE}" destId="{75EF1A75-2E53-4A60-B2AF-226B51562FB5}" srcOrd="5" destOrd="0" presId="urn:microsoft.com/office/officeart/2005/8/layout/lProcess2"/>
    <dgm:cxn modelId="{4EAA961B-2AE4-456A-92DC-A8A6579DAE17}" type="presParOf" srcId="{0F012272-0E73-41E9-A831-01AA9DB87ADE}" destId="{D42F8D9E-68DD-47CD-A764-652EA250D1BA}" srcOrd="6" destOrd="0" presId="urn:microsoft.com/office/officeart/2005/8/layout/lProcess2"/>
    <dgm:cxn modelId="{17BA9BD7-6304-4775-A960-3A48CDA4B5AC}" type="presParOf" srcId="{0F012272-0E73-41E9-A831-01AA9DB87ADE}" destId="{7F74F48B-5F8A-4784-ADCF-4904DD54AE05}" srcOrd="7" destOrd="0" presId="urn:microsoft.com/office/officeart/2005/8/layout/lProcess2"/>
    <dgm:cxn modelId="{D0A77246-802E-4F15-8191-1C487BFD2CBA}" type="presParOf" srcId="{0F012272-0E73-41E9-A831-01AA9DB87ADE}" destId="{E6911C4E-15EF-47B6-8E6F-ADFEEC38C9F8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6C2CE-A5F2-41B8-B89B-30BF55C3306F}" type="datetimeFigureOut">
              <a:rPr lang="tr-TR" smtClean="0"/>
              <a:t>11.10.2017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7E764-9EF7-4405-B09D-51C58A0EEF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987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7E764-9EF7-4405-B09D-51C58A0EEFBD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7034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069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6282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9534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4081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EF6B87-273E-48E7-A3B9-DBBBB6040158}" type="slidenum">
              <a:rPr lang="tr-TR" altLang="tr-TR"/>
              <a:pPr eaLnBrk="1" hangingPunct="1"/>
              <a:t>43</a:t>
            </a:fld>
            <a:endParaRPr lang="tr-TR" altLang="tr-T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85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7E764-9EF7-4405-B09D-51C58A0EEFBD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824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3985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5216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7245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0890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7469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6529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743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88710-85FC-46A8-927E-82AC66757FE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5525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google.com.tr/imgres?imgurl=http://www.seciltotan.com/wp-content/uploads/2009/05/aft-300x211.jpg&amp;imgrefurl=http://www.seciltotan.com/page/5&amp;usg=__4XpBSjI5J9B8xPOVRg_5QKUCgac=&amp;h=211&amp;w=300&amp;sz=18&amp;hl=tr&amp;start=3&amp;itbs=1&amp;tbnid=BAUUTWrw-PiDQM:&amp;tbnh=82&amp;tbnw=116&amp;prev=/images?q%3DORAL%2BAFT%26hl%3Dtr%26sa%3DG%26gbv%3D2%26tbs%3Disch:1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6.jpeg"/><Relationship Id="rId3" Type="http://schemas.openxmlformats.org/officeDocument/2006/relationships/hyperlink" Target="http://i.ytimg.com/vi/_a6Bs6jMXiY/0.jpg" TargetMode="External"/><Relationship Id="rId7" Type="http://schemas.openxmlformats.org/officeDocument/2006/relationships/hyperlink" Target="http://images.google.com.tr/imgres?imgurl=http://www.spineandsportssolutions.com/page10/page50/files/bursitis_elbow_wc.jpg.jpg&amp;imgrefurl=http://www.spineandsportssolutions.com/page10/page50/page50.html&amp;usg=__huHqGXkaBixEvs5mqt0YDcvhtZE=&amp;h=222&amp;w=296&amp;sz=15&amp;hl=tr&amp;start=2&amp;itbs=1&amp;tbnid=tRs55ivTcA7WIM:&amp;tbnh=87&amp;tbnw=116&amp;prev=/images?q%3Dsuprapatellar%2Bbursit%26hl%3Dtr%26gbv%3D2%26tbs%3Disch:1" TargetMode="External"/><Relationship Id="rId12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11" Type="http://schemas.openxmlformats.org/officeDocument/2006/relationships/hyperlink" Target="http://images.google.com.tr/imgres?imgurl=http://www.doktormurat.net/resim/medium/20100109091645.jpg&amp;imgrefurl=http://www.doktormurat.net/?islem%3Dmnd%26ID%3D804&amp;usg=__KVBuM7t2fztt2uqYUjyXZVvpabo=&amp;h=300&amp;w=300&amp;sz=12&amp;hl=tr&amp;start=2&amp;itbs=1&amp;tbnid=Qf35eC5VSufdNM:&amp;tbnh=116&amp;tbnw=116&amp;prev=/images?q%3Dolekranon%2Bbursit%26hl%3Dtr%26sa%3DG%26gbv%3D2%26tbs%3Disch:1" TargetMode="External"/><Relationship Id="rId5" Type="http://schemas.openxmlformats.org/officeDocument/2006/relationships/hyperlink" Target="http://images.google.com.tr/imgres?imgurl=http://www.kiesbeter.nl/cms/images/medischeinformatie/kosmos/chmg0387bursit001.jpg&amp;imgrefurl=http://www.kiesbeter.nl/MEDISCHEINFORMATIE/bursitis-in-de-schouder/bursitis/kosmos/&amp;usg=__wiJVScUCr2fINt1dSRLeSJWGrx8=&amp;h=160&amp;w=200&amp;sz=28&amp;hl=tr&amp;start=17&amp;itbs=1&amp;tbnid=nZzSgZBC_jEgbM:&amp;tbnh=83&amp;tbnw=104&amp;prev=/images?q%3Dbursit%26hl%3Dtr%26sa%3DN%26gbv%3D2%26ndsp%3D20%26tbs%3Disch:1" TargetMode="External"/><Relationship Id="rId10" Type="http://schemas.openxmlformats.org/officeDocument/2006/relationships/image" Target="../media/image24.jpeg"/><Relationship Id="rId4" Type="http://schemas.openxmlformats.org/officeDocument/2006/relationships/image" Target="../media/image21.jpeg"/><Relationship Id="rId9" Type="http://schemas.openxmlformats.org/officeDocument/2006/relationships/hyperlink" Target="http://www.kneeguru.co.uk/assets/images/Community_Hub/dictionary/knee-cavity-03b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nol.google.com/k/gou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arc.org.uk/arthinfo/medpubs/6624/images/6624_1.gif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netterimages.com/image/36465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dconsult.com/das/article/body/0/jorg=journal&amp;source=&amp;sp=22272435&amp;sid=0/N/703135/f09701100002.jpg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images.google.com.tr/imgres?imgurl=http://www.nurettinluleci.com/resim_db/osetoartrit-2%5B1%5D.jpg&amp;imgrefurl=http://www.nurettinluleci.com/agri_tedavileri.asp&amp;usg=__91GfWLbt1Ysi4xUvrngLTfS9ln8=&amp;h=210&amp;w=270&amp;sz=17&amp;hl=tr&amp;start=1&amp;um=1&amp;itbs=1&amp;tbnid=wpMcusAu-grlDM:&amp;tbnh=88&amp;tbnw=113&amp;prev=/images?q%3DARTROZ%26um%3D1%26hl%3Dtr%26sa%3DN%26rlz%3D1T4ADBF_enTR307TR326%26tbs%3Disch: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eded.ucsd.edu/clinicalimg/upper_septic_arthritis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images.google.com.tr/imgres?imgurl=http://z.about.com/d/osteoarthritis/1/5/L/0/-/-/Osteo_SS_hand.jpg&amp;imgrefurl=http://osteoarthritis.about.com/od/osteoarthritis101/ss/explained_4.htm&amp;usg=__Aw_OJwuHhRDdsasVINglgEyBzGE=&amp;h=320&amp;w=400&amp;sz=15&amp;hl=tr&amp;start=6&amp;um=1&amp;itbs=1&amp;tbnid=Tro9i8gee6PBjM:&amp;tbnh=99&amp;tbnw=124&amp;prev=/images?q%3DBOUCHARD%2BNODULES%26um%3D1%26hl%3Dtr%26sa%3DG%26rlz%3D1T4ADBF_enTR307TR326%26tbs%3Disch:1" TargetMode="External"/><Relationship Id="rId9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92398" y="1571223"/>
            <a:ext cx="6966757" cy="1815441"/>
          </a:xfrm>
        </p:spPr>
        <p:txBody>
          <a:bodyPr/>
          <a:lstStyle/>
          <a:p>
            <a:r>
              <a:rPr lang="tr-TR" sz="4000" dirty="0" smtClean="0"/>
              <a:t>Eklem yakınması olan hastalardan </a:t>
            </a:r>
            <a:r>
              <a:rPr lang="tr-TR" sz="4000" dirty="0" err="1" smtClean="0"/>
              <a:t>anamnez</a:t>
            </a:r>
            <a:r>
              <a:rPr lang="tr-TR" sz="4000" dirty="0" smtClean="0"/>
              <a:t> alınması/fizik muayene yapılması</a:t>
            </a:r>
            <a:endParaRPr lang="tr-TR" sz="4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Prof.Dr.Gülay</a:t>
            </a:r>
            <a:r>
              <a:rPr lang="tr-TR" dirty="0" smtClean="0"/>
              <a:t> KINIKLI</a:t>
            </a:r>
          </a:p>
          <a:p>
            <a:r>
              <a:rPr lang="tr-TR" dirty="0" smtClean="0"/>
              <a:t>A.Ü.T.F. İç hastalıkları A:B:D/Romatoloji B.D.</a:t>
            </a:r>
          </a:p>
          <a:p>
            <a:r>
              <a:rPr lang="tr-TR" dirty="0" smtClean="0"/>
              <a:t>2017-2018</a:t>
            </a:r>
          </a:p>
        </p:txBody>
      </p:sp>
    </p:spTree>
    <p:extLst>
      <p:ext uri="{BB962C8B-B14F-4D97-AF65-F5344CB8AC3E}">
        <p14:creationId xmlns:p14="http://schemas.microsoft.com/office/powerpoint/2010/main" val="33648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1-8_arthriti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538289"/>
            <a:ext cx="60007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6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800078839"/>
              </p:ext>
            </p:extLst>
          </p:nvPr>
        </p:nvGraphicFramePr>
        <p:xfrm>
          <a:off x="2032000" y="0"/>
          <a:ext cx="950883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1164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727575" y="549276"/>
            <a:ext cx="2592388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AKUT ARTRİT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2495550" y="1628776"/>
            <a:ext cx="1296988" cy="504825"/>
          </a:xfrm>
          <a:prstGeom prst="rect">
            <a:avLst/>
          </a:prstGeom>
          <a:solidFill>
            <a:srgbClr val="582A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TEK ATAK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5087939" y="1628776"/>
            <a:ext cx="1800225" cy="360363"/>
          </a:xfrm>
          <a:prstGeom prst="rect">
            <a:avLst/>
          </a:prstGeom>
          <a:solidFill>
            <a:srgbClr val="582A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İNTERMİTTANT</a:t>
            </a: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7824789" y="1557339"/>
            <a:ext cx="1296987" cy="504825"/>
          </a:xfrm>
          <a:prstGeom prst="rect">
            <a:avLst/>
          </a:prstGeom>
          <a:solidFill>
            <a:srgbClr val="582A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GEZİCİ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4943475" y="2492376"/>
            <a:ext cx="2376488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/>
              <a:t>Bir eklemdeki inflamasyon geçer,arada semptomsuz dönem vardır.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7608888" y="2540001"/>
            <a:ext cx="23749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/>
              <a:t>Bir eklemdeki inflamasyon devam ederken,diğer bir eklemde inflamasyon başlar</a:t>
            </a:r>
          </a:p>
        </p:txBody>
      </p:sp>
      <p:cxnSp>
        <p:nvCxnSpPr>
          <p:cNvPr id="10248" name="AutoShape 10"/>
          <p:cNvCxnSpPr>
            <a:cxnSpLocks noChangeShapeType="1"/>
            <a:stCxn id="10244" idx="2"/>
            <a:endCxn id="10246" idx="0"/>
          </p:cNvCxnSpPr>
          <p:nvPr/>
        </p:nvCxnSpPr>
        <p:spPr bwMode="auto">
          <a:xfrm rot="16200000" flipH="1">
            <a:off x="5808664" y="2168526"/>
            <a:ext cx="503237" cy="144463"/>
          </a:xfrm>
          <a:prstGeom prst="bentConnector3">
            <a:avLst>
              <a:gd name="adj1" fmla="val 4984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9" name="AutoShape 11"/>
          <p:cNvCxnSpPr>
            <a:cxnSpLocks noChangeShapeType="1"/>
            <a:stCxn id="10245" idx="2"/>
            <a:endCxn id="10247" idx="0"/>
          </p:cNvCxnSpPr>
          <p:nvPr/>
        </p:nvCxnSpPr>
        <p:spPr bwMode="auto">
          <a:xfrm rot="16200000" flipH="1">
            <a:off x="8396289" y="2139951"/>
            <a:ext cx="477837" cy="322263"/>
          </a:xfrm>
          <a:prstGeom prst="bentConnector3">
            <a:avLst>
              <a:gd name="adj1" fmla="val 4983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4511675" y="4437063"/>
            <a:ext cx="2160588" cy="1871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 dirty="0"/>
              <a:t>*FMF</a:t>
            </a:r>
          </a:p>
          <a:p>
            <a:pPr algn="ctr" eaLnBrk="1" hangingPunct="1"/>
            <a:r>
              <a:rPr lang="tr-TR" altLang="tr-TR" b="1" dirty="0"/>
              <a:t>*Akut gut </a:t>
            </a:r>
            <a:r>
              <a:rPr lang="tr-TR" altLang="tr-TR" b="1" dirty="0" err="1"/>
              <a:t>artriti</a:t>
            </a:r>
            <a:endParaRPr lang="tr-TR" altLang="tr-TR" b="1" dirty="0"/>
          </a:p>
          <a:p>
            <a:pPr algn="ctr" eaLnBrk="1" hangingPunct="1"/>
            <a:r>
              <a:rPr lang="tr-TR" altLang="tr-TR" b="1" dirty="0"/>
              <a:t>*</a:t>
            </a:r>
            <a:r>
              <a:rPr lang="tr-TR" altLang="tr-TR" b="1" dirty="0" err="1"/>
              <a:t>Palindromik</a:t>
            </a:r>
            <a:endParaRPr lang="tr-TR" altLang="tr-TR" b="1" dirty="0"/>
          </a:p>
          <a:p>
            <a:pPr algn="ctr" eaLnBrk="1" hangingPunct="1"/>
            <a:r>
              <a:rPr lang="tr-TR" altLang="tr-TR" b="1" dirty="0"/>
              <a:t> romatizma</a:t>
            </a:r>
          </a:p>
          <a:p>
            <a:pPr algn="ctr" eaLnBrk="1" hangingPunct="1"/>
            <a:r>
              <a:rPr lang="tr-TR" altLang="tr-TR" b="1" dirty="0"/>
              <a:t>*</a:t>
            </a:r>
            <a:r>
              <a:rPr lang="tr-TR" altLang="tr-TR" b="1" dirty="0" err="1"/>
              <a:t>Benignİntermittant</a:t>
            </a:r>
            <a:endParaRPr lang="tr-TR" altLang="tr-TR" b="1" dirty="0"/>
          </a:p>
          <a:p>
            <a:pPr algn="ctr" eaLnBrk="1" hangingPunct="1"/>
            <a:r>
              <a:rPr lang="tr-TR" altLang="tr-TR" b="1" dirty="0" err="1"/>
              <a:t>Hidrartroz</a:t>
            </a:r>
            <a:endParaRPr lang="tr-TR" altLang="tr-TR" b="1" dirty="0"/>
          </a:p>
          <a:p>
            <a:pPr algn="ctr" eaLnBrk="1" hangingPunct="1"/>
            <a:r>
              <a:rPr lang="tr-TR" altLang="tr-TR" b="1" dirty="0"/>
              <a:t>*Behçet hastalığı</a:t>
            </a:r>
          </a:p>
        </p:txBody>
      </p:sp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7608888" y="4724401"/>
            <a:ext cx="2590800" cy="14398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/>
              <a:t>*Akut romatizmal ateş</a:t>
            </a:r>
          </a:p>
          <a:p>
            <a:pPr algn="ctr" eaLnBrk="1" hangingPunct="1"/>
            <a:r>
              <a:rPr lang="tr-TR" altLang="tr-TR" b="1"/>
              <a:t>*Gonokoksik artrit</a:t>
            </a:r>
          </a:p>
          <a:p>
            <a:pPr algn="ctr" eaLnBrk="1" hangingPunct="1"/>
            <a:r>
              <a:rPr lang="tr-TR" altLang="tr-TR" b="1"/>
              <a:t>*Lyme hastalığı</a:t>
            </a:r>
          </a:p>
        </p:txBody>
      </p:sp>
      <p:cxnSp>
        <p:nvCxnSpPr>
          <p:cNvPr id="10252" name="AutoShape 14"/>
          <p:cNvCxnSpPr>
            <a:cxnSpLocks noChangeShapeType="1"/>
            <a:stCxn id="10246" idx="2"/>
          </p:cNvCxnSpPr>
          <p:nvPr/>
        </p:nvCxnSpPr>
        <p:spPr bwMode="auto">
          <a:xfrm flipH="1">
            <a:off x="5591175" y="3957638"/>
            <a:ext cx="541338" cy="334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3" name="AutoShape 15"/>
          <p:cNvCxnSpPr>
            <a:cxnSpLocks noChangeShapeType="1"/>
            <a:stCxn id="10247" idx="2"/>
            <a:endCxn id="10251" idx="0"/>
          </p:cNvCxnSpPr>
          <p:nvPr/>
        </p:nvCxnSpPr>
        <p:spPr bwMode="auto">
          <a:xfrm>
            <a:off x="8796338" y="4005264"/>
            <a:ext cx="107950" cy="719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85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3504407" y="323851"/>
            <a:ext cx="467995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AKSİYEL TUTULUM</a:t>
            </a:r>
          </a:p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(Omurga ve aşağı bel bölgesinde ağrı)</a:t>
            </a: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4800601" y="2060576"/>
            <a:ext cx="2087563" cy="576263"/>
          </a:xfrm>
          <a:prstGeom prst="rect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İNFLAMATUVAR</a:t>
            </a:r>
          </a:p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BEL AĞRISI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1326069" y="3093452"/>
            <a:ext cx="3384550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1400" dirty="0" err="1"/>
              <a:t>Calin</a:t>
            </a:r>
            <a:endParaRPr lang="tr-TR" altLang="tr-TR" sz="1400" dirty="0"/>
          </a:p>
          <a:p>
            <a:pPr eaLnBrk="1" hangingPunct="1"/>
            <a:r>
              <a:rPr lang="tr-TR" altLang="tr-TR" sz="1400" dirty="0"/>
              <a:t>Kriterlerine göre ;</a:t>
            </a:r>
          </a:p>
          <a:p>
            <a:pPr eaLnBrk="1" hangingPunct="1"/>
            <a:r>
              <a:rPr lang="tr-TR" altLang="tr-TR" sz="1600" b="1" dirty="0"/>
              <a:t>1. 40 yaşın altında, </a:t>
            </a:r>
          </a:p>
          <a:p>
            <a:pPr eaLnBrk="1" hangingPunct="1"/>
            <a:r>
              <a:rPr lang="tr-TR" altLang="tr-TR" sz="1600" b="1" dirty="0"/>
              <a:t>2. Sinsi başlangıç varsa, </a:t>
            </a:r>
          </a:p>
          <a:p>
            <a:pPr eaLnBrk="1" hangingPunct="1"/>
            <a:r>
              <a:rPr lang="tr-TR" altLang="tr-TR" sz="1600" b="1" dirty="0"/>
              <a:t>3. 3 aydan daha uzun süre bel ağrısı tanımlıyorsa, </a:t>
            </a:r>
          </a:p>
          <a:p>
            <a:pPr eaLnBrk="1" hangingPunct="1"/>
            <a:r>
              <a:rPr lang="tr-TR" altLang="tr-TR" sz="1600" b="1" dirty="0"/>
              <a:t>4. Sabah tutukluğu ile beraberse, </a:t>
            </a:r>
          </a:p>
          <a:p>
            <a:pPr eaLnBrk="1" hangingPunct="1"/>
            <a:r>
              <a:rPr lang="tr-TR" altLang="tr-TR" sz="1600" b="1" dirty="0"/>
              <a:t>5. Egzersiz ile rahatlıyorsa </a:t>
            </a:r>
            <a:r>
              <a:rPr lang="tr-TR" altLang="tr-TR" sz="1600" b="1" dirty="0" smtClean="0"/>
              <a:t>;</a:t>
            </a:r>
          </a:p>
          <a:p>
            <a:pPr eaLnBrk="1" hangingPunct="1"/>
            <a:endParaRPr lang="tr-TR" altLang="tr-TR" sz="1400" b="1" dirty="0"/>
          </a:p>
          <a:p>
            <a:pPr eaLnBrk="1" hangingPunct="1"/>
            <a:endParaRPr lang="tr-TR" altLang="tr-TR" sz="1400" b="1" dirty="0"/>
          </a:p>
          <a:p>
            <a:pPr eaLnBrk="1" hangingPunct="1"/>
            <a:r>
              <a:rPr lang="tr-TR" altLang="tr-TR" sz="1400" dirty="0"/>
              <a:t> </a:t>
            </a:r>
            <a:r>
              <a:rPr lang="tr-TR" altLang="tr-TR" sz="1100" dirty="0"/>
              <a:t>bu bulguların en az 4 tanesi </a:t>
            </a:r>
            <a:r>
              <a:rPr lang="tr-TR" altLang="tr-TR" sz="1100" dirty="0" err="1"/>
              <a:t>birarada</a:t>
            </a:r>
            <a:r>
              <a:rPr lang="tr-TR" altLang="tr-TR" sz="1100" dirty="0"/>
              <a:t> ise </a:t>
            </a:r>
            <a:r>
              <a:rPr lang="tr-TR" altLang="tr-TR" sz="1100" dirty="0" err="1"/>
              <a:t>inflamatuvar</a:t>
            </a:r>
            <a:r>
              <a:rPr lang="tr-TR" altLang="tr-TR" sz="1100" dirty="0"/>
              <a:t> bel ağrısının bulunduğu  düşünülmelidir. </a:t>
            </a:r>
          </a:p>
          <a:p>
            <a:pPr eaLnBrk="1" hangingPunct="1"/>
            <a:r>
              <a:rPr lang="tr-TR" altLang="tr-TR" sz="1100" dirty="0"/>
              <a:t>(Bu kriterlerin </a:t>
            </a:r>
            <a:r>
              <a:rPr lang="tr-TR" altLang="tr-TR" sz="1100" dirty="0" err="1"/>
              <a:t>sensitivitesi</a:t>
            </a:r>
            <a:r>
              <a:rPr lang="tr-TR" altLang="tr-TR" sz="1100" dirty="0"/>
              <a:t> %95,spesifitesi %76 </a:t>
            </a:r>
            <a:r>
              <a:rPr lang="tr-TR" altLang="tr-TR" sz="1100" dirty="0" err="1"/>
              <a:t>dır</a:t>
            </a:r>
            <a:r>
              <a:rPr lang="tr-TR" altLang="tr-TR" sz="1100" dirty="0"/>
              <a:t>.)</a:t>
            </a: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7104062" y="2924175"/>
            <a:ext cx="4131973" cy="34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1400" dirty="0"/>
              <a:t>ASAS  kriterleri ise;</a:t>
            </a:r>
          </a:p>
          <a:p>
            <a:pPr eaLnBrk="1" hangingPunct="1"/>
            <a:r>
              <a:rPr lang="tr-TR" altLang="tr-TR" sz="1600" b="1" dirty="0"/>
              <a:t>1-&lt;40 yaş başlaması</a:t>
            </a:r>
          </a:p>
          <a:p>
            <a:pPr eaLnBrk="1" hangingPunct="1"/>
            <a:r>
              <a:rPr lang="tr-TR" altLang="tr-TR" sz="1600" b="1" dirty="0"/>
              <a:t>2-Sinsi başlangıç</a:t>
            </a:r>
          </a:p>
          <a:p>
            <a:pPr eaLnBrk="1" hangingPunct="1"/>
            <a:r>
              <a:rPr lang="tr-TR" altLang="tr-TR" sz="1600" b="1" dirty="0"/>
              <a:t>3-Egzersiz ile rahatlamanın olması</a:t>
            </a:r>
          </a:p>
          <a:p>
            <a:pPr eaLnBrk="1" hangingPunct="1"/>
            <a:r>
              <a:rPr lang="tr-TR" altLang="tr-TR" sz="1600" b="1" dirty="0"/>
              <a:t>4- İstirahat  ile rahatlamanın olmaması</a:t>
            </a:r>
          </a:p>
          <a:p>
            <a:pPr eaLnBrk="1" hangingPunct="1"/>
            <a:r>
              <a:rPr lang="tr-TR" altLang="tr-TR" sz="1600" b="1" dirty="0"/>
              <a:t>5-Gece ağrısı (Kalkmakla düzelen</a:t>
            </a:r>
            <a:r>
              <a:rPr lang="tr-TR" altLang="tr-TR" sz="1600" b="1" dirty="0" smtClean="0"/>
              <a:t>)</a:t>
            </a:r>
          </a:p>
          <a:p>
            <a:pPr eaLnBrk="1" hangingPunct="1"/>
            <a:endParaRPr lang="tr-TR" altLang="tr-TR" sz="1400" b="1" dirty="0"/>
          </a:p>
          <a:p>
            <a:pPr eaLnBrk="1" hangingPunct="1"/>
            <a:endParaRPr lang="tr-TR" altLang="tr-TR" sz="1400" b="1" dirty="0" smtClean="0"/>
          </a:p>
          <a:p>
            <a:pPr eaLnBrk="1" hangingPunct="1"/>
            <a:endParaRPr lang="tr-TR" altLang="tr-TR" sz="1400" b="1" dirty="0"/>
          </a:p>
          <a:p>
            <a:pPr eaLnBrk="1" hangingPunct="1"/>
            <a:endParaRPr lang="tr-TR" altLang="tr-TR" sz="1400" b="1" dirty="0"/>
          </a:p>
          <a:p>
            <a:pPr eaLnBrk="1" hangingPunct="1"/>
            <a:r>
              <a:rPr lang="tr-TR" altLang="tr-TR" sz="1100" dirty="0"/>
              <a:t>Bu  kriterlerden 4’ünün bulunması önerilmektedir.(Bu kriterlerin </a:t>
            </a:r>
            <a:r>
              <a:rPr lang="tr-TR" altLang="tr-TR" sz="1100" dirty="0" err="1"/>
              <a:t>sensitivitesi</a:t>
            </a:r>
            <a:r>
              <a:rPr lang="tr-TR" altLang="tr-TR" sz="1100" dirty="0"/>
              <a:t> %77,spesifitesi %91,7  olarak belirtilmiştir.)</a:t>
            </a:r>
          </a:p>
          <a:p>
            <a:pPr eaLnBrk="1" hangingPunct="1"/>
            <a:r>
              <a:rPr lang="tr-TR" altLang="tr-TR" sz="1100" dirty="0"/>
              <a:t>****</a:t>
            </a:r>
            <a:r>
              <a:rPr lang="tr-TR" altLang="tr-TR" sz="1100" dirty="0" err="1"/>
              <a:t>İnflamatuvar</a:t>
            </a:r>
            <a:r>
              <a:rPr lang="tr-TR" altLang="tr-TR" sz="1100" dirty="0"/>
              <a:t> bel ağrısı için belirtilen ASAS  kriterlerinde aslında hastaların sıklıkla yakındığı sabah katılığı çıkartılmıştır. Bu </a:t>
            </a:r>
            <a:r>
              <a:rPr lang="tr-TR" altLang="tr-TR" sz="1100" dirty="0" err="1"/>
              <a:t>durum,kriterlerin</a:t>
            </a:r>
            <a:r>
              <a:rPr lang="tr-TR" altLang="tr-TR" sz="1100" dirty="0"/>
              <a:t> saptanmasında kullanılan metodoloji ile ilişkilidir.</a:t>
            </a:r>
            <a:r>
              <a:rPr lang="tr-TR" altLang="tr-TR" sz="1400" dirty="0"/>
              <a:t> </a:t>
            </a:r>
          </a:p>
        </p:txBody>
      </p:sp>
      <p:cxnSp>
        <p:nvCxnSpPr>
          <p:cNvPr id="11270" name="AutoShape 10"/>
          <p:cNvCxnSpPr>
            <a:cxnSpLocks noChangeShapeType="1"/>
            <a:stCxn id="11267" idx="2"/>
          </p:cNvCxnSpPr>
          <p:nvPr/>
        </p:nvCxnSpPr>
        <p:spPr bwMode="auto">
          <a:xfrm rot="5400000">
            <a:off x="3846513" y="998538"/>
            <a:ext cx="360362" cy="36369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1" name="AutoShape 11"/>
          <p:cNvCxnSpPr>
            <a:cxnSpLocks noChangeShapeType="1"/>
            <a:stCxn id="11267" idx="2"/>
            <a:endCxn id="11269" idx="0"/>
          </p:cNvCxnSpPr>
          <p:nvPr/>
        </p:nvCxnSpPr>
        <p:spPr bwMode="auto">
          <a:xfrm rot="16200000" flipH="1">
            <a:off x="7363548" y="1117674"/>
            <a:ext cx="287336" cy="332566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2" name="Rectangle 12"/>
          <p:cNvSpPr>
            <a:spLocks noChangeArrowheads="1"/>
          </p:cNvSpPr>
          <p:nvPr/>
        </p:nvSpPr>
        <p:spPr bwMode="auto">
          <a:xfrm>
            <a:off x="4513263" y="5661026"/>
            <a:ext cx="2374900" cy="1196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/>
              <a:t>*ÜVEİT</a:t>
            </a:r>
          </a:p>
          <a:p>
            <a:pPr algn="ctr" eaLnBrk="1" hangingPunct="1"/>
            <a:r>
              <a:rPr lang="tr-TR" altLang="tr-TR" b="1"/>
              <a:t>*ORAL AFT</a:t>
            </a:r>
          </a:p>
          <a:p>
            <a:pPr algn="ctr" eaLnBrk="1" hangingPunct="1"/>
            <a:r>
              <a:rPr lang="tr-TR" altLang="tr-TR" b="1"/>
              <a:t>*IBH</a:t>
            </a:r>
          </a:p>
          <a:p>
            <a:pPr algn="ctr" eaLnBrk="1" hangingPunct="1"/>
            <a:r>
              <a:rPr lang="tr-TR" altLang="tr-TR" b="1"/>
              <a:t>*PSÖRİYATİK L.</a:t>
            </a:r>
          </a:p>
        </p:txBody>
      </p:sp>
      <p:cxnSp>
        <p:nvCxnSpPr>
          <p:cNvPr id="11273" name="AutoShape 13"/>
          <p:cNvCxnSpPr>
            <a:cxnSpLocks noChangeShapeType="1"/>
            <a:stCxn id="11272" idx="0"/>
            <a:endCxn id="11269" idx="1"/>
          </p:cNvCxnSpPr>
          <p:nvPr/>
        </p:nvCxnSpPr>
        <p:spPr bwMode="auto">
          <a:xfrm flipV="1">
            <a:off x="5700713" y="4655418"/>
            <a:ext cx="1403349" cy="100560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AutoShape 15"/>
          <p:cNvCxnSpPr>
            <a:cxnSpLocks noChangeShapeType="1"/>
            <a:stCxn id="11268" idx="3"/>
            <a:endCxn id="11268" idx="3"/>
          </p:cNvCxnSpPr>
          <p:nvPr/>
        </p:nvCxnSpPr>
        <p:spPr bwMode="auto">
          <a:xfrm>
            <a:off x="4710619" y="4670807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AutoShape 16"/>
          <p:cNvCxnSpPr>
            <a:cxnSpLocks noChangeShapeType="1"/>
            <a:stCxn id="11272" idx="0"/>
            <a:endCxn id="11268" idx="3"/>
          </p:cNvCxnSpPr>
          <p:nvPr/>
        </p:nvCxnSpPr>
        <p:spPr bwMode="auto">
          <a:xfrm flipH="1" flipV="1">
            <a:off x="4710619" y="4670807"/>
            <a:ext cx="990094" cy="9902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172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3719513" y="620713"/>
            <a:ext cx="360045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ORAL AFT+ARTRİT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2279650" y="2565401"/>
            <a:ext cx="1295400" cy="576263"/>
          </a:xfrm>
          <a:prstGeom prst="rect">
            <a:avLst/>
          </a:prstGeom>
          <a:solidFill>
            <a:srgbClr val="582A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SLE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4151313" y="2492376"/>
            <a:ext cx="1295400" cy="576263"/>
          </a:xfrm>
          <a:prstGeom prst="rect">
            <a:avLst/>
          </a:prstGeom>
          <a:solidFill>
            <a:srgbClr val="582A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BEHÇET H</a:t>
            </a: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6096001" y="2420938"/>
            <a:ext cx="1439863" cy="647700"/>
          </a:xfrm>
          <a:prstGeom prst="rect">
            <a:avLst/>
          </a:prstGeom>
          <a:solidFill>
            <a:srgbClr val="582A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ANKİLOZAN </a:t>
            </a:r>
          </a:p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SPONDİLİT</a:t>
            </a: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8401051" y="2492376"/>
            <a:ext cx="1655763" cy="576263"/>
          </a:xfrm>
          <a:prstGeom prst="rect">
            <a:avLst/>
          </a:prstGeom>
          <a:solidFill>
            <a:srgbClr val="582A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ENTEROPATİK</a:t>
            </a:r>
          </a:p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ARTRİT</a:t>
            </a:r>
          </a:p>
        </p:txBody>
      </p:sp>
      <p:sp>
        <p:nvSpPr>
          <p:cNvPr id="12295" name="AutoShape 9"/>
          <p:cNvSpPr>
            <a:spLocks/>
          </p:cNvSpPr>
          <p:nvPr/>
        </p:nvSpPr>
        <p:spPr bwMode="auto">
          <a:xfrm rot="5400000">
            <a:off x="5807870" y="-675481"/>
            <a:ext cx="720725" cy="8208963"/>
          </a:xfrm>
          <a:prstGeom prst="rightBrace">
            <a:avLst>
              <a:gd name="adj1" fmla="val 94916"/>
              <a:gd name="adj2" fmla="val 50000"/>
            </a:avLst>
          </a:prstGeom>
          <a:noFill/>
          <a:ln w="38100">
            <a:solidFill>
              <a:srgbClr val="FF6D4B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5519738" y="4221163"/>
            <a:ext cx="3529012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>
                <a:solidFill>
                  <a:srgbClr val="CC0066"/>
                </a:solidFill>
              </a:rPr>
              <a:t>-</a:t>
            </a:r>
            <a:r>
              <a:rPr lang="tr-TR" altLang="tr-TR" b="1">
                <a:solidFill>
                  <a:srgbClr val="CC0066"/>
                </a:solidFill>
              </a:rPr>
              <a:t>KLİNİK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b="1">
                <a:solidFill>
                  <a:srgbClr val="CC0066"/>
                </a:solidFill>
              </a:rPr>
              <a:t>-SEROLOJİK/HÜCRESEL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b="1">
                <a:solidFill>
                  <a:srgbClr val="CC0066"/>
                </a:solidFill>
              </a:rPr>
              <a:t>           (ANA,HLA B27 vs)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b="1">
                <a:solidFill>
                  <a:srgbClr val="CC0066"/>
                </a:solidFill>
              </a:rPr>
              <a:t>-RADYOLOJİK  bulgular</a:t>
            </a:r>
            <a:endParaRPr lang="tr-TR" altLang="tr-TR">
              <a:solidFill>
                <a:srgbClr val="CC0066"/>
              </a:solidFill>
            </a:endParaRPr>
          </a:p>
        </p:txBody>
      </p:sp>
      <p:pic>
        <p:nvPicPr>
          <p:cNvPr id="12297" name="Picture 12" descr="aft-300x21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404814"/>
            <a:ext cx="1944688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99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3719513" y="620713"/>
            <a:ext cx="360045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ÜVEİT+ARTRİT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2279650" y="2565401"/>
            <a:ext cx="1295400" cy="576263"/>
          </a:xfrm>
          <a:prstGeom prst="rect">
            <a:avLst/>
          </a:prstGeom>
          <a:solidFill>
            <a:srgbClr val="582A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SLE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4151313" y="2492376"/>
            <a:ext cx="1295400" cy="576263"/>
          </a:xfrm>
          <a:prstGeom prst="rect">
            <a:avLst/>
          </a:prstGeom>
          <a:solidFill>
            <a:srgbClr val="582A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BEHÇET H</a:t>
            </a: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6096001" y="2420938"/>
            <a:ext cx="1439863" cy="647700"/>
          </a:xfrm>
          <a:prstGeom prst="rect">
            <a:avLst/>
          </a:prstGeom>
          <a:solidFill>
            <a:srgbClr val="582A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ANKİLOZAN </a:t>
            </a:r>
          </a:p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SPONDİLİT</a:t>
            </a: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8401050" y="2492376"/>
            <a:ext cx="1798638" cy="576263"/>
          </a:xfrm>
          <a:prstGeom prst="rect">
            <a:avLst/>
          </a:prstGeom>
          <a:solidFill>
            <a:srgbClr val="582A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SARKOİDOZİS</a:t>
            </a:r>
          </a:p>
        </p:txBody>
      </p:sp>
      <p:sp>
        <p:nvSpPr>
          <p:cNvPr id="13319" name="AutoShape 9"/>
          <p:cNvSpPr>
            <a:spLocks/>
          </p:cNvSpPr>
          <p:nvPr/>
        </p:nvSpPr>
        <p:spPr bwMode="auto">
          <a:xfrm rot="5400000">
            <a:off x="5807870" y="-675481"/>
            <a:ext cx="720725" cy="8208963"/>
          </a:xfrm>
          <a:prstGeom prst="rightBrace">
            <a:avLst>
              <a:gd name="adj1" fmla="val 94916"/>
              <a:gd name="adj2" fmla="val 50000"/>
            </a:avLst>
          </a:prstGeom>
          <a:noFill/>
          <a:ln w="38100">
            <a:solidFill>
              <a:srgbClr val="FF6D4B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5519738" y="4221163"/>
            <a:ext cx="3529012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>
                <a:solidFill>
                  <a:srgbClr val="CC0066"/>
                </a:solidFill>
              </a:rPr>
              <a:t>-</a:t>
            </a:r>
            <a:r>
              <a:rPr lang="tr-TR" altLang="tr-TR" b="1">
                <a:solidFill>
                  <a:srgbClr val="CC0066"/>
                </a:solidFill>
              </a:rPr>
              <a:t>KLİNİK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b="1">
                <a:solidFill>
                  <a:srgbClr val="CC0066"/>
                </a:solidFill>
              </a:rPr>
              <a:t>-SEROLOJİK/HÜCRESEL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b="1">
                <a:solidFill>
                  <a:srgbClr val="CC0066"/>
                </a:solidFill>
              </a:rPr>
              <a:t>           (ANA,HLA B27 vs)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b="1">
                <a:solidFill>
                  <a:srgbClr val="CC0066"/>
                </a:solidFill>
              </a:rPr>
              <a:t>-RADYOLOJİK  bulgular</a:t>
            </a:r>
            <a:endParaRPr lang="tr-TR" altLang="tr-TR">
              <a:solidFill>
                <a:srgbClr val="CC0066"/>
              </a:solidFill>
            </a:endParaRPr>
          </a:p>
        </p:txBody>
      </p:sp>
      <p:pic>
        <p:nvPicPr>
          <p:cNvPr id="1332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0"/>
            <a:ext cx="2627312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467350"/>
            <a:ext cx="284321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1463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29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847850" y="1484313"/>
            <a:ext cx="3455988" cy="2881312"/>
          </a:xfrm>
          <a:prstGeom prst="rect">
            <a:avLst/>
          </a:prstGeom>
          <a:noFill/>
          <a:ln w="38100" cmpd="dbl">
            <a:solidFill>
              <a:srgbClr val="CC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>
                <a:solidFill>
                  <a:srgbClr val="CC0066"/>
                </a:solidFill>
              </a:rPr>
              <a:t>*SCHOBER TESTİ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b="1">
                <a:solidFill>
                  <a:srgbClr val="CC0066"/>
                </a:solidFill>
              </a:rPr>
              <a:t>*BAŞ-DUVAR M.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b="1">
                <a:solidFill>
                  <a:srgbClr val="CC0066"/>
                </a:solidFill>
              </a:rPr>
              <a:t>*TRAGUS-DUVAR M.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b="1">
                <a:solidFill>
                  <a:srgbClr val="CC0066"/>
                </a:solidFill>
              </a:rPr>
              <a:t>*BOYNUN  ROTASYONUN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b="1">
                <a:solidFill>
                  <a:srgbClr val="CC0066"/>
                </a:solidFill>
              </a:rPr>
              <a:t>*BELİN YANA FLEKSİYONU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b="1">
                <a:solidFill>
                  <a:srgbClr val="CC0066"/>
                </a:solidFill>
              </a:rPr>
              <a:t>*PARMAK-YER M.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b="1">
                <a:solidFill>
                  <a:srgbClr val="CC0066"/>
                </a:solidFill>
              </a:rPr>
              <a:t>*GÖĞÜS EKSPANSİYONU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4872039" y="333376"/>
            <a:ext cx="2447925" cy="574675"/>
          </a:xfrm>
          <a:prstGeom prst="rect">
            <a:avLst/>
          </a:prstGeom>
          <a:solidFill>
            <a:srgbClr val="FF6D4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INF. BEL AĞRISI (+)</a:t>
            </a: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5735639" y="3141663"/>
            <a:ext cx="3743325" cy="1223962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DAC7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 dirty="0" err="1">
                <a:solidFill>
                  <a:schemeClr val="bg1"/>
                </a:solidFill>
              </a:rPr>
              <a:t>Sakroiliiti</a:t>
            </a:r>
            <a:r>
              <a:rPr lang="tr-TR" altLang="tr-TR" b="1" dirty="0">
                <a:solidFill>
                  <a:schemeClr val="bg1"/>
                </a:solidFill>
              </a:rPr>
              <a:t> kanıtla</a:t>
            </a:r>
          </a:p>
        </p:txBody>
      </p:sp>
      <p:cxnSp>
        <p:nvCxnSpPr>
          <p:cNvPr id="14341" name="AutoShape 8"/>
          <p:cNvCxnSpPr>
            <a:cxnSpLocks noChangeShapeType="1"/>
            <a:stCxn id="14339" idx="2"/>
            <a:endCxn id="14338" idx="0"/>
          </p:cNvCxnSpPr>
          <p:nvPr/>
        </p:nvCxnSpPr>
        <p:spPr bwMode="auto">
          <a:xfrm rot="5400000">
            <a:off x="4557713" y="-73024"/>
            <a:ext cx="557213" cy="2519362"/>
          </a:xfrm>
          <a:prstGeom prst="curvedConnector3">
            <a:avLst>
              <a:gd name="adj1" fmla="val 5156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2" name="AutoShape 9"/>
          <p:cNvCxnSpPr>
            <a:cxnSpLocks noChangeShapeType="1"/>
            <a:stCxn id="14339" idx="2"/>
            <a:endCxn id="14340" idx="0"/>
          </p:cNvCxnSpPr>
          <p:nvPr/>
        </p:nvCxnSpPr>
        <p:spPr bwMode="auto">
          <a:xfrm rot="16200000" flipH="1">
            <a:off x="5741988" y="1262063"/>
            <a:ext cx="2219325" cy="1511300"/>
          </a:xfrm>
          <a:prstGeom prst="curvedConnector3">
            <a:avLst>
              <a:gd name="adj1" fmla="val 5028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3576638" y="5157788"/>
            <a:ext cx="7216053" cy="1200329"/>
          </a:xfrm>
          <a:prstGeom prst="rect">
            <a:avLst/>
          </a:prstGeom>
          <a:noFill/>
          <a:ln w="38100" cmpd="dbl">
            <a:solidFill>
              <a:srgbClr val="582A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 dirty="0">
                <a:solidFill>
                  <a:srgbClr val="582A60"/>
                </a:solidFill>
              </a:rPr>
              <a:t>*EN ERKEN BULGULAR MR İLE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b="1" dirty="0">
                <a:solidFill>
                  <a:srgbClr val="582A60"/>
                </a:solidFill>
              </a:rPr>
              <a:t> (3 farklı </a:t>
            </a:r>
            <a:r>
              <a:rPr lang="tr-TR" altLang="tr-TR" b="1" dirty="0" err="1">
                <a:solidFill>
                  <a:srgbClr val="582A60"/>
                </a:solidFill>
              </a:rPr>
              <a:t>sekansda</a:t>
            </a:r>
            <a:r>
              <a:rPr lang="tr-TR" altLang="tr-TR" b="1" dirty="0">
                <a:solidFill>
                  <a:srgbClr val="582A60"/>
                </a:solidFill>
              </a:rPr>
              <a:t> değerlendirme)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b="1" dirty="0">
                <a:solidFill>
                  <a:srgbClr val="582A60"/>
                </a:solidFill>
              </a:rPr>
              <a:t>*GEÇ BULGULAR DİREKT GRAFİ İLE (Grade 2-4 </a:t>
            </a:r>
            <a:r>
              <a:rPr lang="tr-TR" altLang="tr-TR" b="1" dirty="0" smtClean="0">
                <a:solidFill>
                  <a:srgbClr val="582A60"/>
                </a:solidFill>
              </a:rPr>
              <a:t>arası </a:t>
            </a:r>
            <a:r>
              <a:rPr lang="tr-TR" altLang="tr-TR" b="1" dirty="0">
                <a:solidFill>
                  <a:srgbClr val="582A60"/>
                </a:solidFill>
              </a:rPr>
              <a:t>bulgular)</a:t>
            </a:r>
          </a:p>
        </p:txBody>
      </p:sp>
      <p:sp>
        <p:nvSpPr>
          <p:cNvPr id="14344" name="Rectangle 11"/>
          <p:cNvSpPr>
            <a:spLocks noChangeArrowheads="1"/>
          </p:cNvSpPr>
          <p:nvPr/>
        </p:nvSpPr>
        <p:spPr bwMode="auto">
          <a:xfrm>
            <a:off x="7643019" y="1235870"/>
            <a:ext cx="3278332" cy="8651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DAC7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 dirty="0">
                <a:solidFill>
                  <a:schemeClr val="bg1"/>
                </a:solidFill>
              </a:rPr>
              <a:t>Omurgadaki değişiklikleri </a:t>
            </a:r>
          </a:p>
          <a:p>
            <a:pPr algn="ctr" eaLnBrk="1" hangingPunct="1"/>
            <a:r>
              <a:rPr lang="tr-TR" altLang="tr-TR" b="1" dirty="0">
                <a:solidFill>
                  <a:schemeClr val="bg1"/>
                </a:solidFill>
              </a:rPr>
              <a:t>kanıtla</a:t>
            </a:r>
          </a:p>
        </p:txBody>
      </p:sp>
      <p:cxnSp>
        <p:nvCxnSpPr>
          <p:cNvPr id="14345" name="AutoShape 12"/>
          <p:cNvCxnSpPr>
            <a:cxnSpLocks noChangeShapeType="1"/>
            <a:stCxn id="14343" idx="3"/>
            <a:endCxn id="14344" idx="3"/>
          </p:cNvCxnSpPr>
          <p:nvPr/>
        </p:nvCxnSpPr>
        <p:spPr bwMode="auto">
          <a:xfrm flipV="1">
            <a:off x="10792691" y="1668464"/>
            <a:ext cx="128660" cy="4089489"/>
          </a:xfrm>
          <a:prstGeom prst="curvedConnector3">
            <a:avLst>
              <a:gd name="adj1" fmla="val 277678"/>
            </a:avLst>
          </a:prstGeom>
          <a:noFill/>
          <a:ln w="38100">
            <a:solidFill>
              <a:srgbClr val="582A6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6" name="AutoShape 13"/>
          <p:cNvCxnSpPr>
            <a:cxnSpLocks noChangeShapeType="1"/>
            <a:stCxn id="14343" idx="0"/>
            <a:endCxn id="14340" idx="2"/>
          </p:cNvCxnSpPr>
          <p:nvPr/>
        </p:nvCxnSpPr>
        <p:spPr bwMode="auto">
          <a:xfrm rot="5400000" flipH="1" flipV="1">
            <a:off x="6999902" y="4550389"/>
            <a:ext cx="792163" cy="422637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582A6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0565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1069977" y="191029"/>
            <a:ext cx="9601196" cy="1303867"/>
          </a:xfrm>
        </p:spPr>
        <p:txBody>
          <a:bodyPr/>
          <a:lstStyle/>
          <a:p>
            <a:pPr eaLnBrk="1" hangingPunct="1"/>
            <a:r>
              <a:rPr lang="tr-TR" altLang="tr-TR" dirty="0" smtClean="0"/>
              <a:t>PERİARTRİT;</a:t>
            </a:r>
          </a:p>
        </p:txBody>
      </p:sp>
      <p:pic>
        <p:nvPicPr>
          <p:cNvPr id="22531" name="Picture 6" descr="afp20090901p470-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341438"/>
            <a:ext cx="21971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 descr="Tam boyutlu görseli göst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04813"/>
            <a:ext cx="1009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1774825" y="3789363"/>
            <a:ext cx="230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/>
              <a:t>Biseps tendiniti</a:t>
            </a:r>
          </a:p>
        </p:txBody>
      </p:sp>
      <p:pic>
        <p:nvPicPr>
          <p:cNvPr id="22534" name="Picture 11" descr="chmg0387bursit00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1268414"/>
            <a:ext cx="990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3" descr="bursitis_elbow_wc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1" y="2133600"/>
            <a:ext cx="14636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5" descr="Tam boyutlu görseli göster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1116013"/>
            <a:ext cx="936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7" descr="20100109091645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2133600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Text Box 18"/>
          <p:cNvSpPr txBox="1">
            <a:spLocks noChangeArrowheads="1"/>
          </p:cNvSpPr>
          <p:nvPr/>
        </p:nvSpPr>
        <p:spPr bwMode="auto">
          <a:xfrm>
            <a:off x="5087938" y="3644900"/>
            <a:ext cx="295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/>
              <a:t>Suprapatellar ve olekranon    bursiti       </a:t>
            </a:r>
          </a:p>
        </p:txBody>
      </p:sp>
      <p:pic>
        <p:nvPicPr>
          <p:cNvPr id="22539" name="Picture 20" descr="lateral_epikondili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549275"/>
            <a:ext cx="2700337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Text Box 21"/>
          <p:cNvSpPr txBox="1">
            <a:spLocks noChangeArrowheads="1"/>
          </p:cNvSpPr>
          <p:nvPr/>
        </p:nvSpPr>
        <p:spPr bwMode="auto">
          <a:xfrm>
            <a:off x="8688388" y="3357563"/>
            <a:ext cx="1511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/>
              <a:t>Lateral epikondilit</a:t>
            </a:r>
          </a:p>
        </p:txBody>
      </p:sp>
      <p:sp>
        <p:nvSpPr>
          <p:cNvPr id="22541" name="Text Box 22"/>
          <p:cNvSpPr txBox="1">
            <a:spLocks noChangeArrowheads="1"/>
          </p:cNvSpPr>
          <p:nvPr/>
        </p:nvSpPr>
        <p:spPr bwMode="auto">
          <a:xfrm>
            <a:off x="2548732" y="4283604"/>
            <a:ext cx="6769100" cy="2031325"/>
          </a:xfrm>
          <a:prstGeom prst="rect">
            <a:avLst/>
          </a:prstGeom>
          <a:noFill/>
          <a:ln w="76200" cmpd="tri">
            <a:solidFill>
              <a:srgbClr val="582A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 dirty="0">
                <a:solidFill>
                  <a:srgbClr val="582A60"/>
                </a:solidFill>
              </a:rPr>
              <a:t>***</a:t>
            </a:r>
            <a:r>
              <a:rPr lang="tr-TR" altLang="tr-TR" b="1" dirty="0" err="1">
                <a:solidFill>
                  <a:srgbClr val="582A60"/>
                </a:solidFill>
              </a:rPr>
              <a:t>inflame</a:t>
            </a:r>
            <a:r>
              <a:rPr lang="tr-TR" altLang="tr-TR" b="1" dirty="0">
                <a:solidFill>
                  <a:srgbClr val="582A60"/>
                </a:solidFill>
              </a:rPr>
              <a:t> bölge şiş ve hassastır 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b="1" dirty="0">
                <a:solidFill>
                  <a:srgbClr val="582A60"/>
                </a:solidFill>
              </a:rPr>
              <a:t>(</a:t>
            </a:r>
            <a:r>
              <a:rPr lang="tr-TR" altLang="tr-TR" b="1" dirty="0" err="1">
                <a:solidFill>
                  <a:srgbClr val="582A60"/>
                </a:solidFill>
              </a:rPr>
              <a:t>Artritte</a:t>
            </a:r>
            <a:r>
              <a:rPr lang="tr-TR" altLang="tr-TR" b="1" dirty="0">
                <a:solidFill>
                  <a:srgbClr val="582A60"/>
                </a:solidFill>
              </a:rPr>
              <a:t> eklemin tüm çevresi şiş ve hassastır!!!)</a:t>
            </a:r>
          </a:p>
          <a:p>
            <a:pPr eaLnBrk="1" hangingPunct="1">
              <a:spcBef>
                <a:spcPct val="50000"/>
              </a:spcBef>
            </a:pPr>
            <a:endParaRPr lang="tr-TR" altLang="tr-TR" b="1" dirty="0">
              <a:solidFill>
                <a:srgbClr val="582A6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tr-TR" altLang="tr-TR" b="1" dirty="0">
                <a:solidFill>
                  <a:srgbClr val="582A60"/>
                </a:solidFill>
              </a:rPr>
              <a:t>***hangi harekete katılıyorsa o zaman   hassas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b="1" dirty="0">
                <a:solidFill>
                  <a:srgbClr val="582A60"/>
                </a:solidFill>
              </a:rPr>
              <a:t>(</a:t>
            </a:r>
            <a:r>
              <a:rPr lang="tr-TR" altLang="tr-TR" b="1" dirty="0" err="1">
                <a:solidFill>
                  <a:srgbClr val="582A60"/>
                </a:solidFill>
              </a:rPr>
              <a:t>Artritte</a:t>
            </a:r>
            <a:r>
              <a:rPr lang="tr-TR" altLang="tr-TR" b="1" dirty="0">
                <a:solidFill>
                  <a:srgbClr val="582A60"/>
                </a:solidFill>
              </a:rPr>
              <a:t>  eklemin tüm hareketleri sırasında hassasiyet var)</a:t>
            </a:r>
          </a:p>
        </p:txBody>
      </p:sp>
    </p:spTree>
    <p:extLst>
      <p:ext uri="{BB962C8B-B14F-4D97-AF65-F5344CB8AC3E}">
        <p14:creationId xmlns:p14="http://schemas.microsoft.com/office/powerpoint/2010/main" val="6217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942423826"/>
              </p:ext>
            </p:extLst>
          </p:nvPr>
        </p:nvGraphicFramePr>
        <p:xfrm>
          <a:off x="2031999" y="0"/>
          <a:ext cx="9425709" cy="6691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etin kutusu 2"/>
          <p:cNvSpPr txBox="1"/>
          <p:nvPr/>
        </p:nvSpPr>
        <p:spPr>
          <a:xfrm rot="16200000">
            <a:off x="-1489335" y="2830232"/>
            <a:ext cx="5564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FİZİK MUAYENE İLKELERİ: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761644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FİZİK MUAYENE VİDEOSU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844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Figure%206,Toe%20Joint%20with%20Acute%20G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" y="511175"/>
            <a:ext cx="2843213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1524000" y="1700213"/>
            <a:ext cx="3563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/>
              <a:t> </a:t>
            </a:r>
            <a:r>
              <a:rPr lang="tr-TR" altLang="tr-TR" sz="800"/>
              <a:t>görsel şu adreste bulunmaktadır: </a:t>
            </a:r>
            <a:r>
              <a:rPr lang="tr-TR" altLang="tr-TR" sz="800">
                <a:hlinkClick r:id="rId3"/>
              </a:rPr>
              <a:t>knol.google.com/k/gout</a:t>
            </a:r>
            <a:endParaRPr lang="tr-TR" altLang="tr-TR" sz="800"/>
          </a:p>
        </p:txBody>
      </p:sp>
      <p:pic>
        <p:nvPicPr>
          <p:cNvPr id="7172" name="Picture 9" descr="ranjani_samakonasa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971" y="581027"/>
            <a:ext cx="341947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11"/>
          <p:cNvSpPr>
            <a:spLocks noChangeArrowheads="1"/>
          </p:cNvSpPr>
          <p:nvPr/>
        </p:nvSpPr>
        <p:spPr bwMode="auto">
          <a:xfrm>
            <a:off x="4656139" y="1844676"/>
            <a:ext cx="216058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dirty="0">
                <a:solidFill>
                  <a:schemeClr val="bg1"/>
                </a:solidFill>
              </a:rPr>
              <a:t>Eklem ağrısı</a:t>
            </a:r>
          </a:p>
        </p:txBody>
      </p:sp>
      <p:sp>
        <p:nvSpPr>
          <p:cNvPr id="7174" name="Rectangle 12"/>
          <p:cNvSpPr>
            <a:spLocks noChangeArrowheads="1"/>
          </p:cNvSpPr>
          <p:nvPr/>
        </p:nvSpPr>
        <p:spPr bwMode="auto">
          <a:xfrm>
            <a:off x="2208213" y="3001612"/>
            <a:ext cx="20875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dirty="0">
                <a:solidFill>
                  <a:schemeClr val="bg1"/>
                </a:solidFill>
              </a:rPr>
              <a:t>ARTRİT</a:t>
            </a:r>
          </a:p>
        </p:txBody>
      </p:sp>
      <p:sp>
        <p:nvSpPr>
          <p:cNvPr id="7175" name="Rectangle 13"/>
          <p:cNvSpPr>
            <a:spLocks noChangeArrowheads="1"/>
          </p:cNvSpPr>
          <p:nvPr/>
        </p:nvSpPr>
        <p:spPr bwMode="auto">
          <a:xfrm>
            <a:off x="7248526" y="3141664"/>
            <a:ext cx="22320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dirty="0">
                <a:solidFill>
                  <a:schemeClr val="bg1"/>
                </a:solidFill>
              </a:rPr>
              <a:t>ARTRALJİ</a:t>
            </a:r>
          </a:p>
        </p:txBody>
      </p:sp>
      <p:cxnSp>
        <p:nvCxnSpPr>
          <p:cNvPr id="7176" name="AutoShape 14"/>
          <p:cNvCxnSpPr>
            <a:cxnSpLocks noChangeShapeType="1"/>
            <a:stCxn id="7173" idx="2"/>
            <a:endCxn id="7174" idx="0"/>
          </p:cNvCxnSpPr>
          <p:nvPr/>
        </p:nvCxnSpPr>
        <p:spPr bwMode="auto">
          <a:xfrm rot="5400000">
            <a:off x="4276109" y="1541287"/>
            <a:ext cx="436211" cy="248443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7" name="AutoShape 15"/>
          <p:cNvCxnSpPr>
            <a:cxnSpLocks noChangeShapeType="1"/>
            <a:stCxn id="7173" idx="2"/>
            <a:endCxn id="7175" idx="0"/>
          </p:cNvCxnSpPr>
          <p:nvPr/>
        </p:nvCxnSpPr>
        <p:spPr bwMode="auto">
          <a:xfrm rot="16200000" flipH="1">
            <a:off x="6762751" y="1539876"/>
            <a:ext cx="576263" cy="2627313"/>
          </a:xfrm>
          <a:prstGeom prst="curved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xt Box 16"/>
          <p:cNvSpPr txBox="1">
            <a:spLocks noChangeArrowheads="1"/>
          </p:cNvSpPr>
          <p:nvPr/>
        </p:nvSpPr>
        <p:spPr bwMode="auto">
          <a:xfrm>
            <a:off x="2208213" y="3933032"/>
            <a:ext cx="2808288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dirty="0">
                <a:solidFill>
                  <a:srgbClr val="CC0066"/>
                </a:solidFill>
              </a:rPr>
              <a:t>ILTİHABIN BULGULARI: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dirty="0"/>
              <a:t>*Ağrı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dirty="0"/>
              <a:t>*Şişlik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dirty="0"/>
              <a:t>*Kızarıklık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dirty="0"/>
              <a:t>*Lokal ısı artışı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dirty="0"/>
              <a:t>*Fonksiyonel kısıtlanma</a:t>
            </a:r>
          </a:p>
        </p:txBody>
      </p:sp>
      <p:sp>
        <p:nvSpPr>
          <p:cNvPr id="7179" name="Text Box 17"/>
          <p:cNvSpPr txBox="1">
            <a:spLocks noChangeArrowheads="1"/>
          </p:cNvSpPr>
          <p:nvPr/>
        </p:nvSpPr>
        <p:spPr bwMode="auto">
          <a:xfrm>
            <a:off x="7175500" y="4149726"/>
            <a:ext cx="2520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>
                <a:solidFill>
                  <a:srgbClr val="CC0066"/>
                </a:solidFill>
              </a:rPr>
              <a:t>SADECE AĞRI</a:t>
            </a:r>
          </a:p>
        </p:txBody>
      </p:sp>
      <p:cxnSp>
        <p:nvCxnSpPr>
          <p:cNvPr id="7180" name="AutoShape 18"/>
          <p:cNvCxnSpPr>
            <a:cxnSpLocks noChangeShapeType="1"/>
            <a:stCxn id="7174" idx="2"/>
            <a:endCxn id="7178" idx="0"/>
          </p:cNvCxnSpPr>
          <p:nvPr/>
        </p:nvCxnSpPr>
        <p:spPr bwMode="auto">
          <a:xfrm rot="16200000" flipH="1">
            <a:off x="3254597" y="3575271"/>
            <a:ext cx="355157" cy="360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1" name="AutoShape 19"/>
          <p:cNvCxnSpPr>
            <a:cxnSpLocks noChangeShapeType="1"/>
            <a:stCxn id="7175" idx="2"/>
            <a:endCxn id="7179" idx="0"/>
          </p:cNvCxnSpPr>
          <p:nvPr/>
        </p:nvCxnSpPr>
        <p:spPr bwMode="auto">
          <a:xfrm rot="16200000" flipH="1">
            <a:off x="8183564" y="3897314"/>
            <a:ext cx="433387" cy="71437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2" name="Text Box 20"/>
          <p:cNvSpPr txBox="1">
            <a:spLocks noChangeArrowheads="1"/>
          </p:cNvSpPr>
          <p:nvPr/>
        </p:nvSpPr>
        <p:spPr bwMode="auto">
          <a:xfrm>
            <a:off x="7391401" y="4868864"/>
            <a:ext cx="22336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dirty="0">
                <a:solidFill>
                  <a:srgbClr val="7030A0"/>
                </a:solidFill>
              </a:rPr>
              <a:t>***</a:t>
            </a:r>
            <a:r>
              <a:rPr lang="tr-TR" altLang="tr-TR" dirty="0" err="1">
                <a:solidFill>
                  <a:srgbClr val="7030A0"/>
                </a:solidFill>
              </a:rPr>
              <a:t>Bazan</a:t>
            </a:r>
            <a:r>
              <a:rPr lang="tr-TR" altLang="tr-TR" dirty="0">
                <a:solidFill>
                  <a:srgbClr val="7030A0"/>
                </a:solidFill>
              </a:rPr>
              <a:t> tek başına </a:t>
            </a:r>
            <a:r>
              <a:rPr lang="tr-TR" altLang="tr-TR" dirty="0" err="1">
                <a:solidFill>
                  <a:srgbClr val="7030A0"/>
                </a:solidFill>
              </a:rPr>
              <a:t>inflamasyon</a:t>
            </a:r>
            <a:r>
              <a:rPr lang="tr-TR" altLang="tr-TR" dirty="0">
                <a:solidFill>
                  <a:srgbClr val="7030A0"/>
                </a:solidFill>
              </a:rPr>
              <a:t> bulgusu olabilir</a:t>
            </a:r>
          </a:p>
        </p:txBody>
      </p:sp>
    </p:spTree>
    <p:extLst>
      <p:ext uri="{BB962C8B-B14F-4D97-AF65-F5344CB8AC3E}">
        <p14:creationId xmlns:p14="http://schemas.microsoft.com/office/powerpoint/2010/main" val="398217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948545" y="676640"/>
            <a:ext cx="386888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EKLEM MUAYENESİ</a:t>
            </a:r>
            <a:endParaRPr lang="tr-TR" sz="2400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1510146" y="1198419"/>
            <a:ext cx="2535382" cy="346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İNSPEKSİYON</a:t>
            </a:r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4752109" y="1239982"/>
            <a:ext cx="2535382" cy="346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PALPASYON</a:t>
            </a:r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8451272" y="1034063"/>
            <a:ext cx="2937164" cy="600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EKLEM HAREKET AÇIKLIĞI</a:t>
            </a:r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1496292" y="1653825"/>
            <a:ext cx="1267691" cy="2909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SAĞ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2973529" y="1650755"/>
            <a:ext cx="1267691" cy="2909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SOL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8491971" y="1737849"/>
            <a:ext cx="1267691" cy="2909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SAĞ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4817915" y="1710140"/>
            <a:ext cx="1267691" cy="2909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SAĞ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2" name="Yuvarlatılmış Dikdörtgen 11"/>
          <p:cNvSpPr/>
          <p:nvPr/>
        </p:nvSpPr>
        <p:spPr>
          <a:xfrm>
            <a:off x="6549735" y="1687184"/>
            <a:ext cx="1267691" cy="2909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SOL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10434208" y="1739629"/>
            <a:ext cx="1267691" cy="2909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SOL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267687" y="3552465"/>
            <a:ext cx="1132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1.</a:t>
            </a:r>
          </a:p>
          <a:p>
            <a:r>
              <a:rPr lang="tr-TR" sz="1200" dirty="0" smtClean="0"/>
              <a:t>2.</a:t>
            </a:r>
          </a:p>
          <a:p>
            <a:r>
              <a:rPr lang="tr-TR" sz="1200" dirty="0" smtClean="0"/>
              <a:t>3.</a:t>
            </a:r>
          </a:p>
          <a:p>
            <a:r>
              <a:rPr lang="tr-TR" sz="1200" dirty="0" smtClean="0"/>
              <a:t>4.</a:t>
            </a:r>
          </a:p>
          <a:p>
            <a:r>
              <a:rPr lang="tr-TR" sz="1200" dirty="0" smtClean="0"/>
              <a:t>5.</a:t>
            </a:r>
            <a:endParaRPr lang="tr-TR" sz="1200" dirty="0"/>
          </a:p>
        </p:txBody>
      </p:sp>
      <p:cxnSp>
        <p:nvCxnSpPr>
          <p:cNvPr id="25" name="Düz Ok Bağlayıcısı 24"/>
          <p:cNvCxnSpPr>
            <a:stCxn id="5" idx="2"/>
            <a:endCxn id="8" idx="0"/>
          </p:cNvCxnSpPr>
          <p:nvPr/>
        </p:nvCxnSpPr>
        <p:spPr>
          <a:xfrm flipH="1">
            <a:off x="2130138" y="1544782"/>
            <a:ext cx="647699" cy="109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Düz Ok Bağlayıcısı 25"/>
          <p:cNvCxnSpPr>
            <a:stCxn id="5" idx="2"/>
          </p:cNvCxnSpPr>
          <p:nvPr/>
        </p:nvCxnSpPr>
        <p:spPr>
          <a:xfrm>
            <a:off x="2777837" y="1544782"/>
            <a:ext cx="701386" cy="69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Düz Ok Bağlayıcısı 29"/>
          <p:cNvCxnSpPr>
            <a:endCxn id="12" idx="0"/>
          </p:cNvCxnSpPr>
          <p:nvPr/>
        </p:nvCxnSpPr>
        <p:spPr>
          <a:xfrm>
            <a:off x="6189516" y="1477241"/>
            <a:ext cx="994065" cy="209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Düz Ok Bağlayıcısı 30"/>
          <p:cNvCxnSpPr>
            <a:endCxn id="13" idx="0"/>
          </p:cNvCxnSpPr>
          <p:nvPr/>
        </p:nvCxnSpPr>
        <p:spPr>
          <a:xfrm>
            <a:off x="10274881" y="1608688"/>
            <a:ext cx="793173" cy="130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Ok Bağlayıcısı 33"/>
          <p:cNvCxnSpPr>
            <a:endCxn id="11" idx="0"/>
          </p:cNvCxnSpPr>
          <p:nvPr/>
        </p:nvCxnSpPr>
        <p:spPr>
          <a:xfrm flipH="1">
            <a:off x="5451761" y="1218306"/>
            <a:ext cx="997529" cy="491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Düz Ok Bağlayıcısı 34"/>
          <p:cNvCxnSpPr/>
          <p:nvPr/>
        </p:nvCxnSpPr>
        <p:spPr>
          <a:xfrm flipH="1">
            <a:off x="9383861" y="1614055"/>
            <a:ext cx="930849" cy="132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o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46911"/>
              </p:ext>
            </p:extLst>
          </p:nvPr>
        </p:nvGraphicFramePr>
        <p:xfrm>
          <a:off x="645967" y="2056503"/>
          <a:ext cx="11087097" cy="46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108"/>
                <a:gridCol w="1246909"/>
                <a:gridCol w="1695452"/>
                <a:gridCol w="1939637"/>
                <a:gridCol w="1870363"/>
                <a:gridCol w="1808757"/>
                <a:gridCol w="1583871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OMUZ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DİRSEK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EL BİLEĞİ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MKF</a:t>
                      </a:r>
                      <a:r>
                        <a:rPr lang="tr-TR" sz="1400" b="1" baseline="0" dirty="0" smtClean="0"/>
                        <a:t> 1.</a:t>
                      </a:r>
                    </a:p>
                    <a:p>
                      <a:r>
                        <a:rPr lang="tr-TR" sz="1400" b="1" baseline="0" dirty="0" smtClean="0"/>
                        <a:t>          2.</a:t>
                      </a:r>
                    </a:p>
                    <a:p>
                      <a:r>
                        <a:rPr lang="tr-TR" sz="1400" b="1" baseline="0" dirty="0" smtClean="0"/>
                        <a:t>          3.</a:t>
                      </a:r>
                    </a:p>
                    <a:p>
                      <a:r>
                        <a:rPr lang="tr-TR" sz="1400" b="1" baseline="0" dirty="0" smtClean="0"/>
                        <a:t>          4.</a:t>
                      </a:r>
                    </a:p>
                    <a:p>
                      <a:r>
                        <a:rPr lang="tr-TR" sz="1400" b="1" baseline="0" dirty="0" smtClean="0"/>
                        <a:t>          5.</a:t>
                      </a:r>
                      <a:endParaRPr lang="tr-TR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PIP</a:t>
                      </a:r>
                      <a:r>
                        <a:rPr lang="tr-TR" sz="1400" b="1" baseline="0" dirty="0" smtClean="0"/>
                        <a:t>  1.</a:t>
                      </a:r>
                    </a:p>
                    <a:p>
                      <a:r>
                        <a:rPr lang="tr-TR" sz="1200" b="1" baseline="0" dirty="0" smtClean="0"/>
                        <a:t>          2.</a:t>
                      </a:r>
                    </a:p>
                    <a:p>
                      <a:r>
                        <a:rPr lang="tr-TR" sz="1200" b="1" baseline="0" dirty="0" smtClean="0"/>
                        <a:t>          3.</a:t>
                      </a:r>
                    </a:p>
                    <a:p>
                      <a:r>
                        <a:rPr lang="tr-TR" sz="1200" b="1" baseline="0" dirty="0" smtClean="0"/>
                        <a:t>          4.</a:t>
                      </a:r>
                    </a:p>
                    <a:p>
                      <a:r>
                        <a:rPr lang="tr-TR" sz="1200" b="1" baseline="0" dirty="0" smtClean="0"/>
                        <a:t>          5.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DIP</a:t>
                      </a:r>
                      <a:r>
                        <a:rPr lang="tr-TR" sz="1400" b="1" baseline="0" dirty="0" smtClean="0"/>
                        <a:t> 1.</a:t>
                      </a:r>
                    </a:p>
                    <a:p>
                      <a:r>
                        <a:rPr lang="tr-TR" sz="1400" b="1" baseline="0" dirty="0" smtClean="0"/>
                        <a:t>         2.</a:t>
                      </a:r>
                    </a:p>
                    <a:p>
                      <a:r>
                        <a:rPr lang="tr-TR" sz="1400" b="1" baseline="0" dirty="0" smtClean="0"/>
                        <a:t>         3.</a:t>
                      </a:r>
                    </a:p>
                    <a:p>
                      <a:r>
                        <a:rPr lang="tr-TR" sz="1400" b="1" baseline="0" dirty="0" smtClean="0"/>
                        <a:t>         4.</a:t>
                      </a:r>
                    </a:p>
                    <a:p>
                      <a:r>
                        <a:rPr lang="tr-TR" sz="1400" b="1" baseline="0" dirty="0" smtClean="0"/>
                        <a:t>         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Tablo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490075"/>
              </p:ext>
            </p:extLst>
          </p:nvPr>
        </p:nvGraphicFramePr>
        <p:xfrm>
          <a:off x="1546507" y="2072361"/>
          <a:ext cx="2992581" cy="4932062"/>
        </p:xfrm>
        <a:graphic>
          <a:graphicData uri="http://schemas.openxmlformats.org/drawingml/2006/table">
            <a:tbl>
              <a:tblPr/>
              <a:tblGrid>
                <a:gridCol w="2992581"/>
              </a:tblGrid>
              <a:tr h="4932062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8" name="Tablo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781671"/>
              </p:ext>
            </p:extLst>
          </p:nvPr>
        </p:nvGraphicFramePr>
        <p:xfrm>
          <a:off x="4544291" y="2079697"/>
          <a:ext cx="3816927" cy="4924726"/>
        </p:xfrm>
        <a:graphic>
          <a:graphicData uri="http://schemas.openxmlformats.org/drawingml/2006/table">
            <a:tbl>
              <a:tblPr/>
              <a:tblGrid>
                <a:gridCol w="3816927"/>
              </a:tblGrid>
              <a:tr h="4924726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9" name="Tablo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640066"/>
              </p:ext>
            </p:extLst>
          </p:nvPr>
        </p:nvGraphicFramePr>
        <p:xfrm>
          <a:off x="8366421" y="2079079"/>
          <a:ext cx="3392628" cy="4925344"/>
        </p:xfrm>
        <a:graphic>
          <a:graphicData uri="http://schemas.openxmlformats.org/drawingml/2006/table">
            <a:tbl>
              <a:tblPr/>
              <a:tblGrid>
                <a:gridCol w="3392628"/>
              </a:tblGrid>
              <a:tr h="492534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3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948545" y="676640"/>
            <a:ext cx="386888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EKLEM MUAYENESİ</a:t>
            </a:r>
            <a:endParaRPr lang="tr-TR" sz="2400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1510146" y="1198419"/>
            <a:ext cx="2535382" cy="346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İNSPEKSİYON</a:t>
            </a:r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4752109" y="1239982"/>
            <a:ext cx="2535382" cy="346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PALPASYON</a:t>
            </a:r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8451272" y="1034063"/>
            <a:ext cx="2937164" cy="600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EKLEM HAREKET AÇIKLIĞI</a:t>
            </a:r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1496292" y="1653825"/>
            <a:ext cx="1267691" cy="2909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SAĞ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2973529" y="1650755"/>
            <a:ext cx="1267691" cy="2909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SOL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8491971" y="1737849"/>
            <a:ext cx="1267691" cy="2909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SAĞ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4817915" y="1710140"/>
            <a:ext cx="1267691" cy="2909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SAĞ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2" name="Yuvarlatılmış Dikdörtgen 11"/>
          <p:cNvSpPr/>
          <p:nvPr/>
        </p:nvSpPr>
        <p:spPr>
          <a:xfrm>
            <a:off x="6549735" y="1687184"/>
            <a:ext cx="1267691" cy="2909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SOL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10434208" y="1739629"/>
            <a:ext cx="1267691" cy="2909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SOL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267687" y="3552465"/>
            <a:ext cx="1132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1.</a:t>
            </a:r>
          </a:p>
          <a:p>
            <a:r>
              <a:rPr lang="tr-TR" sz="1200" dirty="0" smtClean="0"/>
              <a:t>2.</a:t>
            </a:r>
          </a:p>
          <a:p>
            <a:r>
              <a:rPr lang="tr-TR" sz="1200" dirty="0" smtClean="0"/>
              <a:t>3.</a:t>
            </a:r>
          </a:p>
          <a:p>
            <a:r>
              <a:rPr lang="tr-TR" sz="1200" dirty="0" smtClean="0"/>
              <a:t>4.</a:t>
            </a:r>
          </a:p>
          <a:p>
            <a:r>
              <a:rPr lang="tr-TR" sz="1200" dirty="0" smtClean="0"/>
              <a:t>5.</a:t>
            </a:r>
            <a:endParaRPr lang="tr-TR" sz="1200" dirty="0"/>
          </a:p>
        </p:txBody>
      </p:sp>
      <p:cxnSp>
        <p:nvCxnSpPr>
          <p:cNvPr id="25" name="Düz Ok Bağlayıcısı 24"/>
          <p:cNvCxnSpPr>
            <a:stCxn id="5" idx="2"/>
            <a:endCxn id="8" idx="0"/>
          </p:cNvCxnSpPr>
          <p:nvPr/>
        </p:nvCxnSpPr>
        <p:spPr>
          <a:xfrm flipH="1">
            <a:off x="2130138" y="1544782"/>
            <a:ext cx="647699" cy="109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Düz Ok Bağlayıcısı 25"/>
          <p:cNvCxnSpPr>
            <a:stCxn id="5" idx="2"/>
          </p:cNvCxnSpPr>
          <p:nvPr/>
        </p:nvCxnSpPr>
        <p:spPr>
          <a:xfrm>
            <a:off x="2777837" y="1544782"/>
            <a:ext cx="701386" cy="69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Düz Ok Bağlayıcısı 29"/>
          <p:cNvCxnSpPr>
            <a:endCxn id="12" idx="0"/>
          </p:cNvCxnSpPr>
          <p:nvPr/>
        </p:nvCxnSpPr>
        <p:spPr>
          <a:xfrm>
            <a:off x="6328930" y="1599303"/>
            <a:ext cx="854651" cy="87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Düz Ok Bağlayıcısı 30"/>
          <p:cNvCxnSpPr>
            <a:endCxn id="13" idx="0"/>
          </p:cNvCxnSpPr>
          <p:nvPr/>
        </p:nvCxnSpPr>
        <p:spPr>
          <a:xfrm>
            <a:off x="10274881" y="1608688"/>
            <a:ext cx="793173" cy="130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Ok Bağlayıcısı 33"/>
          <p:cNvCxnSpPr>
            <a:endCxn id="11" idx="0"/>
          </p:cNvCxnSpPr>
          <p:nvPr/>
        </p:nvCxnSpPr>
        <p:spPr>
          <a:xfrm flipH="1">
            <a:off x="5451761" y="1575507"/>
            <a:ext cx="877169" cy="134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Düz Ok Bağlayıcısı 34"/>
          <p:cNvCxnSpPr/>
          <p:nvPr/>
        </p:nvCxnSpPr>
        <p:spPr>
          <a:xfrm flipH="1">
            <a:off x="9383861" y="1614055"/>
            <a:ext cx="930849" cy="132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o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545332"/>
              </p:ext>
            </p:extLst>
          </p:nvPr>
        </p:nvGraphicFramePr>
        <p:xfrm>
          <a:off x="645967" y="2056503"/>
          <a:ext cx="11087097" cy="46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108"/>
                <a:gridCol w="1362943"/>
                <a:gridCol w="1579418"/>
                <a:gridCol w="1939637"/>
                <a:gridCol w="1870363"/>
                <a:gridCol w="1808757"/>
                <a:gridCol w="1583871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KALÇA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DİZ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AYAK BİLEĞİ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MTF</a:t>
                      </a:r>
                      <a:r>
                        <a:rPr lang="tr-TR" sz="1400" b="1" baseline="0" dirty="0" smtClean="0"/>
                        <a:t> 1.</a:t>
                      </a:r>
                    </a:p>
                    <a:p>
                      <a:r>
                        <a:rPr lang="tr-TR" sz="1400" b="1" baseline="0" dirty="0" smtClean="0"/>
                        <a:t>          2.</a:t>
                      </a:r>
                    </a:p>
                    <a:p>
                      <a:r>
                        <a:rPr lang="tr-TR" sz="1400" b="1" baseline="0" dirty="0" smtClean="0"/>
                        <a:t>          3.</a:t>
                      </a:r>
                    </a:p>
                    <a:p>
                      <a:r>
                        <a:rPr lang="tr-TR" sz="1400" b="1" baseline="0" dirty="0" smtClean="0"/>
                        <a:t>          4.</a:t>
                      </a:r>
                    </a:p>
                    <a:p>
                      <a:r>
                        <a:rPr lang="tr-TR" sz="1400" b="1" baseline="0" dirty="0" smtClean="0"/>
                        <a:t>          5.</a:t>
                      </a:r>
                      <a:endParaRPr lang="tr-TR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PIP</a:t>
                      </a:r>
                      <a:r>
                        <a:rPr lang="tr-TR" sz="1400" b="1" baseline="0" dirty="0" smtClean="0"/>
                        <a:t>  1.</a:t>
                      </a:r>
                    </a:p>
                    <a:p>
                      <a:r>
                        <a:rPr lang="tr-TR" sz="1200" b="1" baseline="0" dirty="0" smtClean="0"/>
                        <a:t>          2.</a:t>
                      </a:r>
                    </a:p>
                    <a:p>
                      <a:r>
                        <a:rPr lang="tr-TR" sz="1200" b="1" baseline="0" dirty="0" smtClean="0"/>
                        <a:t>          3.</a:t>
                      </a:r>
                    </a:p>
                    <a:p>
                      <a:r>
                        <a:rPr lang="tr-TR" sz="1200" b="1" baseline="0" dirty="0" smtClean="0"/>
                        <a:t>          4.</a:t>
                      </a:r>
                    </a:p>
                    <a:p>
                      <a:r>
                        <a:rPr lang="tr-TR" sz="1200" b="1" baseline="0" dirty="0" smtClean="0"/>
                        <a:t>          5.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DIP</a:t>
                      </a:r>
                      <a:r>
                        <a:rPr lang="tr-TR" sz="1400" b="1" baseline="0" dirty="0" smtClean="0"/>
                        <a:t> 1.</a:t>
                      </a:r>
                    </a:p>
                    <a:p>
                      <a:r>
                        <a:rPr lang="tr-TR" sz="1400" b="1" baseline="0" dirty="0" smtClean="0"/>
                        <a:t>         2.</a:t>
                      </a:r>
                    </a:p>
                    <a:p>
                      <a:r>
                        <a:rPr lang="tr-TR" sz="1400" b="1" baseline="0" dirty="0" smtClean="0"/>
                        <a:t>         3.</a:t>
                      </a:r>
                    </a:p>
                    <a:p>
                      <a:r>
                        <a:rPr lang="tr-TR" sz="1400" b="1" baseline="0" dirty="0" smtClean="0"/>
                        <a:t>         4.</a:t>
                      </a:r>
                    </a:p>
                    <a:p>
                      <a:r>
                        <a:rPr lang="tr-TR" sz="1400" b="1" baseline="0" dirty="0" smtClean="0"/>
                        <a:t>         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" name="Tablo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719151"/>
              </p:ext>
            </p:extLst>
          </p:nvPr>
        </p:nvGraphicFramePr>
        <p:xfrm>
          <a:off x="4549494" y="2057121"/>
          <a:ext cx="3816927" cy="4612022"/>
        </p:xfrm>
        <a:graphic>
          <a:graphicData uri="http://schemas.openxmlformats.org/drawingml/2006/table">
            <a:tbl>
              <a:tblPr/>
              <a:tblGrid>
                <a:gridCol w="3816927"/>
              </a:tblGrid>
              <a:tr h="4612022">
                <a:tc>
                  <a:txBody>
                    <a:bodyPr/>
                    <a:lstStyle/>
                    <a:p>
                      <a:endParaRPr lang="tr-TR" sz="9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9" name="Tablo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488231"/>
              </p:ext>
            </p:extLst>
          </p:nvPr>
        </p:nvGraphicFramePr>
        <p:xfrm>
          <a:off x="8366421" y="2079079"/>
          <a:ext cx="3392628" cy="4590064"/>
        </p:xfrm>
        <a:graphic>
          <a:graphicData uri="http://schemas.openxmlformats.org/drawingml/2006/table">
            <a:tbl>
              <a:tblPr/>
              <a:tblGrid>
                <a:gridCol w="3392628"/>
              </a:tblGrid>
              <a:tr h="459006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2" name="Tablo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862436"/>
              </p:ext>
            </p:extLst>
          </p:nvPr>
        </p:nvGraphicFramePr>
        <p:xfrm>
          <a:off x="1570759" y="2096273"/>
          <a:ext cx="2978735" cy="4572870"/>
        </p:xfrm>
        <a:graphic>
          <a:graphicData uri="http://schemas.openxmlformats.org/drawingml/2006/table">
            <a:tbl>
              <a:tblPr/>
              <a:tblGrid>
                <a:gridCol w="2978735"/>
              </a:tblGrid>
              <a:tr h="4572870">
                <a:tc>
                  <a:txBody>
                    <a:bodyPr/>
                    <a:lstStyle/>
                    <a:p>
                      <a:endParaRPr lang="tr-TR" sz="9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</a:pPr>
            <a:r>
              <a:rPr lang="tr-TR" sz="29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YAKINMA;</a:t>
            </a:r>
          </a:p>
          <a:p>
            <a:pPr marL="342900" indent="-34290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</a:pPr>
            <a:r>
              <a:rPr lang="tr-TR" sz="29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HASTANIN DOKTORA MÜRACAAT NEDENİ OLANLAR</a:t>
            </a:r>
          </a:p>
          <a:p>
            <a:pPr marL="342900" indent="-34290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None/>
            </a:pPr>
            <a:endParaRPr sz="29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</a:pPr>
            <a:r>
              <a:rPr lang="tr-TR" sz="29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ÖYKÜ:</a:t>
            </a:r>
          </a:p>
          <a:p>
            <a:pPr marL="342900" indent="-34290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</a:pPr>
            <a:r>
              <a:rPr lang="tr-TR" sz="29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YAKINMASINDA BELİRTTİĞİNİZ SEMPTOMLARI İRDELEMELİSİNİZ</a:t>
            </a:r>
          </a:p>
          <a:p>
            <a:pPr marL="342900" indent="-34290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98666"/>
            </a:pPr>
            <a:r>
              <a:rPr lang="tr-TR" sz="29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YAKINMASINDA BELİRTMEDİĞİNİZ SEMPTOMLAR ÖYKÜDE AÇIKLANMAZ (SİSTEM SORGUSUNDA İRDELENİ</a:t>
            </a:r>
          </a:p>
        </p:txBody>
      </p:sp>
    </p:spTree>
    <p:extLst>
      <p:ext uri="{BB962C8B-B14F-4D97-AF65-F5344CB8AC3E}">
        <p14:creationId xmlns:p14="http://schemas.microsoft.com/office/powerpoint/2010/main" val="396883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YAKINMA VE ÖYKÜ HASTANIN ANLATTIĞI ŞEKİLDE ANLATILIR!</a:t>
            </a:r>
          </a:p>
          <a:p>
            <a:pPr marL="342900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FİZİK MUAYENE BULGULARINIZ BURADA YER ALMAZ (Ör: Hasta makulopapüler lezyonu bilmez ama;”kaşıntılı, kızarık, deriden kabarık “döküntülerden bahsedebilir)</a:t>
            </a: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ct val="100000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HASTAYA, SEMPTOMLARI SİZİN TARİF ETTİRMENİZ GEREKİR!</a:t>
            </a:r>
          </a:p>
        </p:txBody>
      </p:sp>
    </p:spTree>
    <p:extLst>
      <p:ext uri="{BB962C8B-B14F-4D97-AF65-F5344CB8AC3E}">
        <p14:creationId xmlns:p14="http://schemas.microsoft.com/office/powerpoint/2010/main" val="531756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Öyküsünü yazarken,hastanın söylediği sebep sonuç ilişkisi sizin tıbbi bilgilerinizle uyumlu değil ise bunu belirtmeyin:</a:t>
            </a: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ct val="100000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Ör:”10 yıl önce bakılan antikor testlerinin sonucu, hastanın tanısını desteklemediği için Behçet Has. Tanısının konmamış olması”</a:t>
            </a:r>
          </a:p>
        </p:txBody>
      </p:sp>
    </p:spTree>
    <p:extLst>
      <p:ext uri="{BB962C8B-B14F-4D97-AF65-F5344CB8AC3E}">
        <p14:creationId xmlns:p14="http://schemas.microsoft.com/office/powerpoint/2010/main" val="3877236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981200" y="45720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tr-TR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Eklemleri ve/veya kasları  ile ilgili  ne yakınmaları var?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Ağrı</a:t>
            </a:r>
          </a:p>
          <a:p>
            <a:pPr marL="342900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Şişlik</a:t>
            </a:r>
          </a:p>
          <a:p>
            <a:pPr marL="342900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Renk değişikliği</a:t>
            </a:r>
          </a:p>
          <a:p>
            <a:pPr marL="342900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Hareket kısıtlaması</a:t>
            </a:r>
          </a:p>
          <a:p>
            <a:pPr marL="342900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Sabah katılığı</a:t>
            </a:r>
          </a:p>
          <a:p>
            <a:pPr marL="342900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Kaslarında güçsüzlük</a:t>
            </a: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4487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981200" y="45720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tr-TR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Yakınmaları ne zamandan beri var?</a:t>
            </a:r>
            <a:br>
              <a:rPr lang="tr-TR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tr-TR" sz="395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tr-T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haftadan uzun sürüyor mu?</a:t>
            </a:r>
          </a:p>
          <a:p>
            <a:pPr marL="1143000" lvl="2" indent="-2286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Ataklarla mı seyrediyor?</a:t>
            </a:r>
          </a:p>
          <a:p>
            <a:pPr marL="1143000" lvl="2" indent="-2286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Semptomsuz dönem  nekadar sürüyor?</a:t>
            </a:r>
          </a:p>
          <a:p>
            <a:pPr marL="1143000" lvl="2" indent="-2286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Yaqkınmaları sürekli artış mı gösteriyor ?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tr-T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haftadan kısa sürüyor mu?</a:t>
            </a:r>
          </a:p>
          <a:p>
            <a:pPr marL="1143000" lvl="2" indent="-2286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İntermittant mı?</a:t>
            </a:r>
          </a:p>
          <a:p>
            <a:pPr marL="1143000" lvl="2" indent="-228600">
              <a:spcBef>
                <a:spcPts val="480"/>
              </a:spcBef>
              <a:buClr>
                <a:schemeClr val="dk1"/>
              </a:buClr>
              <a:buSzPct val="100000"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Gezici mi?</a:t>
            </a:r>
          </a:p>
        </p:txBody>
      </p:sp>
    </p:spTree>
    <p:extLst>
      <p:ext uri="{BB962C8B-B14F-4D97-AF65-F5344CB8AC3E}">
        <p14:creationId xmlns:p14="http://schemas.microsoft.com/office/powerpoint/2010/main" val="645251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tr-T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Periferik eklemler için;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Hangi eklemlerinde (tek tek belirtilmeli) yakınması var?</a:t>
            </a:r>
          </a:p>
          <a:p>
            <a:pPr marL="342900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Periferik eklemler için simetriğinde de var mı?</a:t>
            </a: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981200" y="4890654"/>
            <a:ext cx="886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HASTADAN GEREKİRSE GÖSTERMESİ İSTENİR!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6602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tr-T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 ağrısı için?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İnflamatuvar özellikte mi ?</a:t>
            </a: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ct val="100000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Mekanik bel ağrısı özellikleri mi var ?</a:t>
            </a:r>
          </a:p>
        </p:txBody>
      </p:sp>
    </p:spTree>
    <p:extLst>
      <p:ext uri="{BB962C8B-B14F-4D97-AF65-F5344CB8AC3E}">
        <p14:creationId xmlns:p14="http://schemas.microsoft.com/office/powerpoint/2010/main" val="3968232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tr-T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Sistemik bulguları var mı?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Ateş</a:t>
            </a:r>
          </a:p>
          <a:p>
            <a:pPr marL="342900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Halsizlik</a:t>
            </a:r>
          </a:p>
          <a:p>
            <a:pPr marL="342900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İştahsızlık</a:t>
            </a:r>
          </a:p>
          <a:p>
            <a:pPr marL="342900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Kilo kaybı</a:t>
            </a: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3483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222751" y="404814"/>
            <a:ext cx="3673475" cy="72072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 dirty="0">
                <a:solidFill>
                  <a:schemeClr val="bg1"/>
                </a:solidFill>
              </a:rPr>
              <a:t>YAKINMANIN LOKALİZASYONU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208214" y="1557339"/>
            <a:ext cx="2771775" cy="5032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 dirty="0">
                <a:solidFill>
                  <a:schemeClr val="bg1"/>
                </a:solidFill>
              </a:rPr>
              <a:t>PERİFERİK EKLEMLER</a:t>
            </a:r>
          </a:p>
        </p:txBody>
      </p:sp>
      <p:sp>
        <p:nvSpPr>
          <p:cNvPr id="4" name="Text Box 36"/>
          <p:cNvSpPr txBox="1">
            <a:spLocks noChangeArrowheads="1"/>
          </p:cNvSpPr>
          <p:nvPr/>
        </p:nvSpPr>
        <p:spPr bwMode="auto">
          <a:xfrm>
            <a:off x="1092201" y="2492376"/>
            <a:ext cx="1116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200" b="1" dirty="0"/>
              <a:t>BÜYÜK EK.</a:t>
            </a:r>
          </a:p>
        </p:txBody>
      </p:sp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4096288" y="2492375"/>
            <a:ext cx="1152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200" b="1" dirty="0"/>
              <a:t>KÜÇÜK EK.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104064" y="1557338"/>
            <a:ext cx="2376487" cy="431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 dirty="0">
                <a:solidFill>
                  <a:schemeClr val="bg1"/>
                </a:solidFill>
              </a:rPr>
              <a:t>AKSİYEL</a:t>
            </a: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222751" y="3077368"/>
            <a:ext cx="3313113" cy="36036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 dirty="0">
                <a:solidFill>
                  <a:schemeClr val="bg1"/>
                </a:solidFill>
              </a:rPr>
              <a:t>TUTULAN EKLEM SAYISI</a:t>
            </a:r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2440525" y="3844923"/>
            <a:ext cx="2232025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 dirty="0">
                <a:solidFill>
                  <a:schemeClr val="bg1"/>
                </a:solidFill>
              </a:rPr>
              <a:t>MONOARTİKÜLER</a:t>
            </a: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6219794" y="3793461"/>
            <a:ext cx="2376487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OLİGOARTİKÜLER</a:t>
            </a:r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8974139" y="3769036"/>
            <a:ext cx="20161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POLİARTİKÜLER</a:t>
            </a:r>
          </a:p>
        </p:txBody>
      </p:sp>
      <p:sp>
        <p:nvSpPr>
          <p:cNvPr id="11" name="Oval 38"/>
          <p:cNvSpPr>
            <a:spLocks noChangeArrowheads="1"/>
          </p:cNvSpPr>
          <p:nvPr/>
        </p:nvSpPr>
        <p:spPr bwMode="auto">
          <a:xfrm>
            <a:off x="9234152" y="5160375"/>
            <a:ext cx="1150938" cy="576263"/>
          </a:xfrm>
          <a:prstGeom prst="ellipse">
            <a:avLst/>
          </a:prstGeom>
          <a:solidFill>
            <a:srgbClr val="FDAC7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SİMETRİK</a:t>
            </a:r>
          </a:p>
        </p:txBody>
      </p:sp>
      <p:sp>
        <p:nvSpPr>
          <p:cNvPr id="12" name="Oval 39"/>
          <p:cNvSpPr>
            <a:spLocks noChangeArrowheads="1"/>
          </p:cNvSpPr>
          <p:nvPr/>
        </p:nvSpPr>
        <p:spPr bwMode="auto">
          <a:xfrm>
            <a:off x="9982201" y="4777835"/>
            <a:ext cx="1366838" cy="576262"/>
          </a:xfrm>
          <a:prstGeom prst="ellipse">
            <a:avLst/>
          </a:prstGeom>
          <a:solidFill>
            <a:srgbClr val="FDAC7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ASİMETRİK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402931" y="4622797"/>
            <a:ext cx="3313113" cy="50482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 dirty="0">
                <a:solidFill>
                  <a:schemeClr val="bg1"/>
                </a:solidFill>
              </a:rPr>
              <a:t>ZAMAN İÇİNDEKİ SEYİR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574256" y="5368923"/>
            <a:ext cx="1657350" cy="431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AKUT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067551" y="5368923"/>
            <a:ext cx="1657350" cy="431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KRONİK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594101" y="5858667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dirty="0"/>
              <a:t>&lt;6 HAFTA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7285039" y="5858668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dirty="0"/>
              <a:t>&gt;6 HAFTA</a:t>
            </a:r>
          </a:p>
        </p:txBody>
      </p:sp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2638929" y="4133848"/>
            <a:ext cx="1655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dirty="0"/>
              <a:t>TEK EKLEM</a:t>
            </a: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6815932" y="4198140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dirty="0"/>
              <a:t>2-4 EKLEM</a:t>
            </a: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8596281" y="4258942"/>
            <a:ext cx="3203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dirty="0"/>
              <a:t>5 VE DAHA FAZLA EKLEM</a:t>
            </a:r>
          </a:p>
        </p:txBody>
      </p:sp>
      <p:cxnSp>
        <p:nvCxnSpPr>
          <p:cNvPr id="24" name="Eğri Bağlayıcı 23"/>
          <p:cNvCxnSpPr/>
          <p:nvPr/>
        </p:nvCxnSpPr>
        <p:spPr>
          <a:xfrm rot="5400000">
            <a:off x="4610896" y="108747"/>
            <a:ext cx="431800" cy="2465387"/>
          </a:xfrm>
          <a:prstGeom prst="curvedConnector3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Eğri Bağlayıcı 24"/>
          <p:cNvCxnSpPr>
            <a:stCxn id="2" idx="2"/>
            <a:endCxn id="6" idx="0"/>
          </p:cNvCxnSpPr>
          <p:nvPr/>
        </p:nvCxnSpPr>
        <p:spPr>
          <a:xfrm rot="16200000" flipH="1">
            <a:off x="6959999" y="225028"/>
            <a:ext cx="431799" cy="2232819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Eğri Bağlayıcı 27"/>
          <p:cNvCxnSpPr>
            <a:stCxn id="3" idx="2"/>
            <a:endCxn id="4" idx="0"/>
          </p:cNvCxnSpPr>
          <p:nvPr/>
        </p:nvCxnSpPr>
        <p:spPr>
          <a:xfrm rot="5400000">
            <a:off x="2406255" y="1304529"/>
            <a:ext cx="431800" cy="1943894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Eğri Bağlayıcı 31"/>
          <p:cNvCxnSpPr>
            <a:stCxn id="3" idx="2"/>
            <a:endCxn id="5" idx="0"/>
          </p:cNvCxnSpPr>
          <p:nvPr/>
        </p:nvCxnSpPr>
        <p:spPr>
          <a:xfrm rot="16200000" flipH="1">
            <a:off x="3917427" y="1737250"/>
            <a:ext cx="431799" cy="1078449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7" name="Düz Bağlayıcı 36"/>
          <p:cNvCxnSpPr>
            <a:stCxn id="2" idx="2"/>
          </p:cNvCxnSpPr>
          <p:nvPr/>
        </p:nvCxnSpPr>
        <p:spPr>
          <a:xfrm flipH="1">
            <a:off x="6059488" y="1125539"/>
            <a:ext cx="1" cy="1928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Düz Bağlayıcı 37"/>
          <p:cNvCxnSpPr>
            <a:endCxn id="13" idx="0"/>
          </p:cNvCxnSpPr>
          <p:nvPr/>
        </p:nvCxnSpPr>
        <p:spPr>
          <a:xfrm>
            <a:off x="6059487" y="3513059"/>
            <a:ext cx="1" cy="11097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ğri Bağlayıcı 41"/>
          <p:cNvCxnSpPr/>
          <p:nvPr/>
        </p:nvCxnSpPr>
        <p:spPr>
          <a:xfrm rot="5400000">
            <a:off x="4696909" y="2706573"/>
            <a:ext cx="431800" cy="1943894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Eğri Bağlayıcı 42"/>
          <p:cNvCxnSpPr>
            <a:endCxn id="9" idx="0"/>
          </p:cNvCxnSpPr>
          <p:nvPr/>
        </p:nvCxnSpPr>
        <p:spPr>
          <a:xfrm>
            <a:off x="5907478" y="3447611"/>
            <a:ext cx="1500560" cy="345850"/>
          </a:xfrm>
          <a:prstGeom prst="curvedConnector2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Eğri Bağlayıcı 43"/>
          <p:cNvCxnSpPr>
            <a:endCxn id="10" idx="0"/>
          </p:cNvCxnSpPr>
          <p:nvPr/>
        </p:nvCxnSpPr>
        <p:spPr>
          <a:xfrm>
            <a:off x="5894789" y="3457574"/>
            <a:ext cx="4087413" cy="311462"/>
          </a:xfrm>
          <a:prstGeom prst="curvedConnector2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Düz Ok Bağlayıcısı 51"/>
          <p:cNvCxnSpPr/>
          <p:nvPr/>
        </p:nvCxnSpPr>
        <p:spPr>
          <a:xfrm>
            <a:off x="8056530" y="4198140"/>
            <a:ext cx="1923848" cy="9467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Düz Ok Bağlayıcısı 54"/>
          <p:cNvCxnSpPr>
            <a:stCxn id="22" idx="0"/>
          </p:cNvCxnSpPr>
          <p:nvPr/>
        </p:nvCxnSpPr>
        <p:spPr>
          <a:xfrm flipH="1">
            <a:off x="9948644" y="4258942"/>
            <a:ext cx="249425" cy="8686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ğri Bağlayıcı 57"/>
          <p:cNvCxnSpPr>
            <a:endCxn id="15" idx="0"/>
          </p:cNvCxnSpPr>
          <p:nvPr/>
        </p:nvCxnSpPr>
        <p:spPr>
          <a:xfrm>
            <a:off x="6090233" y="5135274"/>
            <a:ext cx="1805993" cy="233649"/>
          </a:xfrm>
          <a:prstGeom prst="curvedConnector2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9" name="Eğri Bağlayıcı 58"/>
          <p:cNvCxnSpPr>
            <a:stCxn id="13" idx="2"/>
            <a:endCxn id="14" idx="0"/>
          </p:cNvCxnSpPr>
          <p:nvPr/>
        </p:nvCxnSpPr>
        <p:spPr>
          <a:xfrm rot="5400000">
            <a:off x="5110560" y="4419994"/>
            <a:ext cx="241301" cy="1656557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8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981200" y="113387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tr-T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Bunlar tarif ediliyorsa tek tek özellikleri belirtilmeli;</a:t>
            </a:r>
            <a:br>
              <a:rPr lang="tr-T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tr-TR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tr-TR" sz="395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Ateş;</a:t>
            </a:r>
          </a:p>
          <a:p>
            <a:pPr marL="342900" indent="-34290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Üşüme titrem ile mi yükseliyor?</a:t>
            </a:r>
          </a:p>
          <a:p>
            <a:pPr marL="342900" indent="-34290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Gece terlemesi oluyor mu (Çamaşır değiştirecek kadar)</a:t>
            </a:r>
          </a:p>
          <a:p>
            <a:pPr marL="342900" indent="-34290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Ölçüldü mü (Kaç derece bulundu)</a:t>
            </a:r>
          </a:p>
          <a:p>
            <a:pPr marL="342900" indent="-34290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Hergün yükseliyor mu?</a:t>
            </a:r>
          </a:p>
          <a:p>
            <a:pPr marL="342900" indent="-34290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zamandan beri yükseliyor.</a:t>
            </a:r>
          </a:p>
          <a:p>
            <a:pPr marL="342900" indent="-34290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Gün içindeki seyri nasıl?</a:t>
            </a:r>
          </a:p>
        </p:txBody>
      </p:sp>
    </p:spTree>
    <p:extLst>
      <p:ext uri="{BB962C8B-B14F-4D97-AF65-F5344CB8AC3E}">
        <p14:creationId xmlns:p14="http://schemas.microsoft.com/office/powerpoint/2010/main" val="2454720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981200" y="123103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tr-T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Bunlar tarif ediliyorsa tek tek özellikleri belirtilmeli</a:t>
            </a:r>
            <a:r>
              <a:rPr lang="tr-TR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br>
              <a:rPr lang="tr-TR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tr-TR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tr-TR" sz="395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Kilo kaybı;</a:t>
            </a:r>
          </a:p>
          <a:p>
            <a:pPr marL="342900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kadar sürede nekadar kilo kaybı var?</a:t>
            </a:r>
          </a:p>
          <a:p>
            <a:pPr marL="342900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Giysilerinden mi farkediyor ?</a:t>
            </a: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ct val="100000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V.s</a:t>
            </a:r>
          </a:p>
        </p:txBody>
      </p:sp>
    </p:spTree>
    <p:extLst>
      <p:ext uri="{BB962C8B-B14F-4D97-AF65-F5344CB8AC3E}">
        <p14:creationId xmlns:p14="http://schemas.microsoft.com/office/powerpoint/2010/main" val="784489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1981199" y="274637"/>
            <a:ext cx="9171709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tr-TR" sz="3959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BAŞKA SİSTEMLER AİT YAKINMASI VAR MI?</a:t>
            </a:r>
            <a:endParaRPr lang="tr-TR" sz="395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</a:pPr>
            <a:r>
              <a:rPr lang="tr-TR" sz="296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RAYNAUD FENOMENİ,</a:t>
            </a:r>
          </a:p>
          <a:p>
            <a:pPr marL="342900" indent="-34290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</a:pPr>
            <a:r>
              <a:rPr lang="tr-TR" sz="296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MUKOZAL AFTLAR</a:t>
            </a:r>
          </a:p>
          <a:p>
            <a:pPr marL="342900" indent="-34290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</a:pPr>
            <a:r>
              <a:rPr lang="tr-TR" sz="296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DERİ LEZYONLARI</a:t>
            </a:r>
          </a:p>
          <a:p>
            <a:pPr marL="342900" indent="-34290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</a:pPr>
            <a:r>
              <a:rPr lang="tr-TR" sz="296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AĞIZ KURULUĞU</a:t>
            </a:r>
          </a:p>
          <a:p>
            <a:pPr marL="342900" indent="-34290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</a:pPr>
            <a:r>
              <a:rPr lang="tr-TR" sz="296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GÖZ KURULUĞU</a:t>
            </a:r>
          </a:p>
          <a:p>
            <a:pPr marL="342900" indent="-34290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</a:pPr>
            <a:r>
              <a:rPr lang="tr-TR" sz="296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ÜVEİT</a:t>
            </a:r>
          </a:p>
          <a:p>
            <a:pPr marL="342900" indent="-34290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</a:pPr>
            <a:r>
              <a:rPr lang="tr-TR" sz="296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PSÖRİYAZİS</a:t>
            </a:r>
          </a:p>
          <a:p>
            <a:pPr marL="342900" indent="-34290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</a:pPr>
            <a:r>
              <a:rPr lang="tr-TR" sz="296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İNFLAMATUVAR BARSAK HASTALIĞI</a:t>
            </a:r>
          </a:p>
          <a:p>
            <a:pPr marL="342900" indent="-34290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None/>
            </a:pPr>
            <a:endParaRPr lang="tr-TR" sz="296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98666"/>
            </a:pPr>
            <a:r>
              <a:rPr lang="tr-TR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tr-T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Bunlardan hangisini hastalığı ile ilgili düşünüyorsanız hem yakınma hem öykü kısmında belirtmelisiniz!!!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28910" y="1274770"/>
            <a:ext cx="1801091" cy="243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38855" y="3863182"/>
            <a:ext cx="1981199" cy="229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627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5029200" y="914400"/>
            <a:ext cx="2057400" cy="914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>
                <a:solidFill>
                  <a:schemeClr val="bg1"/>
                </a:solidFill>
                <a:latin typeface="Times New Roman" panose="02020603050405020304" pitchFamily="18" charset="0"/>
              </a:rPr>
              <a:t>monoartrit</a:t>
            </a:r>
            <a:endParaRPr lang="en-US" altLang="tr-TR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5105400" y="2286000"/>
            <a:ext cx="1752600" cy="609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rgbClr val="FFFF00"/>
                </a:solidFill>
                <a:latin typeface="Times New Roman" panose="02020603050405020304" pitchFamily="18" charset="0"/>
              </a:rPr>
              <a:t>Hikaye / FM</a:t>
            </a:r>
            <a:endParaRPr lang="en-US" altLang="tr-TR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4800600" y="3352800"/>
            <a:ext cx="2286000" cy="990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rgbClr val="FFFF00"/>
                </a:solidFill>
                <a:latin typeface="Times New Roman" panose="02020603050405020304" pitchFamily="18" charset="0"/>
              </a:rPr>
              <a:t>Travma/fokal ağrı</a:t>
            </a:r>
            <a:endParaRPr lang="en-US" altLang="tr-TR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8229600" y="3581400"/>
            <a:ext cx="1752600" cy="762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rgbClr val="FFFF00"/>
                </a:solidFill>
                <a:latin typeface="Times New Roman" panose="02020603050405020304" pitchFamily="18" charset="0"/>
              </a:rPr>
              <a:t>Radyoloji</a:t>
            </a:r>
            <a:endParaRPr lang="en-US" altLang="tr-TR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6096000" y="5410200"/>
            <a:ext cx="2133600" cy="838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rgbClr val="FFFF00"/>
                </a:solidFill>
                <a:latin typeface="Times New Roman" panose="02020603050405020304" pitchFamily="18" charset="0"/>
              </a:rPr>
              <a:t>İnflamasyon</a:t>
            </a:r>
            <a:endParaRPr lang="en-US" altLang="tr-TR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2566988" y="5410200"/>
            <a:ext cx="2538412" cy="1042988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rgbClr val="FFFF00"/>
                </a:solidFill>
                <a:latin typeface="Times New Roman" panose="02020603050405020304" pitchFamily="18" charset="0"/>
              </a:rPr>
              <a:t>Eklem aspirasyonu</a:t>
            </a:r>
            <a:endParaRPr lang="en-US" altLang="tr-TR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6019800" y="18288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5943600" y="28956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7086600" y="3886200"/>
            <a:ext cx="1143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5943600" y="4343400"/>
            <a:ext cx="1219200" cy="1066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H="1">
            <a:off x="7772400" y="4419600"/>
            <a:ext cx="12192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7680326" y="4460875"/>
            <a:ext cx="1046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>
                <a:latin typeface="Times New Roman" panose="02020603050405020304" pitchFamily="18" charset="0"/>
              </a:rPr>
              <a:t>normal</a:t>
            </a:r>
            <a:endParaRPr lang="en-US" altLang="tr-TR" sz="2400">
              <a:latin typeface="Times New Roman" panose="02020603050405020304" pitchFamily="18" charset="0"/>
            </a:endParaRPr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8686800" y="5486400"/>
            <a:ext cx="1981200" cy="1219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rgbClr val="FFFF00"/>
                </a:solidFill>
                <a:latin typeface="Times New Roman" panose="02020603050405020304" pitchFamily="18" charset="0"/>
              </a:rPr>
              <a:t>Fraktür</a:t>
            </a:r>
          </a:p>
          <a:p>
            <a:pPr algn="ctr" eaLnBrk="1" hangingPunct="1"/>
            <a:r>
              <a:rPr lang="tr-TR" altLang="tr-TR" sz="2400">
                <a:solidFill>
                  <a:srgbClr val="FFFF00"/>
                </a:solidFill>
                <a:latin typeface="Times New Roman" panose="02020603050405020304" pitchFamily="18" charset="0"/>
              </a:rPr>
              <a:t>Tümör</a:t>
            </a:r>
          </a:p>
          <a:p>
            <a:pPr algn="ctr" eaLnBrk="1" hangingPunct="1"/>
            <a:r>
              <a:rPr lang="tr-TR" altLang="tr-TR" sz="2400">
                <a:solidFill>
                  <a:srgbClr val="FFFF00"/>
                </a:solidFill>
                <a:latin typeface="Times New Roman" panose="02020603050405020304" pitchFamily="18" charset="0"/>
              </a:rPr>
              <a:t>Metabolik</a:t>
            </a:r>
            <a:endParaRPr lang="en-US" altLang="tr-TR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9448800" y="4419600"/>
            <a:ext cx="762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 flipH="1">
            <a:off x="5181600" y="5867400"/>
            <a:ext cx="838200" cy="76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9432925" y="4460875"/>
            <a:ext cx="1181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>
                <a:latin typeface="Times New Roman" panose="02020603050405020304" pitchFamily="18" charset="0"/>
              </a:rPr>
              <a:t>anormal</a:t>
            </a:r>
            <a:endParaRPr lang="en-US" altLang="tr-TR" sz="2400">
              <a:latin typeface="Times New Roman" panose="02020603050405020304" pitchFamily="18" charset="0"/>
            </a:endParaRP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5241925" y="5375275"/>
            <a:ext cx="55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>
                <a:latin typeface="Times New Roman" panose="02020603050405020304" pitchFamily="18" charset="0"/>
              </a:rPr>
              <a:t>(+)</a:t>
            </a:r>
            <a:endParaRPr lang="en-US" altLang="tr-TR" sz="2400">
              <a:latin typeface="Times New Roman" panose="02020603050405020304" pitchFamily="18" charset="0"/>
            </a:endParaRPr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7139189" y="6299334"/>
            <a:ext cx="0" cy="533400"/>
          </a:xfrm>
          <a:prstGeom prst="line">
            <a:avLst/>
          </a:prstGeom>
          <a:noFill/>
          <a:ln w="38100" cap="sq" cmpd="dbl">
            <a:solidFill>
              <a:srgbClr val="CC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7223125" y="61372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>
                <a:latin typeface="Times New Roman" panose="02020603050405020304" pitchFamily="18" charset="0"/>
              </a:rPr>
              <a:t>(-)</a:t>
            </a:r>
            <a:endParaRPr lang="en-US" altLang="tr-TR" sz="2400">
              <a:latin typeface="Times New Roman" panose="02020603050405020304" pitchFamily="18" charset="0"/>
            </a:endParaRP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7299325" y="3241675"/>
            <a:ext cx="55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>
                <a:latin typeface="Times New Roman" panose="02020603050405020304" pitchFamily="18" charset="0"/>
              </a:rPr>
              <a:t>(+)</a:t>
            </a:r>
            <a:endParaRPr lang="en-US" altLang="tr-TR" sz="2400">
              <a:latin typeface="Times New Roman" panose="02020603050405020304" pitchFamily="18" charset="0"/>
            </a:endParaRP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6461125" y="44608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>
                <a:latin typeface="Times New Roman" panose="02020603050405020304" pitchFamily="18" charset="0"/>
              </a:rPr>
              <a:t>(-)</a:t>
            </a:r>
            <a:endParaRPr lang="en-US" altLang="tr-TR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0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5181600" y="990600"/>
            <a:ext cx="2667000" cy="10668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rgbClr val="FFFF00"/>
                </a:solidFill>
                <a:latin typeface="Times New Roman" panose="02020603050405020304" pitchFamily="18" charset="0"/>
              </a:rPr>
              <a:t>İnflamasyon bulgusu</a:t>
            </a:r>
            <a:endParaRPr lang="en-US" altLang="tr-TR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4038600" y="2362200"/>
            <a:ext cx="2362200" cy="1143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rgbClr val="FFFF00"/>
                </a:solidFill>
                <a:latin typeface="Times New Roman" panose="02020603050405020304" pitchFamily="18" charset="0"/>
              </a:rPr>
              <a:t>Eklem aspirasyonu</a:t>
            </a:r>
            <a:endParaRPr lang="en-US" altLang="tr-TR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2782888" y="3962401"/>
            <a:ext cx="2093912" cy="105092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rgbClr val="FFFF00"/>
                </a:solidFill>
                <a:latin typeface="Times New Roman" panose="02020603050405020304" pitchFamily="18" charset="0"/>
              </a:rPr>
              <a:t>Muhtemel</a:t>
            </a:r>
          </a:p>
          <a:p>
            <a:pPr algn="ctr" eaLnBrk="1" hangingPunct="1"/>
            <a:r>
              <a:rPr lang="tr-TR" altLang="tr-TR" sz="2400">
                <a:solidFill>
                  <a:srgbClr val="FFFF00"/>
                </a:solidFill>
                <a:latin typeface="Times New Roman" panose="02020603050405020304" pitchFamily="18" charset="0"/>
              </a:rPr>
              <a:t>inflamasyon</a:t>
            </a:r>
            <a:endParaRPr lang="en-US" altLang="tr-TR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8001000" y="2743200"/>
            <a:ext cx="2057400" cy="10668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rgbClr val="FFFF00"/>
                </a:solidFill>
                <a:latin typeface="Times New Roman" panose="02020603050405020304" pitchFamily="18" charset="0"/>
              </a:rPr>
              <a:t>Hassas noktalar</a:t>
            </a:r>
            <a:endParaRPr lang="en-US" altLang="tr-TR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8458200" y="4191000"/>
            <a:ext cx="1981200" cy="1295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rgbClr val="FFFF00"/>
                </a:solidFill>
                <a:latin typeface="Times New Roman" panose="02020603050405020304" pitchFamily="18" charset="0"/>
              </a:rPr>
              <a:t>Bursit,tendinit</a:t>
            </a:r>
          </a:p>
          <a:p>
            <a:pPr algn="ctr" eaLnBrk="1" hangingPunct="1"/>
            <a:r>
              <a:rPr lang="tr-TR" altLang="tr-TR" sz="2400">
                <a:solidFill>
                  <a:srgbClr val="FFFF00"/>
                </a:solidFill>
                <a:latin typeface="Times New Roman" panose="02020603050405020304" pitchFamily="18" charset="0"/>
              </a:rPr>
              <a:t>fibromiyalji</a:t>
            </a:r>
            <a:endParaRPr lang="en-US" altLang="tr-TR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098926" y="5375275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>
                <a:latin typeface="Times New Roman" panose="02020603050405020304" pitchFamily="18" charset="0"/>
              </a:rPr>
              <a:t>kanlı</a:t>
            </a:r>
            <a:endParaRPr lang="en-US" altLang="tr-TR" sz="2400">
              <a:latin typeface="Times New Roman" panose="02020603050405020304" pitchFamily="18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622926" y="5299075"/>
            <a:ext cx="1577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>
                <a:latin typeface="Times New Roman" panose="02020603050405020304" pitchFamily="18" charset="0"/>
              </a:rPr>
              <a:t>Kemik iliği</a:t>
            </a:r>
            <a:endParaRPr lang="en-US" altLang="tr-TR" sz="2400">
              <a:latin typeface="Times New Roman" panose="02020603050405020304" pitchFamily="18" charset="0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680326" y="5908675"/>
            <a:ext cx="1738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>
                <a:latin typeface="Times New Roman" panose="02020603050405020304" pitchFamily="18" charset="0"/>
              </a:rPr>
              <a:t>inflamatuvar</a:t>
            </a:r>
            <a:endParaRPr lang="en-US" altLang="tr-TR" sz="2400">
              <a:latin typeface="Times New Roman" panose="02020603050405020304" pitchFamily="18" charset="0"/>
            </a:endParaRP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5943600" y="2057400"/>
            <a:ext cx="5334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4343400" y="3505200"/>
            <a:ext cx="6858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5029200" y="3505200"/>
            <a:ext cx="1371600" cy="1295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6553200" y="2057400"/>
            <a:ext cx="17526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9220200" y="3810000"/>
            <a:ext cx="0" cy="381000"/>
          </a:xfrm>
          <a:prstGeom prst="line">
            <a:avLst/>
          </a:prstGeom>
          <a:noFill/>
          <a:ln w="28575" cap="sq">
            <a:solidFill>
              <a:srgbClr val="CC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8229600" y="3657600"/>
            <a:ext cx="0" cy="2133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5851525" y="4613275"/>
            <a:ext cx="113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Başarılı</a:t>
            </a:r>
            <a:endParaRPr lang="en-US" altLang="tr-TR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3184526" y="3241675"/>
            <a:ext cx="1300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Başarısız</a:t>
            </a:r>
            <a:endParaRPr lang="en-US" altLang="tr-TR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6156325" y="2022475"/>
            <a:ext cx="55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>
                <a:latin typeface="Times New Roman" panose="02020603050405020304" pitchFamily="18" charset="0"/>
              </a:rPr>
              <a:t>(+)</a:t>
            </a:r>
            <a:endParaRPr lang="en-US" altLang="tr-TR" sz="2400">
              <a:latin typeface="Times New Roman" panose="02020603050405020304" pitchFamily="18" charset="0"/>
            </a:endParaRP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7527925" y="18700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>
                <a:latin typeface="Times New Roman" panose="02020603050405020304" pitchFamily="18" charset="0"/>
              </a:rPr>
              <a:t>(-)</a:t>
            </a:r>
            <a:endParaRPr lang="en-US" altLang="tr-TR" sz="2400">
              <a:latin typeface="Times New Roman" panose="02020603050405020304" pitchFamily="18" charset="0"/>
            </a:endParaRP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9296400" y="3657600"/>
            <a:ext cx="55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>
                <a:latin typeface="Times New Roman" panose="02020603050405020304" pitchFamily="18" charset="0"/>
              </a:rPr>
              <a:t>(+)</a:t>
            </a:r>
            <a:endParaRPr lang="en-US" altLang="tr-TR" sz="2400">
              <a:latin typeface="Times New Roman" panose="02020603050405020304" pitchFamily="18" charset="0"/>
            </a:endParaRP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7604125" y="40036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>
                <a:latin typeface="Times New Roman" panose="02020603050405020304" pitchFamily="18" charset="0"/>
              </a:rPr>
              <a:t>(-)</a:t>
            </a:r>
            <a:endParaRPr lang="en-US" altLang="tr-TR" sz="2400">
              <a:latin typeface="Times New Roman" panose="02020603050405020304" pitchFamily="18" charset="0"/>
            </a:endParaRPr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 flipH="1">
            <a:off x="4724400" y="5029200"/>
            <a:ext cx="12192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6324600" y="50292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6781800" y="5029200"/>
            <a:ext cx="12192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6435725" y="457200"/>
            <a:ext cx="0" cy="533400"/>
          </a:xfrm>
          <a:prstGeom prst="line">
            <a:avLst/>
          </a:prstGeom>
          <a:noFill/>
          <a:ln w="38100" cap="sq" cmpd="dbl">
            <a:solidFill>
              <a:srgbClr val="CC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04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4786313" y="609600"/>
            <a:ext cx="2438400" cy="1143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rgbClr val="FFFF00"/>
                </a:solidFill>
                <a:latin typeface="Times New Roman" panose="02020603050405020304" pitchFamily="18" charset="0"/>
              </a:rPr>
              <a:t>Eklem aspirasyonu</a:t>
            </a:r>
            <a:endParaRPr lang="en-US" altLang="tr-TR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3033713" y="2590800"/>
            <a:ext cx="1371600" cy="457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rgbClr val="FFFF00"/>
                </a:solidFill>
                <a:latin typeface="Times New Roman" panose="02020603050405020304" pitchFamily="18" charset="0"/>
              </a:rPr>
              <a:t>Kanlı</a:t>
            </a:r>
            <a:endParaRPr lang="en-US" altLang="tr-TR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5319713" y="2438400"/>
            <a:ext cx="1752600" cy="838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rgbClr val="FFFF00"/>
                </a:solidFill>
                <a:latin typeface="Times New Roman" panose="02020603050405020304" pitchFamily="18" charset="0"/>
              </a:rPr>
              <a:t>Kİ.elemanları</a:t>
            </a:r>
            <a:endParaRPr lang="en-US" altLang="tr-TR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7834313" y="2362200"/>
            <a:ext cx="2057400" cy="1143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rgbClr val="FFFF00"/>
                </a:solidFill>
                <a:latin typeface="Times New Roman" panose="02020603050405020304" pitchFamily="18" charset="0"/>
              </a:rPr>
              <a:t>&gt;2000 lökosit</a:t>
            </a:r>
          </a:p>
          <a:p>
            <a:pPr algn="ctr" eaLnBrk="1" hangingPunct="1"/>
            <a:r>
              <a:rPr lang="tr-TR" altLang="tr-TR" sz="2400">
                <a:solidFill>
                  <a:srgbClr val="FFFF00"/>
                </a:solidFill>
                <a:latin typeface="Times New Roman" panose="02020603050405020304" pitchFamily="18" charset="0"/>
              </a:rPr>
              <a:t>&gt;%75 PNL</a:t>
            </a:r>
            <a:endParaRPr lang="en-US" altLang="tr-TR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941639" y="3470275"/>
            <a:ext cx="17043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Koagülopati</a:t>
            </a:r>
          </a:p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Psödogut</a:t>
            </a:r>
          </a:p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Travma</a:t>
            </a:r>
          </a:p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Tümör</a:t>
            </a:r>
            <a:endParaRPr lang="en-US" altLang="tr-TR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805113" y="5181600"/>
            <a:ext cx="1600200" cy="1676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PT/PTT</a:t>
            </a:r>
          </a:p>
          <a:p>
            <a:pPr algn="ctr" eaLnBrk="1" hangingPunct="1"/>
            <a:r>
              <a:rPr lang="tr-TR" altLang="tr-TR" sz="240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Kanama Z</a:t>
            </a:r>
          </a:p>
          <a:p>
            <a:pPr algn="ctr" eaLnBrk="1" hangingPunct="1"/>
            <a:r>
              <a:rPr lang="tr-TR" altLang="tr-TR" sz="240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Trombosit s.</a:t>
            </a:r>
            <a:endParaRPr lang="en-US" altLang="tr-TR" sz="240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167314" y="3581400"/>
            <a:ext cx="2262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Eklem içi fraktür</a:t>
            </a:r>
            <a:endParaRPr lang="en-US" altLang="tr-TR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6386513" y="4495800"/>
            <a:ext cx="1371600" cy="457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kristal</a:t>
            </a:r>
            <a:endParaRPr lang="en-US" altLang="tr-TR" sz="24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7986713" y="3962400"/>
            <a:ext cx="1143000" cy="609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kültür</a:t>
            </a:r>
            <a:endParaRPr lang="en-US" altLang="tr-TR" sz="240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9205913" y="4572000"/>
            <a:ext cx="1295400" cy="6858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steril</a:t>
            </a:r>
            <a:endParaRPr lang="en-US" altLang="tr-TR" sz="240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6157913" y="5486401"/>
            <a:ext cx="1752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MSU:Gut</a:t>
            </a:r>
          </a:p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CPPDH:Psödogut</a:t>
            </a:r>
            <a:endParaRPr lang="en-US" altLang="tr-TR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7605713" y="5181600"/>
            <a:ext cx="143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Septik art.</a:t>
            </a:r>
            <a:endParaRPr lang="en-US" altLang="tr-TR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8824914" y="5670551"/>
            <a:ext cx="18598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RA,SLE,</a:t>
            </a:r>
          </a:p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Viral,SpA</a:t>
            </a:r>
          </a:p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Sarkoidoz.vs.</a:t>
            </a:r>
            <a:endParaRPr lang="en-US" altLang="tr-TR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H="1">
            <a:off x="4024313" y="1752600"/>
            <a:ext cx="1905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5929313" y="1828800"/>
            <a:ext cx="1524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6005513" y="1828800"/>
            <a:ext cx="25146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H="1">
            <a:off x="3643313" y="3048000"/>
            <a:ext cx="762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3414713" y="4953000"/>
            <a:ext cx="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6234113" y="32766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8596313" y="35052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 flipH="1">
            <a:off x="7377113" y="3429000"/>
            <a:ext cx="11430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8901113" y="3505200"/>
            <a:ext cx="8382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6919913" y="5029200"/>
            <a:ext cx="0" cy="457200"/>
          </a:xfrm>
          <a:prstGeom prst="line">
            <a:avLst/>
          </a:prstGeom>
          <a:noFill/>
          <a:ln w="57150" cap="sq" cmpd="thinThick">
            <a:solidFill>
              <a:srgbClr val="CC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8520113" y="4648200"/>
            <a:ext cx="0" cy="609600"/>
          </a:xfrm>
          <a:prstGeom prst="line">
            <a:avLst/>
          </a:prstGeom>
          <a:noFill/>
          <a:ln w="57150" cap="sq" cmpd="thinThick">
            <a:solidFill>
              <a:srgbClr val="CC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9739313" y="52578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pic>
        <p:nvPicPr>
          <p:cNvPr id="25627" name="Picture 28" descr="Tam boyutlu görseli göst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013325"/>
            <a:ext cx="800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6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2971800" y="1524000"/>
            <a:ext cx="1600200" cy="914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Grup I</a:t>
            </a:r>
            <a:endParaRPr lang="en-US" altLang="tr-TR" sz="240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4876800" y="3581400"/>
            <a:ext cx="1905000" cy="914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Grup II</a:t>
            </a:r>
            <a:endParaRPr lang="en-US" altLang="tr-TR" sz="240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7467600" y="1676400"/>
            <a:ext cx="1524000" cy="762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Grup III</a:t>
            </a:r>
            <a:endParaRPr lang="en-US" altLang="tr-TR" sz="240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8534400" y="3810000"/>
            <a:ext cx="1752600" cy="762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Grup IV</a:t>
            </a:r>
            <a:endParaRPr lang="en-US" altLang="tr-TR" sz="240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032126" y="2555876"/>
            <a:ext cx="17395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Travma</a:t>
            </a:r>
          </a:p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Osteoartrit</a:t>
            </a:r>
          </a:p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Osteonekroz</a:t>
            </a:r>
            <a:endParaRPr lang="en-US" altLang="tr-TR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241926" y="4613275"/>
            <a:ext cx="12634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RA</a:t>
            </a:r>
          </a:p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SLE</a:t>
            </a:r>
          </a:p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SjS</a:t>
            </a:r>
          </a:p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SpA</a:t>
            </a:r>
          </a:p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ARA,vs.</a:t>
            </a:r>
            <a:endParaRPr lang="en-US" altLang="tr-TR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7620001" y="2667000"/>
            <a:ext cx="162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Septik artrit</a:t>
            </a:r>
            <a:endParaRPr lang="en-US" altLang="tr-TR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8839200" y="4800600"/>
            <a:ext cx="13716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=</a:t>
            </a:r>
            <a:r>
              <a:rPr lang="tr-TR" altLang="tr-TR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hemorajik</a:t>
            </a:r>
            <a:endParaRPr lang="en-US" altLang="tr-TR" sz="24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8616951" y="5405438"/>
            <a:ext cx="210666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Travma</a:t>
            </a:r>
          </a:p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Hemofili</a:t>
            </a:r>
          </a:p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PVNS</a:t>
            </a:r>
          </a:p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OAK kullanımı</a:t>
            </a:r>
            <a:endParaRPr lang="en-US" altLang="tr-TR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4572000" y="2286000"/>
            <a:ext cx="10668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=noninf.</a:t>
            </a:r>
            <a:endParaRPr lang="en-US" altLang="tr-TR" sz="240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6477000" y="4572000"/>
            <a:ext cx="10668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=infl.</a:t>
            </a:r>
            <a:endParaRPr lang="en-US" altLang="tr-TR" sz="240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9067800" y="2209800"/>
            <a:ext cx="14478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=pürülan</a:t>
            </a:r>
            <a:endParaRPr lang="en-US" altLang="tr-TR" sz="240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4572000" y="1828800"/>
            <a:ext cx="457200" cy="381000"/>
          </a:xfrm>
          <a:prstGeom prst="curvedDownArrow">
            <a:avLst>
              <a:gd name="adj1" fmla="val 24000"/>
              <a:gd name="adj2" fmla="val 48000"/>
              <a:gd name="adj3" fmla="val 3333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6858000" y="4038600"/>
            <a:ext cx="533400" cy="533400"/>
          </a:xfrm>
          <a:prstGeom prst="curvedLeftArrow">
            <a:avLst>
              <a:gd name="adj1" fmla="val 20000"/>
              <a:gd name="adj2" fmla="val 40000"/>
              <a:gd name="adj3" fmla="val 3333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>
            <a:off x="8991600" y="1905000"/>
            <a:ext cx="609600" cy="228600"/>
          </a:xfrm>
          <a:prstGeom prst="curvedDownArrow">
            <a:avLst>
              <a:gd name="adj1" fmla="val 53333"/>
              <a:gd name="adj2" fmla="val 106667"/>
              <a:gd name="adj3" fmla="val 3333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>
            <a:off x="8610600" y="4495800"/>
            <a:ext cx="228600" cy="304800"/>
          </a:xfrm>
          <a:prstGeom prst="curvedRightArrow">
            <a:avLst>
              <a:gd name="adj1" fmla="val 26667"/>
              <a:gd name="adj2" fmla="val 53333"/>
              <a:gd name="adj3" fmla="val 3333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cxnSp>
        <p:nvCxnSpPr>
          <p:cNvPr id="26642" name="AutoShape 18"/>
          <p:cNvCxnSpPr>
            <a:cxnSpLocks noChangeShapeType="1"/>
            <a:stCxn id="26635" idx="2"/>
            <a:endCxn id="26630" idx="3"/>
          </p:cNvCxnSpPr>
          <p:nvPr/>
        </p:nvCxnSpPr>
        <p:spPr bwMode="auto">
          <a:xfrm rot="5400000">
            <a:off x="4694032" y="2744672"/>
            <a:ext cx="489040" cy="333696"/>
          </a:xfrm>
          <a:prstGeom prst="bentConnector2">
            <a:avLst/>
          </a:prstGeom>
          <a:noFill/>
          <a:ln w="9525">
            <a:solidFill>
              <a:srgbClr val="CC00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3" name="AutoShape 19"/>
          <p:cNvCxnSpPr>
            <a:cxnSpLocks noChangeShapeType="1"/>
            <a:stCxn id="26636" idx="2"/>
            <a:endCxn id="26631" idx="3"/>
          </p:cNvCxnSpPr>
          <p:nvPr/>
        </p:nvCxnSpPr>
        <p:spPr bwMode="auto">
          <a:xfrm rot="5400000">
            <a:off x="6443022" y="5015391"/>
            <a:ext cx="629771" cy="504988"/>
          </a:xfrm>
          <a:prstGeom prst="bentConnector2">
            <a:avLst/>
          </a:prstGeom>
          <a:noFill/>
          <a:ln w="9525">
            <a:solidFill>
              <a:srgbClr val="CC00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AutoShape 20"/>
          <p:cNvCxnSpPr>
            <a:cxnSpLocks noChangeShapeType="1"/>
            <a:stCxn id="26637" idx="2"/>
            <a:endCxn id="26632" idx="3"/>
          </p:cNvCxnSpPr>
          <p:nvPr/>
        </p:nvCxnSpPr>
        <p:spPr bwMode="auto">
          <a:xfrm rot="5400000">
            <a:off x="9405938" y="2509838"/>
            <a:ext cx="228600" cy="542925"/>
          </a:xfrm>
          <a:prstGeom prst="bentConnector2">
            <a:avLst/>
          </a:prstGeom>
          <a:noFill/>
          <a:ln w="9525">
            <a:solidFill>
              <a:srgbClr val="CC00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5" name="Line 22"/>
          <p:cNvSpPr>
            <a:spLocks noChangeShapeType="1"/>
          </p:cNvSpPr>
          <p:nvPr/>
        </p:nvSpPr>
        <p:spPr bwMode="auto">
          <a:xfrm flipH="1">
            <a:off x="9264650" y="5229225"/>
            <a:ext cx="287338" cy="21590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16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2"/>
          <p:cNvSpPr>
            <a:spLocks noChangeArrowheads="1"/>
          </p:cNvSpPr>
          <p:nvPr/>
        </p:nvSpPr>
        <p:spPr bwMode="auto">
          <a:xfrm>
            <a:off x="5338361" y="220663"/>
            <a:ext cx="2971800" cy="1371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rgbClr val="FFFF00"/>
                </a:solidFill>
                <a:latin typeface="Times New Roman" panose="02020603050405020304" pitchFamily="18" charset="0"/>
              </a:rPr>
              <a:t>Sinovial sıvı bulguları</a:t>
            </a:r>
            <a:endParaRPr lang="en-US" altLang="tr-TR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Oval 3"/>
          <p:cNvSpPr>
            <a:spLocks noChangeArrowheads="1"/>
          </p:cNvSpPr>
          <p:nvPr/>
        </p:nvSpPr>
        <p:spPr bwMode="auto">
          <a:xfrm>
            <a:off x="2819400" y="1943636"/>
            <a:ext cx="1295400" cy="762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rgbClr val="FFFF00"/>
                </a:solidFill>
                <a:latin typeface="Times New Roman" panose="02020603050405020304" pitchFamily="18" charset="0"/>
              </a:rPr>
              <a:t>normal</a:t>
            </a:r>
            <a:endParaRPr lang="en-US" altLang="tr-TR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2819400" y="2895600"/>
            <a:ext cx="1295400" cy="838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rgbClr val="FFFF00"/>
                </a:solidFill>
                <a:latin typeface="Times New Roman" panose="02020603050405020304" pitchFamily="18" charset="0"/>
              </a:rPr>
              <a:t>Noninfl.</a:t>
            </a:r>
            <a:endParaRPr lang="en-US" altLang="tr-TR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2743200" y="4038600"/>
            <a:ext cx="1295400" cy="838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rgbClr val="FFFF00"/>
                </a:solidFill>
                <a:latin typeface="Times New Roman" panose="02020603050405020304" pitchFamily="18" charset="0"/>
              </a:rPr>
              <a:t>İnfl.</a:t>
            </a:r>
            <a:endParaRPr lang="en-US" altLang="tr-TR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2819400" y="5295900"/>
            <a:ext cx="1371600" cy="838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rgbClr val="FFFF00"/>
                </a:solidFill>
                <a:latin typeface="Times New Roman" panose="02020603050405020304" pitchFamily="18" charset="0"/>
              </a:rPr>
              <a:t>pürülan</a:t>
            </a:r>
            <a:endParaRPr lang="en-US" altLang="tr-TR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4191000" y="2286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4191000" y="3276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4191000" y="4419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4343400" y="5715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4953000" y="1828800"/>
            <a:ext cx="685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renk</a:t>
            </a:r>
            <a:endParaRPr lang="en-US" altLang="tr-TR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5943600" y="1828800"/>
            <a:ext cx="685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Görü.</a:t>
            </a:r>
            <a:endParaRPr lang="en-US" altLang="tr-TR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6934200" y="1752600"/>
            <a:ext cx="685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Vis</a:t>
            </a:r>
            <a:r>
              <a:rPr lang="tr-TR" altLang="tr-TR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  <a:endParaRPr lang="en-US" altLang="tr-TR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7848600" y="1752600"/>
            <a:ext cx="762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Lök.s</a:t>
            </a:r>
            <a:r>
              <a:rPr lang="tr-TR" altLang="tr-TR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  <a:endParaRPr lang="en-US" altLang="tr-TR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8915400" y="1752600"/>
            <a:ext cx="685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PNL.</a:t>
            </a:r>
            <a:endParaRPr lang="en-US" altLang="tr-TR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9829800" y="1752600"/>
            <a:ext cx="685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Müs.p</a:t>
            </a:r>
            <a:endParaRPr lang="en-US" altLang="tr-TR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708525" y="2147889"/>
            <a:ext cx="1106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>
                <a:latin typeface="Times New Roman" panose="02020603050405020304" pitchFamily="18" charset="0"/>
              </a:rPr>
              <a:t>Açık sarı</a:t>
            </a:r>
            <a:endParaRPr lang="en-US" altLang="tr-TR" sz="2000">
              <a:latin typeface="Times New Roman" panose="02020603050405020304" pitchFamily="18" charset="0"/>
            </a:endParaRP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724400" y="3124201"/>
            <a:ext cx="9957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 dirty="0" err="1" smtClean="0">
                <a:latin typeface="Times New Roman" panose="02020603050405020304" pitchFamily="18" charset="0"/>
              </a:rPr>
              <a:t>Ksanto</a:t>
            </a:r>
            <a:r>
              <a:rPr lang="tr-TR" altLang="tr-TR" sz="2000" dirty="0" smtClean="0">
                <a:latin typeface="Times New Roman" panose="02020603050405020304" pitchFamily="18" charset="0"/>
              </a:rPr>
              <a:t>-</a:t>
            </a:r>
            <a:endParaRPr lang="tr-TR" altLang="tr-TR" sz="20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tr-TR" altLang="tr-TR" sz="2000" dirty="0" err="1">
                <a:latin typeface="Times New Roman" panose="02020603050405020304" pitchFamily="18" charset="0"/>
              </a:rPr>
              <a:t>kromik</a:t>
            </a:r>
            <a:endParaRPr lang="en-US" altLang="tr-TR" sz="2000" dirty="0">
              <a:latin typeface="Times New Roman" panose="02020603050405020304" pitchFamily="18" charset="0"/>
            </a:endParaRP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4572001" y="4267201"/>
            <a:ext cx="1317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>
                <a:latin typeface="Times New Roman" panose="02020603050405020304" pitchFamily="18" charset="0"/>
              </a:rPr>
              <a:t>Koyu-kirli </a:t>
            </a:r>
          </a:p>
          <a:p>
            <a:pPr eaLnBrk="1" hangingPunct="1"/>
            <a:r>
              <a:rPr lang="tr-TR" altLang="tr-TR" sz="2000">
                <a:latin typeface="Times New Roman" panose="02020603050405020304" pitchFamily="18" charset="0"/>
              </a:rPr>
              <a:t>sarı</a:t>
            </a:r>
            <a:endParaRPr lang="en-US" altLang="tr-TR" sz="2000">
              <a:latin typeface="Times New Roman" panose="02020603050405020304" pitchFamily="18" charset="0"/>
            </a:endParaRP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4708525" y="5576889"/>
            <a:ext cx="776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>
                <a:latin typeface="Times New Roman" panose="02020603050405020304" pitchFamily="18" charset="0"/>
              </a:rPr>
              <a:t>beyaz</a:t>
            </a:r>
            <a:endParaRPr lang="en-US" altLang="tr-TR" sz="2000">
              <a:latin typeface="Times New Roman" panose="02020603050405020304" pitchFamily="18" charset="0"/>
            </a:endParaRP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6003925" y="2071689"/>
            <a:ext cx="831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>
                <a:latin typeface="Times New Roman" panose="02020603050405020304" pitchFamily="18" charset="0"/>
              </a:rPr>
              <a:t>berrak</a:t>
            </a:r>
            <a:endParaRPr lang="en-US" altLang="tr-TR" sz="2000">
              <a:latin typeface="Times New Roman" panose="02020603050405020304" pitchFamily="18" charset="0"/>
            </a:endParaRP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6172200" y="3200401"/>
            <a:ext cx="831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>
                <a:latin typeface="Times New Roman" panose="02020603050405020304" pitchFamily="18" charset="0"/>
              </a:rPr>
              <a:t>berrak</a:t>
            </a:r>
            <a:endParaRPr lang="en-US" altLang="tr-TR" sz="2000">
              <a:latin typeface="Times New Roman" panose="02020603050405020304" pitchFamily="18" charset="0"/>
            </a:endParaRP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6156326" y="4205289"/>
            <a:ext cx="944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>
                <a:latin typeface="Times New Roman" panose="02020603050405020304" pitchFamily="18" charset="0"/>
              </a:rPr>
              <a:t>Hafif </a:t>
            </a:r>
          </a:p>
          <a:p>
            <a:pPr eaLnBrk="1" hangingPunct="1"/>
            <a:r>
              <a:rPr lang="tr-TR" altLang="tr-TR" sz="2000">
                <a:latin typeface="Times New Roman" panose="02020603050405020304" pitchFamily="18" charset="0"/>
              </a:rPr>
              <a:t>bulanık</a:t>
            </a:r>
            <a:endParaRPr lang="en-US" altLang="tr-TR" sz="2000">
              <a:latin typeface="Times New Roman" panose="02020603050405020304" pitchFamily="18" charset="0"/>
            </a:endParaRP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6080126" y="5500689"/>
            <a:ext cx="944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>
                <a:latin typeface="Times New Roman" panose="02020603050405020304" pitchFamily="18" charset="0"/>
              </a:rPr>
              <a:t>bulanık</a:t>
            </a:r>
            <a:endParaRPr lang="en-US" altLang="tr-TR" sz="2000">
              <a:latin typeface="Times New Roman" panose="02020603050405020304" pitchFamily="18" charset="0"/>
            </a:endParaRP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7070725" y="2147889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>
                <a:latin typeface="Times New Roman" panose="02020603050405020304" pitchFamily="18" charset="0"/>
              </a:rPr>
              <a:t>N</a:t>
            </a:r>
            <a:endParaRPr lang="en-US" altLang="tr-TR" sz="2000">
              <a:latin typeface="Times New Roman" panose="02020603050405020304" pitchFamily="18" charset="0"/>
            </a:endParaRP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7146925" y="3214689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>
                <a:latin typeface="Times New Roman" panose="02020603050405020304" pitchFamily="18" charset="0"/>
              </a:rPr>
              <a:t>N</a:t>
            </a:r>
            <a:endParaRPr lang="en-US" altLang="tr-TR" sz="2000">
              <a:latin typeface="Times New Roman" panose="02020603050405020304" pitchFamily="18" charset="0"/>
            </a:endParaRP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7223125" y="4357689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 sz="2000">
              <a:latin typeface="Times New Roman" panose="02020603050405020304" pitchFamily="18" charset="0"/>
            </a:endParaRPr>
          </a:p>
        </p:txBody>
      </p:sp>
      <p:sp>
        <p:nvSpPr>
          <p:cNvPr id="27676" name="AutoShape 28"/>
          <p:cNvSpPr>
            <a:spLocks noChangeArrowheads="1"/>
          </p:cNvSpPr>
          <p:nvPr/>
        </p:nvSpPr>
        <p:spPr bwMode="auto">
          <a:xfrm>
            <a:off x="7315200" y="4419600"/>
            <a:ext cx="76200" cy="3048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7223125" y="5424489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 sz="2000">
              <a:latin typeface="Times New Roman" panose="02020603050405020304" pitchFamily="18" charset="0"/>
            </a:endParaRP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7146925" y="5424489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 sz="2000">
              <a:latin typeface="Times New Roman" panose="02020603050405020304" pitchFamily="18" charset="0"/>
            </a:endParaRPr>
          </a:p>
        </p:txBody>
      </p:sp>
      <p:sp>
        <p:nvSpPr>
          <p:cNvPr id="27679" name="AutoShape 31"/>
          <p:cNvSpPr>
            <a:spLocks noChangeArrowheads="1"/>
          </p:cNvSpPr>
          <p:nvPr/>
        </p:nvSpPr>
        <p:spPr bwMode="auto">
          <a:xfrm>
            <a:off x="7162800" y="5562600"/>
            <a:ext cx="76200" cy="3048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7680" name="AutoShape 32"/>
          <p:cNvSpPr>
            <a:spLocks noChangeArrowheads="1"/>
          </p:cNvSpPr>
          <p:nvPr/>
        </p:nvSpPr>
        <p:spPr bwMode="auto">
          <a:xfrm>
            <a:off x="7315200" y="5562600"/>
            <a:ext cx="76200" cy="3048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7985126" y="2147889"/>
            <a:ext cx="708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>
                <a:latin typeface="Times New Roman" panose="02020603050405020304" pitchFamily="18" charset="0"/>
              </a:rPr>
              <a:t>&lt;200</a:t>
            </a:r>
            <a:endParaRPr lang="en-US" altLang="tr-TR" sz="2000">
              <a:latin typeface="Times New Roman" panose="02020603050405020304" pitchFamily="18" charset="0"/>
            </a:endParaRP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7924800" y="3124201"/>
            <a:ext cx="1157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>
                <a:latin typeface="Times New Roman" panose="02020603050405020304" pitchFamily="18" charset="0"/>
              </a:rPr>
              <a:t>200-2000</a:t>
            </a:r>
            <a:endParaRPr lang="en-US" altLang="tr-TR" sz="2000">
              <a:latin typeface="Times New Roman" panose="02020603050405020304" pitchFamily="18" charset="0"/>
            </a:endParaRPr>
          </a:p>
        </p:txBody>
      </p:sp>
      <p:sp>
        <p:nvSpPr>
          <p:cNvPr id="27683" name="Text Box 35"/>
          <p:cNvSpPr txBox="1">
            <a:spLocks noChangeArrowheads="1"/>
          </p:cNvSpPr>
          <p:nvPr/>
        </p:nvSpPr>
        <p:spPr bwMode="auto">
          <a:xfrm>
            <a:off x="7772400" y="4343401"/>
            <a:ext cx="1411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>
                <a:latin typeface="Times New Roman" panose="02020603050405020304" pitchFamily="18" charset="0"/>
              </a:rPr>
              <a:t>2000-75000</a:t>
            </a:r>
            <a:endParaRPr lang="en-US" altLang="tr-TR" sz="2000">
              <a:latin typeface="Times New Roman" panose="02020603050405020304" pitchFamily="18" charset="0"/>
            </a:endParaRPr>
          </a:p>
        </p:txBody>
      </p:sp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7908926" y="5424489"/>
            <a:ext cx="96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>
                <a:latin typeface="Times New Roman" panose="02020603050405020304" pitchFamily="18" charset="0"/>
              </a:rPr>
              <a:t>&gt;75000</a:t>
            </a:r>
            <a:endParaRPr lang="en-US" altLang="tr-TR" sz="2000">
              <a:latin typeface="Times New Roman" panose="02020603050405020304" pitchFamily="18" charset="0"/>
            </a:endParaRPr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9051926" y="2224089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>
                <a:latin typeface="Times New Roman" panose="02020603050405020304" pitchFamily="18" charset="0"/>
              </a:rPr>
              <a:t>&lt;%25</a:t>
            </a:r>
            <a:endParaRPr lang="en-US" altLang="tr-TR" sz="2000">
              <a:latin typeface="Times New Roman" panose="02020603050405020304" pitchFamily="18" charset="0"/>
            </a:endParaRPr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9204326" y="3062289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>
                <a:latin typeface="Times New Roman" panose="02020603050405020304" pitchFamily="18" charset="0"/>
              </a:rPr>
              <a:t>&lt;%25</a:t>
            </a:r>
            <a:endParaRPr lang="en-US" altLang="tr-TR" sz="2000">
              <a:latin typeface="Times New Roman" panose="02020603050405020304" pitchFamily="18" charset="0"/>
            </a:endParaRPr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9204326" y="4357689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>
                <a:latin typeface="Times New Roman" panose="02020603050405020304" pitchFamily="18" charset="0"/>
              </a:rPr>
              <a:t>&gt;%50</a:t>
            </a:r>
            <a:endParaRPr lang="en-US" altLang="tr-TR" sz="2000">
              <a:latin typeface="Times New Roman" panose="02020603050405020304" pitchFamily="18" charset="0"/>
            </a:endParaRPr>
          </a:p>
        </p:txBody>
      </p:sp>
      <p:sp>
        <p:nvSpPr>
          <p:cNvPr id="27688" name="Text Box 40"/>
          <p:cNvSpPr txBox="1">
            <a:spLocks noChangeArrowheads="1"/>
          </p:cNvSpPr>
          <p:nvPr/>
        </p:nvSpPr>
        <p:spPr bwMode="auto">
          <a:xfrm>
            <a:off x="9204326" y="5500689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>
                <a:latin typeface="Times New Roman" panose="02020603050405020304" pitchFamily="18" charset="0"/>
              </a:rPr>
              <a:t>&gt;%85</a:t>
            </a:r>
            <a:endParaRPr lang="en-US" altLang="tr-TR" sz="2000">
              <a:latin typeface="Times New Roman" panose="02020603050405020304" pitchFamily="18" charset="0"/>
            </a:endParaRPr>
          </a:p>
        </p:txBody>
      </p: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10042525" y="2147889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>
                <a:latin typeface="Times New Roman" panose="02020603050405020304" pitchFamily="18" charset="0"/>
              </a:rPr>
              <a:t>N</a:t>
            </a:r>
            <a:endParaRPr lang="en-US" altLang="tr-TR" sz="2000">
              <a:latin typeface="Times New Roman" panose="02020603050405020304" pitchFamily="18" charset="0"/>
            </a:endParaRPr>
          </a:p>
        </p:txBody>
      </p:sp>
      <p:sp>
        <p:nvSpPr>
          <p:cNvPr id="27690" name="Text Box 42"/>
          <p:cNvSpPr txBox="1">
            <a:spLocks noChangeArrowheads="1"/>
          </p:cNvSpPr>
          <p:nvPr/>
        </p:nvSpPr>
        <p:spPr bwMode="auto">
          <a:xfrm>
            <a:off x="10042526" y="2986089"/>
            <a:ext cx="538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>
                <a:latin typeface="Times New Roman" panose="02020603050405020304" pitchFamily="18" charset="0"/>
              </a:rPr>
              <a:t>HB</a:t>
            </a:r>
            <a:endParaRPr lang="en-US" altLang="tr-TR" sz="2000">
              <a:latin typeface="Times New Roman" panose="02020603050405020304" pitchFamily="18" charset="0"/>
            </a:endParaRPr>
          </a:p>
        </p:txBody>
      </p: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10118726" y="4357689"/>
            <a:ext cx="523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>
                <a:latin typeface="Times New Roman" panose="02020603050405020304" pitchFamily="18" charset="0"/>
              </a:rPr>
              <a:t>ÇB</a:t>
            </a:r>
            <a:endParaRPr lang="en-US" altLang="tr-TR" sz="2000">
              <a:latin typeface="Times New Roman" panose="02020603050405020304" pitchFamily="18" charset="0"/>
            </a:endParaRPr>
          </a:p>
        </p:txBody>
      </p:sp>
      <p:sp>
        <p:nvSpPr>
          <p:cNvPr id="27692" name="Text Box 44"/>
          <p:cNvSpPr txBox="1">
            <a:spLocks noChangeArrowheads="1"/>
          </p:cNvSpPr>
          <p:nvPr/>
        </p:nvSpPr>
        <p:spPr bwMode="auto">
          <a:xfrm>
            <a:off x="10042526" y="5500689"/>
            <a:ext cx="523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>
                <a:latin typeface="Times New Roman" panose="02020603050405020304" pitchFamily="18" charset="0"/>
              </a:rPr>
              <a:t>ÇB</a:t>
            </a:r>
            <a:endParaRPr lang="en-US" altLang="tr-TR" sz="2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Synovial Fluid Analysi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0"/>
            <a:ext cx="345598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2205039"/>
            <a:ext cx="5983287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4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join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60350"/>
            <a:ext cx="41529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1524000" y="4581525"/>
            <a:ext cx="414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400"/>
              <a:t>Eklem içini de etkilemiş tibia kırığı olan bir hastanın sinovya sıvısı (Hemorajik)</a:t>
            </a:r>
          </a:p>
        </p:txBody>
      </p:sp>
      <p:pic>
        <p:nvPicPr>
          <p:cNvPr id="29700" name="Picture 8" descr="join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60350"/>
            <a:ext cx="34861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9"/>
          <p:cNvSpPr txBox="1">
            <a:spLocks noChangeArrowheads="1"/>
          </p:cNvSpPr>
          <p:nvPr/>
        </p:nvSpPr>
        <p:spPr bwMode="auto">
          <a:xfrm>
            <a:off x="6311900" y="4941888"/>
            <a:ext cx="3600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400"/>
              <a:t>Osteoartritli bir hastanın sinovial sıvısı (İnflamatuvar olmayan)</a:t>
            </a:r>
          </a:p>
        </p:txBody>
      </p:sp>
    </p:spTree>
    <p:extLst>
      <p:ext uri="{BB962C8B-B14F-4D97-AF65-F5344CB8AC3E}">
        <p14:creationId xmlns:p14="http://schemas.microsoft.com/office/powerpoint/2010/main" val="269584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4367213" y="404814"/>
            <a:ext cx="2952750" cy="720725"/>
          </a:xfrm>
          <a:prstGeom prst="rect">
            <a:avLst/>
          </a:prstGeom>
          <a:solidFill>
            <a:srgbClr val="FDAC7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/>
              <a:t>EKLEM YAKINMASI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2279651" y="1628776"/>
            <a:ext cx="2447925" cy="5762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 dirty="0">
                <a:solidFill>
                  <a:schemeClr val="bg1"/>
                </a:solidFill>
              </a:rPr>
              <a:t>İNFLAMATUVAR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6816725" y="1556545"/>
            <a:ext cx="2447925" cy="5762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DEJENERATİF</a:t>
            </a:r>
          </a:p>
        </p:txBody>
      </p:sp>
      <p:cxnSp>
        <p:nvCxnSpPr>
          <p:cNvPr id="9221" name="AutoShape 7"/>
          <p:cNvCxnSpPr>
            <a:cxnSpLocks noChangeShapeType="1"/>
            <a:stCxn id="9218" idx="2"/>
            <a:endCxn id="9219" idx="3"/>
          </p:cNvCxnSpPr>
          <p:nvPr/>
        </p:nvCxnSpPr>
        <p:spPr bwMode="auto">
          <a:xfrm rot="5400000">
            <a:off x="4889501" y="963613"/>
            <a:ext cx="792162" cy="1116013"/>
          </a:xfrm>
          <a:prstGeom prst="curvedConnector2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2" name="AutoShape 8"/>
          <p:cNvCxnSpPr>
            <a:cxnSpLocks noChangeShapeType="1"/>
            <a:stCxn id="9218" idx="2"/>
            <a:endCxn id="9220" idx="1"/>
          </p:cNvCxnSpPr>
          <p:nvPr/>
        </p:nvCxnSpPr>
        <p:spPr bwMode="auto">
          <a:xfrm rot="16200000" flipH="1">
            <a:off x="5970588" y="998538"/>
            <a:ext cx="719137" cy="973137"/>
          </a:xfrm>
          <a:prstGeom prst="curvedConnector2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6383338" y="2852739"/>
            <a:ext cx="3816350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/>
              <a:t>*</a:t>
            </a:r>
            <a:r>
              <a:rPr lang="tr-TR" altLang="tr-TR" b="1"/>
              <a:t>YÜK TAŞIYAN EKLEMLER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b="1"/>
              <a:t>(Kalça,diz,bel ve boyun omuru)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b="1"/>
              <a:t>*EKLEM YORULDUĞUNDA AĞRI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b="1"/>
              <a:t>*İSTİRAHATLE RAHATLAMA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b="1"/>
              <a:t>*GENELLİKLE İNFLAMASYON BULGUSUNUN OLMAMASI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b="1"/>
              <a:t>*SABAH KATILIĞININ KISA SÜRMESİ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b="1"/>
              <a:t>*HASTANIN YAŞI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b="1"/>
              <a:t>*OBEZ OLMASI</a:t>
            </a:r>
            <a:endParaRPr lang="tr-TR" altLang="tr-TR"/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1847850" y="2963864"/>
            <a:ext cx="40322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/>
              <a:t>*HER TÜRLÜ EKLEM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b="1"/>
              <a:t>*İSTİRAHATTE AĞRININ BULUNMASI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b="1"/>
              <a:t>*EKLEMDE İNFLAMASYON BULGULARININ VARLIĞI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b="1"/>
              <a:t>*SABAH KATILIĞININ UZUN SÜRMESİ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b="1"/>
              <a:t>*HASTANIN YAŞI</a:t>
            </a:r>
          </a:p>
        </p:txBody>
      </p:sp>
      <p:cxnSp>
        <p:nvCxnSpPr>
          <p:cNvPr id="9225" name="AutoShape 11"/>
          <p:cNvCxnSpPr>
            <a:cxnSpLocks noChangeShapeType="1"/>
            <a:stCxn id="9219" idx="2"/>
            <a:endCxn id="9224" idx="0"/>
          </p:cNvCxnSpPr>
          <p:nvPr/>
        </p:nvCxnSpPr>
        <p:spPr bwMode="auto">
          <a:xfrm rot="16200000" flipH="1">
            <a:off x="3304382" y="2404270"/>
            <a:ext cx="758825" cy="360362"/>
          </a:xfrm>
          <a:prstGeom prst="bentConnector3">
            <a:avLst>
              <a:gd name="adj1" fmla="val 4979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6" name="AutoShape 12"/>
          <p:cNvCxnSpPr>
            <a:cxnSpLocks noChangeShapeType="1"/>
            <a:stCxn id="9220" idx="2"/>
            <a:endCxn id="9223" idx="0"/>
          </p:cNvCxnSpPr>
          <p:nvPr/>
        </p:nvCxnSpPr>
        <p:spPr bwMode="auto">
          <a:xfrm rot="16200000" flipH="1">
            <a:off x="7806134" y="2367360"/>
            <a:ext cx="719932" cy="2508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227" name="Picture 14" descr="osetoartrit-2%255B1%255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6" y="476250"/>
            <a:ext cx="1076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6" descr="Osteo_SS_ha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0" y="1844676"/>
            <a:ext cx="11811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8" descr="Tam boyutlu görseli göster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60350"/>
            <a:ext cx="1019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20" descr="Tam boyutlu görseli göster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333375"/>
            <a:ext cx="1190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Rectangle 21"/>
          <p:cNvSpPr>
            <a:spLocks noChangeArrowheads="1"/>
          </p:cNvSpPr>
          <p:nvPr/>
        </p:nvSpPr>
        <p:spPr bwMode="auto">
          <a:xfrm>
            <a:off x="1992313" y="6138864"/>
            <a:ext cx="3816350" cy="719137"/>
          </a:xfrm>
          <a:prstGeom prst="rect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Genel semptomların varlığı</a:t>
            </a:r>
          </a:p>
          <a:p>
            <a:pPr algn="ctr" eaLnBrk="1" hangingPunct="1"/>
            <a:r>
              <a:rPr lang="tr-TR" altLang="tr-TR">
                <a:solidFill>
                  <a:schemeClr val="bg1"/>
                </a:solidFill>
              </a:rPr>
              <a:t>(Ateş, iştahsızlık,kilo kaybı,halsizlik)</a:t>
            </a:r>
          </a:p>
        </p:txBody>
      </p:sp>
      <p:cxnSp>
        <p:nvCxnSpPr>
          <p:cNvPr id="9232" name="AutoShape 23"/>
          <p:cNvCxnSpPr>
            <a:cxnSpLocks noChangeShapeType="1"/>
            <a:stCxn id="9231" idx="0"/>
            <a:endCxn id="9224" idx="2"/>
          </p:cNvCxnSpPr>
          <p:nvPr/>
        </p:nvCxnSpPr>
        <p:spPr bwMode="auto">
          <a:xfrm flipH="1" flipV="1">
            <a:off x="3863976" y="5805489"/>
            <a:ext cx="36513" cy="333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6479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join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"/>
            <a:ext cx="34861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2711451" y="378936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3792538" y="4005263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1847851" y="5373688"/>
            <a:ext cx="37433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/>
              <a:t>A-Romatoid artritli hastanın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/>
              <a:t>B-Gut artritli hastanın sinovial sıvıları</a:t>
            </a:r>
          </a:p>
        </p:txBody>
      </p:sp>
      <p:pic>
        <p:nvPicPr>
          <p:cNvPr id="30726" name="Picture 10" descr="join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"/>
            <a:ext cx="348615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11"/>
          <p:cNvSpPr txBox="1">
            <a:spLocks noChangeArrowheads="1"/>
          </p:cNvSpPr>
          <p:nvPr/>
        </p:nvSpPr>
        <p:spPr bwMode="auto">
          <a:xfrm>
            <a:off x="7464426" y="5589588"/>
            <a:ext cx="2663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/>
              <a:t>Septik artritli hastanın sinovial sıvısı</a:t>
            </a:r>
          </a:p>
        </p:txBody>
      </p:sp>
    </p:spTree>
    <p:extLst>
      <p:ext uri="{BB962C8B-B14F-4D97-AF65-F5344CB8AC3E}">
        <p14:creationId xmlns:p14="http://schemas.microsoft.com/office/powerpoint/2010/main" val="37804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5181601" y="685800"/>
            <a:ext cx="2498725" cy="871538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>
                <a:solidFill>
                  <a:schemeClr val="bg1"/>
                </a:solidFill>
                <a:latin typeface="Times New Roman" panose="02020603050405020304" pitchFamily="18" charset="0"/>
              </a:rPr>
              <a:t>POLİARTRİT</a:t>
            </a:r>
            <a:endParaRPr lang="en-US" altLang="tr-TR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5105400" y="2057400"/>
            <a:ext cx="1905000" cy="914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rgbClr val="FFFF00"/>
                </a:solidFill>
                <a:latin typeface="Times New Roman" panose="02020603050405020304" pitchFamily="18" charset="0"/>
              </a:rPr>
              <a:t>HİKAYE/FM</a:t>
            </a:r>
            <a:endParaRPr lang="en-US" altLang="tr-TR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4572000" y="3810000"/>
            <a:ext cx="1447800" cy="609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rgbClr val="FFFF00"/>
                </a:solidFill>
                <a:latin typeface="Times New Roman" panose="02020603050405020304" pitchFamily="18" charset="0"/>
              </a:rPr>
              <a:t>sinovit</a:t>
            </a:r>
            <a:endParaRPr lang="en-US" altLang="tr-TR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7010400" y="3483310"/>
            <a:ext cx="1905000" cy="10668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rgbClr val="FFFF00"/>
                </a:solidFill>
                <a:latin typeface="Times New Roman" panose="02020603050405020304" pitchFamily="18" charset="0"/>
              </a:rPr>
              <a:t>Hassas noktalar</a:t>
            </a:r>
            <a:endParaRPr lang="en-US" altLang="tr-TR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4267200" y="4876800"/>
            <a:ext cx="2362200" cy="914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rgbClr val="FFFF00"/>
                </a:solidFill>
                <a:latin typeface="Times New Roman" panose="02020603050405020304" pitchFamily="18" charset="0"/>
              </a:rPr>
              <a:t>Semptomlar &gt;6 hf</a:t>
            </a:r>
            <a:endParaRPr lang="en-US" altLang="tr-TR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6248400" y="16002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H="1">
            <a:off x="5486400" y="3048000"/>
            <a:ext cx="5334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6096000" y="4191000"/>
            <a:ext cx="838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5257800" y="44196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124200" y="61722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Sist.rom.has.</a:t>
            </a:r>
            <a:endParaRPr lang="en-US" altLang="tr-TR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6248401" y="6035676"/>
            <a:ext cx="19623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Viral art.</a:t>
            </a:r>
          </a:p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Erken Sist.RH</a:t>
            </a:r>
            <a:endParaRPr lang="en-US" altLang="tr-TR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H="1">
            <a:off x="4038600" y="5791200"/>
            <a:ext cx="10668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5638800" y="5791200"/>
            <a:ext cx="11430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8963026" y="4419601"/>
            <a:ext cx="17203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Fibromiyalji</a:t>
            </a:r>
          </a:p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Bursit</a:t>
            </a:r>
          </a:p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tendinit</a:t>
            </a:r>
            <a:endParaRPr lang="en-US" altLang="tr-TR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8442326" y="1031875"/>
            <a:ext cx="212269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Viralart.</a:t>
            </a:r>
          </a:p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Osteoartrit</a:t>
            </a:r>
          </a:p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Hipotiroidi</a:t>
            </a:r>
          </a:p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Metab.kemik h.</a:t>
            </a:r>
          </a:p>
          <a:p>
            <a:pPr eaLnBrk="1" hangingPunct="1"/>
            <a:r>
              <a:rPr lang="tr-TR" altLang="tr-TR" sz="2400">
                <a:solidFill>
                  <a:schemeClr val="tx2"/>
                </a:solidFill>
                <a:latin typeface="Times New Roman" panose="02020603050405020304" pitchFamily="18" charset="0"/>
              </a:rPr>
              <a:t>depresyon</a:t>
            </a:r>
            <a:endParaRPr lang="en-US" altLang="tr-TR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4724400" y="4343400"/>
            <a:ext cx="55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>
                <a:latin typeface="Times New Roman" panose="02020603050405020304" pitchFamily="18" charset="0"/>
              </a:rPr>
              <a:t>(+)</a:t>
            </a:r>
            <a:endParaRPr lang="en-US" altLang="tr-TR" sz="2400">
              <a:latin typeface="Times New Roman" panose="02020603050405020304" pitchFamily="18" charset="0"/>
            </a:endParaRP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4038600" y="5638800"/>
            <a:ext cx="55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>
                <a:latin typeface="Times New Roman" panose="02020603050405020304" pitchFamily="18" charset="0"/>
              </a:rPr>
              <a:t>(+)</a:t>
            </a:r>
            <a:endParaRPr lang="en-US" altLang="tr-TR" sz="2400">
              <a:latin typeface="Times New Roman" panose="02020603050405020304" pitchFamily="18" charset="0"/>
            </a:endParaRP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6308725" y="54514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>
                <a:latin typeface="Times New Roman" panose="02020603050405020304" pitchFamily="18" charset="0"/>
              </a:rPr>
              <a:t>(-)</a:t>
            </a:r>
            <a:endParaRPr lang="en-US" altLang="tr-TR" sz="2400">
              <a:latin typeface="Times New Roman" panose="02020603050405020304" pitchFamily="18" charset="0"/>
            </a:endParaRP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6080125" y="36226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>
                <a:latin typeface="Times New Roman" panose="02020603050405020304" pitchFamily="18" charset="0"/>
              </a:rPr>
              <a:t>(-)</a:t>
            </a:r>
            <a:endParaRPr lang="en-US" altLang="tr-TR" sz="2400">
              <a:latin typeface="Times New Roman" panose="02020603050405020304" pitchFamily="18" charset="0"/>
            </a:endParaRPr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7924800" y="4648200"/>
            <a:ext cx="9906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8077200" y="4572000"/>
            <a:ext cx="55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>
                <a:latin typeface="Times New Roman" panose="02020603050405020304" pitchFamily="18" charset="0"/>
              </a:rPr>
              <a:t>(+)</a:t>
            </a:r>
            <a:endParaRPr lang="en-US" altLang="tr-TR" sz="2400">
              <a:latin typeface="Times New Roman" panose="02020603050405020304" pitchFamily="18" charset="0"/>
            </a:endParaRPr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 flipV="1">
            <a:off x="8229600" y="2895600"/>
            <a:ext cx="5334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8458200" y="2971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>
                <a:latin typeface="Times New Roman" panose="02020603050405020304" pitchFamily="18" charset="0"/>
              </a:rPr>
              <a:t>(-)</a:t>
            </a:r>
            <a:endParaRPr lang="en-US" altLang="tr-TR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74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4367213" y="404814"/>
            <a:ext cx="352901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İNFLAMATUVAR POLİARTRİT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2351088" y="1773239"/>
            <a:ext cx="3384550" cy="954087"/>
          </a:xfrm>
          <a:prstGeom prst="rect">
            <a:avLst/>
          </a:prstGeom>
          <a:noFill/>
          <a:ln w="38100" cmpd="dbl">
            <a:solidFill>
              <a:srgbClr val="FF6D4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>
                <a:solidFill>
                  <a:srgbClr val="CC0066"/>
                </a:solidFill>
              </a:rPr>
              <a:t>KAS-İSKELET SİSTEMİ DIŞINDAKİ SİSTEMLERE AİT BULGULAR</a:t>
            </a: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8904288" y="476251"/>
            <a:ext cx="1439862" cy="1368425"/>
          </a:xfrm>
          <a:prstGeom prst="rect">
            <a:avLst/>
          </a:prstGeom>
          <a:solidFill>
            <a:srgbClr val="582A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AKUT FAZ</a:t>
            </a:r>
          </a:p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YANITI</a:t>
            </a:r>
          </a:p>
          <a:p>
            <a:pPr algn="ctr" eaLnBrk="1" hangingPunct="1"/>
            <a:endParaRPr lang="tr-TR" altLang="tr-TR" b="1">
              <a:solidFill>
                <a:schemeClr val="bg1"/>
              </a:solidFill>
            </a:endParaRPr>
          </a:p>
        </p:txBody>
      </p:sp>
      <p:sp>
        <p:nvSpPr>
          <p:cNvPr id="32773" name="Line 7"/>
          <p:cNvSpPr>
            <a:spLocks noChangeShapeType="1"/>
          </p:cNvSpPr>
          <p:nvPr/>
        </p:nvSpPr>
        <p:spPr bwMode="auto">
          <a:xfrm flipV="1">
            <a:off x="9767888" y="1412876"/>
            <a:ext cx="0" cy="3603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cxnSp>
        <p:nvCxnSpPr>
          <p:cNvPr id="32774" name="AutoShape 8"/>
          <p:cNvCxnSpPr>
            <a:cxnSpLocks noChangeShapeType="1"/>
            <a:stCxn id="32772" idx="1"/>
            <a:endCxn id="32770" idx="3"/>
          </p:cNvCxnSpPr>
          <p:nvPr/>
        </p:nvCxnSpPr>
        <p:spPr bwMode="auto">
          <a:xfrm flipH="1" flipV="1">
            <a:off x="7896226" y="765175"/>
            <a:ext cx="1008063" cy="395288"/>
          </a:xfrm>
          <a:prstGeom prst="straightConnector1">
            <a:avLst/>
          </a:prstGeom>
          <a:noFill/>
          <a:ln w="28575">
            <a:solidFill>
              <a:srgbClr val="CC0066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5" name="Line 9"/>
          <p:cNvSpPr>
            <a:spLocks noChangeShapeType="1"/>
          </p:cNvSpPr>
          <p:nvPr/>
        </p:nvSpPr>
        <p:spPr bwMode="auto">
          <a:xfrm flipH="1">
            <a:off x="4727576" y="1125538"/>
            <a:ext cx="1152525" cy="647700"/>
          </a:xfrm>
          <a:prstGeom prst="line">
            <a:avLst/>
          </a:prstGeom>
          <a:noFill/>
          <a:ln w="28575">
            <a:solidFill>
              <a:srgbClr val="CC0066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3216276" y="2852739"/>
            <a:ext cx="6913563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1600"/>
              <a:t>POLİARTİKÜLER İNFLAMATUVAR ARTRİTTE AYIRICI TANI:</a:t>
            </a:r>
          </a:p>
          <a:p>
            <a:pPr eaLnBrk="1" hangingPunct="1"/>
            <a:r>
              <a:rPr lang="tr-TR" altLang="tr-TR" sz="1600"/>
              <a:t>Rheumatoid arthritis</a:t>
            </a:r>
          </a:p>
          <a:p>
            <a:pPr eaLnBrk="1" hangingPunct="1"/>
            <a:r>
              <a:rPr lang="tr-TR" altLang="tr-TR" sz="1600"/>
              <a:t>Spondyloarthropathies</a:t>
            </a:r>
          </a:p>
          <a:p>
            <a:pPr eaLnBrk="1" hangingPunct="1"/>
            <a:r>
              <a:rPr lang="tr-TR" altLang="tr-TR" sz="1600"/>
              <a:t>Connective tissue diseases</a:t>
            </a:r>
          </a:p>
          <a:p>
            <a:pPr eaLnBrk="1" hangingPunct="1"/>
            <a:r>
              <a:rPr lang="tr-TR" altLang="tr-TR" sz="1600"/>
              <a:t>Vasculitis</a:t>
            </a:r>
          </a:p>
          <a:p>
            <a:pPr eaLnBrk="1" hangingPunct="1"/>
            <a:r>
              <a:rPr lang="tr-TR" altLang="tr-TR" sz="1600"/>
              <a:t>Polyarticular gout</a:t>
            </a:r>
          </a:p>
          <a:p>
            <a:pPr eaLnBrk="1" hangingPunct="1"/>
            <a:r>
              <a:rPr lang="tr-TR" altLang="tr-TR" sz="1600"/>
              <a:t>Polyarticular CPPD (pseudogout)</a:t>
            </a:r>
          </a:p>
          <a:p>
            <a:pPr eaLnBrk="1" hangingPunct="1"/>
            <a:r>
              <a:rPr lang="tr-TR" altLang="tr-TR" sz="1600"/>
              <a:t>Polymyalgia rheumatica</a:t>
            </a:r>
          </a:p>
          <a:p>
            <a:pPr eaLnBrk="1" hangingPunct="1"/>
            <a:r>
              <a:rPr lang="tr-TR" altLang="tr-TR" sz="1600"/>
              <a:t>Viral arthritis</a:t>
            </a:r>
          </a:p>
          <a:p>
            <a:pPr eaLnBrk="1" hangingPunct="1"/>
            <a:r>
              <a:rPr lang="tr-TR" altLang="tr-TR" sz="1600"/>
              <a:t>Lyme disease</a:t>
            </a:r>
          </a:p>
          <a:p>
            <a:pPr eaLnBrk="1" hangingPunct="1"/>
            <a:r>
              <a:rPr lang="tr-TR" altLang="tr-TR" sz="1600"/>
              <a:t>Sarcoidosis</a:t>
            </a:r>
          </a:p>
          <a:p>
            <a:pPr eaLnBrk="1" hangingPunct="1"/>
            <a:r>
              <a:rPr lang="tr-TR" altLang="tr-TR" sz="1600"/>
              <a:t>Adult-onset Still's disease</a:t>
            </a:r>
          </a:p>
          <a:p>
            <a:pPr eaLnBrk="1" hangingPunct="1"/>
            <a:r>
              <a:rPr lang="tr-TR" altLang="tr-TR" sz="1600"/>
              <a:t>Rheumatic fever</a:t>
            </a:r>
          </a:p>
          <a:p>
            <a:pPr eaLnBrk="1" hangingPunct="1"/>
            <a:r>
              <a:rPr lang="tr-TR" altLang="tr-TR" sz="1600"/>
              <a:t>Serum sickness</a:t>
            </a:r>
          </a:p>
          <a:p>
            <a:pPr eaLnBrk="1" hangingPunct="1"/>
            <a:r>
              <a:rPr lang="tr-TR" altLang="tr-TR" sz="1600"/>
              <a:t>Subacute bacterial endocarditis</a:t>
            </a:r>
          </a:p>
          <a:p>
            <a:pPr eaLnBrk="1" hangingPunct="1"/>
            <a:r>
              <a:rPr lang="tr-TR" altLang="tr-TR" sz="1600"/>
              <a:t>Cryoglobulinemia</a:t>
            </a:r>
          </a:p>
          <a:p>
            <a:pPr eaLnBrk="1" hangingPunct="1">
              <a:spcBef>
                <a:spcPct val="50000"/>
              </a:spcBef>
            </a:pPr>
            <a:endParaRPr lang="tr-TR" altLang="tr-TR" sz="1600"/>
          </a:p>
        </p:txBody>
      </p:sp>
      <p:cxnSp>
        <p:nvCxnSpPr>
          <p:cNvPr id="32777" name="AutoShape 11"/>
          <p:cNvCxnSpPr>
            <a:cxnSpLocks noChangeShapeType="1"/>
            <a:stCxn id="32770" idx="2"/>
            <a:endCxn id="32776" idx="0"/>
          </p:cNvCxnSpPr>
          <p:nvPr/>
        </p:nvCxnSpPr>
        <p:spPr bwMode="auto">
          <a:xfrm>
            <a:off x="6132514" y="1125538"/>
            <a:ext cx="541337" cy="1727200"/>
          </a:xfrm>
          <a:prstGeom prst="straightConnector1">
            <a:avLst/>
          </a:prstGeom>
          <a:noFill/>
          <a:ln w="38100">
            <a:solidFill>
              <a:srgbClr val="582A6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8" name="Text Box 12"/>
          <p:cNvSpPr txBox="1">
            <a:spLocks noChangeArrowheads="1"/>
          </p:cNvSpPr>
          <p:nvPr/>
        </p:nvSpPr>
        <p:spPr bwMode="auto">
          <a:xfrm>
            <a:off x="6383339" y="1773238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400"/>
              <a:t>OTOANTİKORLAR</a:t>
            </a:r>
          </a:p>
        </p:txBody>
      </p:sp>
    </p:spTree>
    <p:extLst>
      <p:ext uri="{BB962C8B-B14F-4D97-AF65-F5344CB8AC3E}">
        <p14:creationId xmlns:p14="http://schemas.microsoft.com/office/powerpoint/2010/main" val="34864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620713"/>
            <a:ext cx="6985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782888" y="5637068"/>
            <a:ext cx="7200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dirty="0">
                <a:solidFill>
                  <a:srgbClr val="A50021"/>
                </a:solidFill>
              </a:rPr>
              <a:t>Figure-1: </a:t>
            </a:r>
            <a:r>
              <a:rPr lang="tr-TR" altLang="tr-TR" dirty="0"/>
              <a:t>Orta dereceli </a:t>
            </a:r>
            <a:r>
              <a:rPr lang="tr-TR" altLang="tr-TR" dirty="0" err="1"/>
              <a:t>inflamatuar</a:t>
            </a:r>
            <a:r>
              <a:rPr lang="tr-TR" altLang="tr-TR" dirty="0"/>
              <a:t> </a:t>
            </a:r>
            <a:r>
              <a:rPr lang="tr-TR" altLang="tr-TR" dirty="0" err="1"/>
              <a:t>stimulus</a:t>
            </a:r>
            <a:r>
              <a:rPr lang="tr-TR" altLang="tr-TR" dirty="0"/>
              <a:t> sonrası bazı akut faz </a:t>
            </a:r>
            <a:r>
              <a:rPr lang="tr-TR" altLang="tr-TR" dirty="0" err="1"/>
              <a:t>reaktanlarının</a:t>
            </a:r>
            <a:r>
              <a:rPr lang="tr-TR" altLang="tr-TR" dirty="0"/>
              <a:t> serum düzeyindeki ZAMAN İÇİNDEKİ  değişiklikler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186545" y="5070764"/>
            <a:ext cx="6222568" cy="445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İNFLAMATUVAR UYARI SONRASINDA GEÇEN ZAMAN (GÜN)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 rot="16200000">
            <a:off x="926271" y="2616523"/>
            <a:ext cx="4322619" cy="58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PLAZMA KONSANTRASYONUNDAKİ DEĞİŞİM (%)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Otoantikorlara ne zaman bakarız</a:t>
            </a:r>
            <a:r>
              <a:rPr lang="tr-TR" altLang="tr-TR" sz="3600">
                <a:cs typeface="Arial" panose="020B0604020202020204" pitchFamily="34" charset="0"/>
              </a:rPr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tr-TR" altLang="tr-TR" sz="2800"/>
              <a:t>Uzun süreli açıklanamayan eklem yakınmaları varsa</a:t>
            </a:r>
          </a:p>
          <a:p>
            <a:pPr eaLnBrk="1" hangingPunct="1"/>
            <a:r>
              <a:rPr lang="tr-TR" altLang="tr-TR" sz="2800"/>
              <a:t>Açıklanamayan ateş</a:t>
            </a:r>
          </a:p>
          <a:p>
            <a:pPr eaLnBrk="1" hangingPunct="1"/>
            <a:r>
              <a:rPr lang="tr-TR" altLang="tr-TR" sz="2800"/>
              <a:t>Kas güçsüzlüğü</a:t>
            </a:r>
          </a:p>
          <a:p>
            <a:pPr eaLnBrk="1" hangingPunct="1"/>
            <a:r>
              <a:rPr lang="tr-TR" altLang="tr-TR" sz="2800"/>
              <a:t>Raş varsa ilk bakılması gereken ANA’dır</a:t>
            </a:r>
          </a:p>
          <a:p>
            <a:pPr eaLnBrk="1" hangingPunct="1"/>
            <a:endParaRPr lang="tr-TR" altLang="tr-TR" sz="2800"/>
          </a:p>
          <a:p>
            <a:pPr eaLnBrk="1" hangingPunct="1"/>
            <a:r>
              <a:rPr lang="tr-TR" altLang="tr-TR" sz="2800"/>
              <a:t>Pozitif ise daha ileri testler yapılır;</a:t>
            </a:r>
          </a:p>
          <a:p>
            <a:pPr eaLnBrk="1" hangingPunct="1"/>
            <a:r>
              <a:rPr lang="tr-TR" altLang="tr-TR" sz="2800"/>
              <a:t>Anti-ds DNA</a:t>
            </a:r>
          </a:p>
          <a:p>
            <a:pPr eaLnBrk="1" hangingPunct="1"/>
            <a:r>
              <a:rPr lang="tr-TR" altLang="tr-TR" sz="2800"/>
              <a:t>ENA</a:t>
            </a:r>
          </a:p>
          <a:p>
            <a:pPr eaLnBrk="1" hangingPunct="1"/>
            <a:r>
              <a:rPr lang="tr-TR" altLang="tr-TR" sz="2800"/>
              <a:t>Kompleman düzeyi v.s</a:t>
            </a:r>
          </a:p>
        </p:txBody>
      </p:sp>
    </p:spTree>
    <p:extLst>
      <p:ext uri="{BB962C8B-B14F-4D97-AF65-F5344CB8AC3E}">
        <p14:creationId xmlns:p14="http://schemas.microsoft.com/office/powerpoint/2010/main" val="6873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Sistemik otoantikorların önemi: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dirty="0" err="1" smtClean="0"/>
              <a:t>Otoimmün</a:t>
            </a:r>
            <a:r>
              <a:rPr lang="tr-TR" altLang="tr-TR" dirty="0" smtClean="0"/>
              <a:t> hastalıkların tanısına giderken</a:t>
            </a:r>
          </a:p>
          <a:p>
            <a:pPr eaLnBrk="1" hangingPunct="1"/>
            <a:r>
              <a:rPr lang="tr-TR" altLang="tr-TR" dirty="0" smtClean="0"/>
              <a:t>Sistem tutulumları hakkında yol gösterebilirler</a:t>
            </a:r>
          </a:p>
          <a:p>
            <a:pPr eaLnBrk="1" hangingPunct="1"/>
            <a:r>
              <a:rPr lang="tr-TR" altLang="tr-TR" dirty="0" smtClean="0"/>
              <a:t>Hastalıkların aktivasyon</a:t>
            </a:r>
            <a:r>
              <a:rPr lang="tr-TR" altLang="tr-TR" dirty="0">
                <a:cs typeface="Arial" panose="020B0604020202020204" pitchFamily="34" charset="0"/>
              </a:rPr>
              <a:t> </a:t>
            </a:r>
            <a:r>
              <a:rPr lang="en-US" altLang="tr-TR" dirty="0">
                <a:cs typeface="Arial" panose="020B0604020202020204" pitchFamily="34" charset="0"/>
              </a:rPr>
              <a:t> </a:t>
            </a:r>
            <a:r>
              <a:rPr lang="en-US" altLang="tr-TR" dirty="0" err="1" smtClean="0">
                <a:cs typeface="Arial" panose="020B0604020202020204" pitchFamily="34" charset="0"/>
              </a:rPr>
              <a:t>ve</a:t>
            </a:r>
            <a:r>
              <a:rPr lang="en-US" altLang="tr-TR" dirty="0" smtClean="0">
                <a:cs typeface="Arial" panose="020B0604020202020204" pitchFamily="34" charset="0"/>
              </a:rPr>
              <a:t> </a:t>
            </a:r>
            <a:r>
              <a:rPr lang="en-US" altLang="tr-TR" dirty="0" err="1" smtClean="0">
                <a:cs typeface="Arial" panose="020B0604020202020204" pitchFamily="34" charset="0"/>
              </a:rPr>
              <a:t>remisyonlar</a:t>
            </a:r>
            <a:r>
              <a:rPr lang="tr-TR" altLang="tr-TR" dirty="0" smtClean="0">
                <a:cs typeface="Arial" panose="020B0604020202020204" pitchFamily="34" charset="0"/>
              </a:rPr>
              <a:t>ı</a:t>
            </a:r>
            <a:r>
              <a:rPr lang="en-US" altLang="tr-TR" dirty="0" smtClean="0">
                <a:cs typeface="Arial" panose="020B0604020202020204" pitchFamily="34" charset="0"/>
              </a:rPr>
              <a:t> </a:t>
            </a:r>
            <a:r>
              <a:rPr lang="en-US" altLang="tr-TR" dirty="0" err="1" smtClean="0">
                <a:cs typeface="Arial" panose="020B0604020202020204" pitchFamily="34" charset="0"/>
              </a:rPr>
              <a:t>hakk</a:t>
            </a:r>
            <a:r>
              <a:rPr lang="tr-TR" altLang="tr-TR" dirty="0" smtClean="0">
                <a:cs typeface="Arial" panose="020B0604020202020204" pitchFamily="34" charset="0"/>
              </a:rPr>
              <a:t>ı</a:t>
            </a:r>
            <a:r>
              <a:rPr lang="en-US" altLang="tr-TR" dirty="0" err="1" smtClean="0">
                <a:cs typeface="Arial" panose="020B0604020202020204" pitchFamily="34" charset="0"/>
              </a:rPr>
              <a:t>nda</a:t>
            </a:r>
            <a:r>
              <a:rPr lang="en-US" altLang="tr-TR" dirty="0" smtClean="0">
                <a:cs typeface="Arial" panose="020B0604020202020204" pitchFamily="34" charset="0"/>
              </a:rPr>
              <a:t> yard</a:t>
            </a:r>
            <a:r>
              <a:rPr lang="tr-TR" altLang="tr-TR" dirty="0" smtClean="0">
                <a:cs typeface="Arial" panose="020B0604020202020204" pitchFamily="34" charset="0"/>
              </a:rPr>
              <a:t>ı</a:t>
            </a:r>
            <a:r>
              <a:rPr lang="en-US" altLang="tr-TR" dirty="0" smtClean="0">
                <a:cs typeface="Arial" panose="020B0604020202020204" pitchFamily="34" charset="0"/>
              </a:rPr>
              <a:t>m </a:t>
            </a:r>
            <a:r>
              <a:rPr lang="en-US" altLang="tr-TR" dirty="0" err="1" smtClean="0">
                <a:cs typeface="Arial" panose="020B0604020202020204" pitchFamily="34" charset="0"/>
              </a:rPr>
              <a:t>ede</a:t>
            </a:r>
            <a:r>
              <a:rPr lang="tr-TR" altLang="tr-TR" dirty="0" smtClean="0">
                <a:cs typeface="Arial" panose="020B0604020202020204" pitchFamily="34" charset="0"/>
              </a:rPr>
              <a:t>bilir</a:t>
            </a:r>
            <a:r>
              <a:rPr lang="en-US" altLang="tr-TR" dirty="0" err="1" smtClean="0">
                <a:cs typeface="Arial" panose="020B0604020202020204" pitchFamily="34" charset="0"/>
              </a:rPr>
              <a:t>ler</a:t>
            </a:r>
            <a:endParaRPr lang="en-US" altLang="tr-TR" dirty="0" smtClean="0">
              <a:cs typeface="Arial" panose="020B0604020202020204" pitchFamily="34" charset="0"/>
            </a:endParaRPr>
          </a:p>
          <a:p>
            <a:pPr eaLnBrk="1" hangingPunct="1"/>
            <a:r>
              <a:rPr lang="tr-TR" altLang="tr-TR" dirty="0" smtClean="0">
                <a:cs typeface="Arial" panose="020B0604020202020204" pitchFamily="34" charset="0"/>
              </a:rPr>
              <a:t>Bazıları t</a:t>
            </a:r>
            <a:r>
              <a:rPr lang="en-US" altLang="tr-TR" dirty="0" err="1" smtClean="0">
                <a:cs typeface="Arial" panose="020B0604020202020204" pitchFamily="34" charset="0"/>
              </a:rPr>
              <a:t>edaviye</a:t>
            </a:r>
            <a:r>
              <a:rPr lang="en-US" altLang="tr-TR" dirty="0" smtClean="0">
                <a:cs typeface="Arial" panose="020B0604020202020204" pitchFamily="34" charset="0"/>
              </a:rPr>
              <a:t> </a:t>
            </a:r>
            <a:r>
              <a:rPr lang="en-US" altLang="tr-TR" dirty="0" err="1" smtClean="0">
                <a:cs typeface="Arial" panose="020B0604020202020204" pitchFamily="34" charset="0"/>
              </a:rPr>
              <a:t>yaniti</a:t>
            </a:r>
            <a:r>
              <a:rPr lang="en-US" altLang="tr-TR" dirty="0" smtClean="0">
                <a:cs typeface="Arial" panose="020B0604020202020204" pitchFamily="34" charset="0"/>
              </a:rPr>
              <a:t> de</a:t>
            </a:r>
            <a:r>
              <a:rPr lang="tr-TR" altLang="tr-TR" dirty="0" smtClean="0">
                <a:cs typeface="Arial" panose="020B0604020202020204" pitchFamily="34" charset="0"/>
              </a:rPr>
              <a:t>ğ</a:t>
            </a:r>
            <a:r>
              <a:rPr lang="en-US" altLang="tr-TR" dirty="0" err="1" smtClean="0">
                <a:cs typeface="Arial" panose="020B0604020202020204" pitchFamily="34" charset="0"/>
              </a:rPr>
              <a:t>erlendirmede</a:t>
            </a:r>
            <a:r>
              <a:rPr lang="en-US" altLang="tr-TR" dirty="0" smtClean="0">
                <a:cs typeface="Arial" panose="020B0604020202020204" pitchFamily="34" charset="0"/>
              </a:rPr>
              <a:t> yard</a:t>
            </a:r>
            <a:r>
              <a:rPr lang="tr-TR" altLang="tr-TR" dirty="0" smtClean="0">
                <a:cs typeface="Arial" panose="020B0604020202020204" pitchFamily="34" charset="0"/>
              </a:rPr>
              <a:t>ı</a:t>
            </a:r>
            <a:r>
              <a:rPr lang="en-US" altLang="tr-TR" dirty="0" smtClean="0">
                <a:cs typeface="Arial" panose="020B0604020202020204" pitchFamily="34" charset="0"/>
              </a:rPr>
              <a:t>m </a:t>
            </a:r>
            <a:r>
              <a:rPr lang="en-US" altLang="tr-TR" dirty="0" err="1" smtClean="0">
                <a:cs typeface="Arial" panose="020B0604020202020204" pitchFamily="34" charset="0"/>
              </a:rPr>
              <a:t>ederler</a:t>
            </a:r>
            <a:endParaRPr lang="tr-TR" altLang="tr-TR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33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362200" y="838200"/>
            <a:ext cx="4953000" cy="1295400"/>
          </a:xfrm>
          <a:prstGeom prst="rect">
            <a:avLst/>
          </a:prstGeom>
          <a:gradFill rotWithShape="0">
            <a:gsLst>
              <a:gs pos="0">
                <a:srgbClr val="F3B7EF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tr-TR" altLang="tr-TR" sz="2400" b="1">
                <a:solidFill>
                  <a:srgbClr val="9900CC"/>
                </a:solidFill>
                <a:latin typeface="Times New Roman" panose="02020603050405020304" pitchFamily="18" charset="0"/>
              </a:rPr>
              <a:t>SEROİMMÜNOLOJİK TESTLER</a:t>
            </a:r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2286000" y="2438400"/>
            <a:ext cx="2971800" cy="1371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kumimoji="1" lang="tr-TR" sz="2400" b="1">
                <a:solidFill>
                  <a:srgbClr val="9900CC"/>
                </a:solidFill>
                <a:latin typeface="Times New Roman" pitchFamily="18" charset="0"/>
              </a:rPr>
              <a:t>Kuşkulu tanıyı</a:t>
            </a:r>
          </a:p>
          <a:p>
            <a:pPr algn="ctr">
              <a:defRPr/>
            </a:pPr>
            <a:r>
              <a:rPr kumimoji="1" lang="tr-TR" sz="2400" b="1">
                <a:solidFill>
                  <a:srgbClr val="9900CC"/>
                </a:solidFill>
                <a:latin typeface="Times New Roman" pitchFamily="18" charset="0"/>
              </a:rPr>
              <a:t>Doğrulayabiliriz</a:t>
            </a:r>
          </a:p>
          <a:p>
            <a:pPr algn="ctr">
              <a:defRPr/>
            </a:pPr>
            <a:r>
              <a:rPr kumimoji="1" lang="tr-TR" sz="2400" b="1">
                <a:solidFill>
                  <a:srgbClr val="9900CC"/>
                </a:solidFill>
                <a:latin typeface="Times New Roman" pitchFamily="18" charset="0"/>
              </a:rPr>
              <a:t>(MBDH;AntiRNP)</a:t>
            </a:r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6705600" y="4191000"/>
            <a:ext cx="3657600" cy="1524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kumimoji="1" lang="tr-TR" sz="2400" b="1">
                <a:solidFill>
                  <a:srgbClr val="9900CC"/>
                </a:solidFill>
                <a:latin typeface="Times New Roman" pitchFamily="18" charset="0"/>
              </a:rPr>
              <a:t>Hastalığın farklı</a:t>
            </a:r>
          </a:p>
          <a:p>
            <a:pPr algn="ctr">
              <a:defRPr/>
            </a:pPr>
            <a:r>
              <a:rPr kumimoji="1" lang="tr-TR" sz="2400" b="1">
                <a:solidFill>
                  <a:srgbClr val="9900CC"/>
                </a:solidFill>
                <a:latin typeface="Times New Roman" pitchFamily="18" charset="0"/>
              </a:rPr>
              <a:t>Alt grupları</a:t>
            </a:r>
          </a:p>
          <a:p>
            <a:pPr algn="ctr">
              <a:defRPr/>
            </a:pPr>
            <a:r>
              <a:rPr kumimoji="1" lang="tr-TR" sz="2400" b="1">
                <a:solidFill>
                  <a:srgbClr val="9900CC"/>
                </a:solidFill>
                <a:latin typeface="Times New Roman" pitchFamily="18" charset="0"/>
              </a:rPr>
              <a:t>(CREST-P;antisentromer)</a:t>
            </a: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2590800" y="4343400"/>
            <a:ext cx="2819400" cy="1371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kumimoji="1" lang="tr-TR" sz="2400" b="1">
                <a:solidFill>
                  <a:srgbClr val="9900CC"/>
                </a:solidFill>
                <a:latin typeface="Times New Roman" pitchFamily="18" charset="0"/>
              </a:rPr>
              <a:t>Hastalık aktivitesi</a:t>
            </a:r>
          </a:p>
          <a:p>
            <a:pPr algn="ctr">
              <a:defRPr/>
            </a:pPr>
            <a:r>
              <a:rPr kumimoji="1" lang="tr-TR" sz="2400" b="1">
                <a:solidFill>
                  <a:srgbClr val="9900CC"/>
                </a:solidFill>
                <a:latin typeface="Times New Roman" pitchFamily="18" charset="0"/>
              </a:rPr>
              <a:t>Tanıya yanıt</a:t>
            </a:r>
          </a:p>
          <a:p>
            <a:pPr algn="ctr">
              <a:defRPr/>
            </a:pPr>
            <a:r>
              <a:rPr kumimoji="1" lang="tr-TR" sz="2400" b="1">
                <a:solidFill>
                  <a:srgbClr val="9900CC"/>
                </a:solidFill>
                <a:latin typeface="Times New Roman" pitchFamily="18" charset="0"/>
              </a:rPr>
              <a:t>(WG;cANCA)</a:t>
            </a:r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7848600" y="1752600"/>
            <a:ext cx="2438400" cy="1524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kumimoji="1" lang="tr-TR" sz="2400" b="1">
                <a:solidFill>
                  <a:srgbClr val="9900CC"/>
                </a:solidFill>
                <a:latin typeface="Times New Roman" pitchFamily="18" charset="0"/>
              </a:rPr>
              <a:t>Hastalığın şiddet</a:t>
            </a:r>
          </a:p>
          <a:p>
            <a:pPr algn="ctr">
              <a:defRPr/>
            </a:pPr>
            <a:r>
              <a:rPr kumimoji="1" lang="tr-TR" sz="2400" b="1">
                <a:solidFill>
                  <a:srgbClr val="9900CC"/>
                </a:solidFill>
                <a:latin typeface="Times New Roman" pitchFamily="18" charset="0"/>
              </a:rPr>
              <a:t>Ve prognozu</a:t>
            </a:r>
          </a:p>
          <a:p>
            <a:pPr algn="ctr">
              <a:defRPr/>
            </a:pPr>
            <a:r>
              <a:rPr kumimoji="1" lang="tr-TR" sz="2400" b="1">
                <a:solidFill>
                  <a:srgbClr val="9900CC"/>
                </a:solidFill>
                <a:latin typeface="Times New Roman" pitchFamily="18" charset="0"/>
              </a:rPr>
              <a:t>(yüksek titre RF)</a:t>
            </a:r>
          </a:p>
        </p:txBody>
      </p:sp>
    </p:spTree>
    <p:extLst>
      <p:ext uri="{BB962C8B-B14F-4D97-AF65-F5344CB8AC3E}">
        <p14:creationId xmlns:p14="http://schemas.microsoft.com/office/powerpoint/2010/main" val="37831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755901" y="239714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4400" dirty="0">
                <a:solidFill>
                  <a:schemeClr val="tx2"/>
                </a:solidFill>
              </a:rPr>
              <a:t>Serum protein </a:t>
            </a:r>
            <a:r>
              <a:rPr lang="tr-TR" altLang="tr-TR" sz="4400" dirty="0" err="1">
                <a:solidFill>
                  <a:schemeClr val="tx2"/>
                </a:solidFill>
              </a:rPr>
              <a:t>elektroforezi</a:t>
            </a:r>
            <a:endParaRPr lang="tr-TR" altLang="tr-TR" sz="4400" dirty="0">
              <a:solidFill>
                <a:schemeClr val="tx2"/>
              </a:solidFill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295776" y="4581526"/>
            <a:ext cx="936625" cy="360363"/>
          </a:xfrm>
          <a:prstGeom prst="rect">
            <a:avLst/>
          </a:prstGeom>
          <a:solidFill>
            <a:srgbClr val="FCFCFE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latin typeface="Times New Roman" panose="02020603050405020304" pitchFamily="18" charset="0"/>
              </a:rPr>
              <a:t>antikorlar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951539" y="5805488"/>
            <a:ext cx="1152525" cy="215900"/>
          </a:xfrm>
          <a:prstGeom prst="rect">
            <a:avLst/>
          </a:prstGeom>
          <a:solidFill>
            <a:srgbClr val="FCFCFE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600" b="1">
                <a:latin typeface="Times New Roman" panose="02020603050405020304" pitchFamily="18" charset="0"/>
              </a:rPr>
              <a:t>transferrin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672264" y="5084764"/>
            <a:ext cx="1728787" cy="649287"/>
          </a:xfrm>
          <a:prstGeom prst="rect">
            <a:avLst/>
          </a:prstGeom>
          <a:solidFill>
            <a:srgbClr val="FCFCFE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600" b="1">
                <a:latin typeface="Times New Roman" panose="02020603050405020304" pitchFamily="18" charset="0"/>
              </a:rPr>
              <a:t>Haptoglobulin</a:t>
            </a:r>
          </a:p>
          <a:p>
            <a:pPr algn="ctr" eaLnBrk="1" hangingPunct="1"/>
            <a:r>
              <a:rPr lang="tr-TR" altLang="tr-TR" sz="1600" b="1">
                <a:latin typeface="Times New Roman" panose="02020603050405020304" pitchFamily="18" charset="0"/>
              </a:rPr>
              <a:t>Seruluplazmin</a:t>
            </a:r>
          </a:p>
          <a:p>
            <a:pPr algn="ctr" eaLnBrk="1" hangingPunct="1"/>
            <a:r>
              <a:rPr lang="tr-TR" altLang="tr-T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tr-T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tr-TR" altLang="tr-T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 makroglobulin</a:t>
            </a:r>
            <a:endParaRPr lang="el-GR" altLang="tr-TR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7248526" y="4508501"/>
            <a:ext cx="2016125" cy="504825"/>
          </a:xfrm>
          <a:prstGeom prst="rect">
            <a:avLst/>
          </a:prstGeom>
          <a:solidFill>
            <a:srgbClr val="FCFCFE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tr-T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tr-TR" altLang="tr-T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 antitripsin</a:t>
            </a:r>
          </a:p>
          <a:p>
            <a:pPr algn="ctr" eaLnBrk="1" hangingPunct="1"/>
            <a:r>
              <a:rPr lang="tr-TR" altLang="tr-T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transkortin</a:t>
            </a:r>
            <a:endParaRPr lang="el-GR" altLang="tr-TR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4656138" y="3860801"/>
            <a:ext cx="215900" cy="288925"/>
          </a:xfrm>
          <a:prstGeom prst="rect">
            <a:avLst/>
          </a:prstGeom>
          <a:solidFill>
            <a:srgbClr val="FCFC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tr-T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5880100" y="3860801"/>
            <a:ext cx="287338" cy="288925"/>
          </a:xfrm>
          <a:prstGeom prst="rect">
            <a:avLst/>
          </a:prstGeom>
          <a:solidFill>
            <a:srgbClr val="FCFC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7175500" y="3860801"/>
            <a:ext cx="433388" cy="288925"/>
          </a:xfrm>
          <a:prstGeom prst="rect">
            <a:avLst/>
          </a:prstGeom>
          <a:solidFill>
            <a:srgbClr val="FCFC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tr-T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tr-TR" altLang="tr-T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l-GR" altLang="tr-TR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6600825" y="3860801"/>
            <a:ext cx="431800" cy="288925"/>
          </a:xfrm>
          <a:prstGeom prst="rect">
            <a:avLst/>
          </a:prstGeom>
          <a:solidFill>
            <a:srgbClr val="FCFC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tr-TR" b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tr-TR" altLang="tr-TR" b="1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l-GR" altLang="tr-TR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7896226" y="3789363"/>
            <a:ext cx="792163" cy="360362"/>
          </a:xfrm>
          <a:prstGeom prst="rect">
            <a:avLst/>
          </a:prstGeom>
          <a:solidFill>
            <a:srgbClr val="FCFC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latin typeface="Times New Roman" panose="02020603050405020304" pitchFamily="18" charset="0"/>
              </a:rPr>
              <a:t>albümin</a:t>
            </a:r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 flipV="1">
            <a:off x="4727575" y="4221163"/>
            <a:ext cx="0" cy="36036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V="1">
            <a:off x="5808663" y="4076700"/>
            <a:ext cx="0" cy="19446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V="1">
            <a:off x="6816725" y="4149725"/>
            <a:ext cx="0" cy="863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flipV="1">
            <a:off x="7391400" y="4076701"/>
            <a:ext cx="0" cy="3603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 flipV="1">
            <a:off x="6167438" y="4005263"/>
            <a:ext cx="0" cy="1511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pic>
        <p:nvPicPr>
          <p:cNvPr id="4200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9" y="1273175"/>
            <a:ext cx="74168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324225" y="4221163"/>
            <a:ext cx="1331913" cy="400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GAMA GLOB.</a:t>
            </a:r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4683506" y="4308079"/>
            <a:ext cx="1331913" cy="400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BETA GLOB.</a:t>
            </a:r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5820583" y="3935216"/>
            <a:ext cx="1331913" cy="400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ALFA GLOB.</a:t>
            </a:r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7156901" y="3502025"/>
            <a:ext cx="1137093" cy="33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ALBÜMİN.</a:t>
            </a:r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5349462" y="5449908"/>
            <a:ext cx="1632095" cy="400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TRANSFERRİN</a:t>
            </a:r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046677" y="6055737"/>
            <a:ext cx="1439862" cy="215900"/>
          </a:xfrm>
          <a:prstGeom prst="rect">
            <a:avLst/>
          </a:prstGeom>
          <a:solidFill>
            <a:srgbClr val="FCFCF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lipoprotein</a:t>
            </a:r>
            <a:endParaRPr lang="el-GR" alt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5691923" y="4751350"/>
            <a:ext cx="2600384" cy="592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HAPTOGLOBULİN</a:t>
            </a:r>
          </a:p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SERULOPLAZMİN</a:t>
            </a:r>
          </a:p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ALFA-2MAKROGLOB.</a:t>
            </a:r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6419720" y="4216401"/>
            <a:ext cx="2268669" cy="400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ALFA-1 ANTİTRİPSİN</a:t>
            </a:r>
          </a:p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TRANSKORTİN</a:t>
            </a:r>
            <a:endParaRPr lang="tr-T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sz="2400" b="1" dirty="0" smtClean="0"/>
              <a:t>SERUM PROTEİN ELEKTROFOREZİNDEKİ BAZI DEĞİŞİKLİKLER</a:t>
            </a:r>
            <a:endParaRPr lang="tr-TR" altLang="tr-TR" sz="2400" b="1" dirty="0"/>
          </a:p>
        </p:txBody>
      </p:sp>
      <p:graphicFrame>
        <p:nvGraphicFramePr>
          <p:cNvPr id="56366" name="Group 4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41964285"/>
              </p:ext>
            </p:extLst>
          </p:nvPr>
        </p:nvGraphicFramePr>
        <p:xfrm>
          <a:off x="609600" y="1170709"/>
          <a:ext cx="10584872" cy="5148906"/>
        </p:xfrm>
        <a:graphic>
          <a:graphicData uri="http://schemas.openxmlformats.org/drawingml/2006/table">
            <a:tbl>
              <a:tblPr/>
              <a:tblGrid>
                <a:gridCol w="2646218"/>
                <a:gridCol w="2646218"/>
                <a:gridCol w="2646218"/>
                <a:gridCol w="2646218"/>
              </a:tblGrid>
              <a:tr h="6896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Albümin 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↓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Alfa 1 globülin ↑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2A60"/>
                          </a:solidFill>
                          <a:effectLst/>
                          <a:latin typeface="Arial" charset="0"/>
                          <a:cs typeface="Arial" charset="0"/>
                        </a:rPr>
                        <a:t>Alfa 2 globülin ↑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D4B"/>
                          </a:solidFill>
                          <a:effectLst/>
                          <a:latin typeface="Arial" charset="0"/>
                          <a:cs typeface="Arial" charset="0"/>
                        </a:rPr>
                        <a:t>Beta globülin↑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8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Malnütrisyon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</a:rPr>
                        <a:t>Akut inflamasyon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2A60"/>
                          </a:solidFill>
                          <a:effectLst/>
                          <a:latin typeface="Arial" charset="0"/>
                        </a:rPr>
                        <a:t>Nefrotik sendrom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D4B"/>
                          </a:solidFill>
                          <a:effectLst/>
                          <a:latin typeface="Arial" charset="0"/>
                        </a:rPr>
                        <a:t>Hiperkolesterolemi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D4B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Gebelik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Demir eksikliği anemisi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96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KC hastalığı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Jüvenil amfizem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hipertiroidi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↓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Kr.inflamasyon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malnütrisyon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Protein kaybettiren enteropati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Böbrek hastalığı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91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GAMMA GLOBÜLİN DÜZEYİNDEKİ DEĞİŞİKLİKLER;</a:t>
            </a:r>
            <a:endParaRPr lang="tr-T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b="1" dirty="0" smtClean="0">
                <a:solidFill>
                  <a:schemeClr val="accent2"/>
                </a:solidFill>
              </a:rPr>
              <a:t>AZALMA;</a:t>
            </a:r>
            <a:endParaRPr lang="tr-TR" altLang="tr-TR" b="1" dirty="0">
              <a:solidFill>
                <a:schemeClr val="accent2"/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altLang="tr-TR" b="1" dirty="0" smtClean="0">
                <a:solidFill>
                  <a:schemeClr val="accent2"/>
                </a:solidFill>
              </a:rPr>
              <a:t>HUMORAL İMMÜN YETMEZLİKLER</a:t>
            </a:r>
          </a:p>
          <a:p>
            <a:pPr lvl="1"/>
            <a:r>
              <a:rPr lang="tr-TR" altLang="tr-TR" b="1" dirty="0" smtClean="0">
                <a:solidFill>
                  <a:schemeClr val="accent4">
                    <a:lumMod val="75000"/>
                  </a:schemeClr>
                </a:solidFill>
              </a:rPr>
              <a:t>PRİMER</a:t>
            </a:r>
          </a:p>
          <a:p>
            <a:pPr lvl="2"/>
            <a:r>
              <a:rPr lang="tr-TR" altLang="tr-TR" b="1" dirty="0" smtClean="0">
                <a:solidFill>
                  <a:schemeClr val="accent4">
                    <a:lumMod val="75000"/>
                  </a:schemeClr>
                </a:solidFill>
              </a:rPr>
              <a:t>CVID</a:t>
            </a:r>
          </a:p>
          <a:p>
            <a:pPr lvl="1"/>
            <a:r>
              <a:rPr lang="tr-TR" altLang="tr-TR" b="1" dirty="0" smtClean="0">
                <a:solidFill>
                  <a:schemeClr val="accent2">
                    <a:lumMod val="75000"/>
                  </a:schemeClr>
                </a:solidFill>
              </a:rPr>
              <a:t>SEKONDER</a:t>
            </a:r>
          </a:p>
          <a:p>
            <a:pPr lvl="2"/>
            <a:r>
              <a:rPr lang="tr-TR" altLang="tr-TR" b="1" dirty="0" smtClean="0">
                <a:solidFill>
                  <a:schemeClr val="accent2">
                    <a:lumMod val="75000"/>
                  </a:schemeClr>
                </a:solidFill>
              </a:rPr>
              <a:t>SİS.OTOİMMÜN HAS.</a:t>
            </a:r>
          </a:p>
          <a:p>
            <a:pPr lvl="2"/>
            <a:r>
              <a:rPr lang="tr-TR" altLang="tr-TR" b="1" dirty="0" smtClean="0">
                <a:solidFill>
                  <a:schemeClr val="accent2">
                    <a:lumMod val="75000"/>
                  </a:schemeClr>
                </a:solidFill>
              </a:rPr>
              <a:t>MALİGNİTELER</a:t>
            </a:r>
          </a:p>
          <a:p>
            <a:pPr lvl="2"/>
            <a:r>
              <a:rPr lang="tr-TR" altLang="tr-TR" b="1" dirty="0" smtClean="0">
                <a:solidFill>
                  <a:schemeClr val="accent2">
                    <a:lumMod val="75000"/>
                  </a:schemeClr>
                </a:solidFill>
              </a:rPr>
              <a:t>İLAÇLAR</a:t>
            </a:r>
            <a:endParaRPr lang="tr-TR" altLang="tr-TR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tr-TR" dirty="0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altLang="tr-TR" b="1" dirty="0" smtClean="0">
                <a:solidFill>
                  <a:srgbClr val="FF0000"/>
                </a:solidFill>
              </a:rPr>
              <a:t>ARTIŞ</a:t>
            </a:r>
            <a:endParaRPr lang="tr-TR" altLang="tr-TR" b="1" dirty="0">
              <a:solidFill>
                <a:srgbClr val="FF0000"/>
              </a:solidFill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tr-TR" altLang="tr-TR" b="1" dirty="0" smtClean="0">
                <a:solidFill>
                  <a:srgbClr val="582A60"/>
                </a:solidFill>
              </a:rPr>
              <a:t>POLİKLONAL</a:t>
            </a:r>
          </a:p>
          <a:p>
            <a:pPr lvl="2"/>
            <a:r>
              <a:rPr lang="tr-TR" altLang="tr-TR" b="1" dirty="0" smtClean="0">
                <a:solidFill>
                  <a:srgbClr val="582A60"/>
                </a:solidFill>
              </a:rPr>
              <a:t>Kronik </a:t>
            </a:r>
            <a:r>
              <a:rPr lang="tr-TR" altLang="tr-TR" b="1" dirty="0" err="1">
                <a:solidFill>
                  <a:srgbClr val="582A60"/>
                </a:solidFill>
              </a:rPr>
              <a:t>inflamatuvar</a:t>
            </a:r>
            <a:r>
              <a:rPr lang="tr-TR" altLang="tr-TR" b="1" dirty="0">
                <a:solidFill>
                  <a:srgbClr val="582A60"/>
                </a:solidFill>
              </a:rPr>
              <a:t> hastalıklar;</a:t>
            </a:r>
          </a:p>
          <a:p>
            <a:pPr lvl="2"/>
            <a:r>
              <a:rPr lang="tr-TR" altLang="tr-TR" b="1" dirty="0" err="1">
                <a:solidFill>
                  <a:srgbClr val="582A60"/>
                </a:solidFill>
              </a:rPr>
              <a:t>Romtoid</a:t>
            </a:r>
            <a:r>
              <a:rPr lang="tr-TR" altLang="tr-TR" b="1" dirty="0">
                <a:solidFill>
                  <a:srgbClr val="582A60"/>
                </a:solidFill>
              </a:rPr>
              <a:t> </a:t>
            </a:r>
            <a:r>
              <a:rPr lang="tr-TR" altLang="tr-TR" b="1" dirty="0" err="1">
                <a:solidFill>
                  <a:srgbClr val="582A60"/>
                </a:solidFill>
              </a:rPr>
              <a:t>artrit</a:t>
            </a:r>
            <a:endParaRPr lang="tr-TR" altLang="tr-TR" b="1" dirty="0">
              <a:solidFill>
                <a:srgbClr val="582A60"/>
              </a:solidFill>
            </a:endParaRPr>
          </a:p>
          <a:p>
            <a:pPr lvl="2"/>
            <a:r>
              <a:rPr lang="tr-TR" altLang="tr-TR" b="1" dirty="0">
                <a:solidFill>
                  <a:srgbClr val="582A60"/>
                </a:solidFill>
              </a:rPr>
              <a:t>SLE </a:t>
            </a:r>
            <a:r>
              <a:rPr lang="tr-TR" altLang="tr-TR" b="1" dirty="0" err="1">
                <a:solidFill>
                  <a:srgbClr val="582A60"/>
                </a:solidFill>
              </a:rPr>
              <a:t>v.s</a:t>
            </a:r>
            <a:endParaRPr lang="tr-TR" altLang="tr-TR" b="1" dirty="0">
              <a:solidFill>
                <a:srgbClr val="582A60"/>
              </a:solidFill>
            </a:endParaRPr>
          </a:p>
          <a:p>
            <a:pPr lvl="2"/>
            <a:r>
              <a:rPr lang="tr-TR" altLang="tr-TR" b="1" dirty="0">
                <a:solidFill>
                  <a:srgbClr val="582A60"/>
                </a:solidFill>
              </a:rPr>
              <a:t>Kronik karaciğer hastalıkları</a:t>
            </a:r>
          </a:p>
          <a:p>
            <a:pPr lvl="2"/>
            <a:r>
              <a:rPr lang="tr-TR" altLang="tr-TR" b="1" dirty="0">
                <a:solidFill>
                  <a:srgbClr val="582A60"/>
                </a:solidFill>
              </a:rPr>
              <a:t>Kronik enfeksiyonlar</a:t>
            </a:r>
          </a:p>
          <a:p>
            <a:pPr lvl="1"/>
            <a:r>
              <a:rPr lang="tr-TR" altLang="tr-TR" b="1" dirty="0" smtClean="0">
                <a:solidFill>
                  <a:srgbClr val="0070C0"/>
                </a:solidFill>
              </a:rPr>
              <a:t>MONOKLONAL</a:t>
            </a:r>
          </a:p>
          <a:p>
            <a:pPr lvl="2"/>
            <a:r>
              <a:rPr lang="tr-TR" altLang="tr-TR" b="1" dirty="0" smtClean="0">
                <a:solidFill>
                  <a:srgbClr val="0070C0"/>
                </a:solidFill>
              </a:rPr>
              <a:t>Plazma </a:t>
            </a:r>
            <a:r>
              <a:rPr lang="tr-TR" altLang="tr-TR" b="1" dirty="0">
                <a:solidFill>
                  <a:srgbClr val="0070C0"/>
                </a:solidFill>
              </a:rPr>
              <a:t>hücre </a:t>
            </a:r>
            <a:r>
              <a:rPr lang="tr-TR" altLang="tr-TR" b="1" dirty="0" err="1">
                <a:solidFill>
                  <a:srgbClr val="0070C0"/>
                </a:solidFill>
              </a:rPr>
              <a:t>diskrazileri</a:t>
            </a:r>
            <a:endParaRPr lang="tr-TR" altLang="tr-T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59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5" descr="DA4C28FF1"/>
          <p:cNvSpPr>
            <a:spLocks noChangeAspect="1" noChangeArrowheads="1"/>
          </p:cNvSpPr>
          <p:nvPr/>
        </p:nvSpPr>
        <p:spPr bwMode="auto">
          <a:xfrm>
            <a:off x="3600450" y="1552575"/>
            <a:ext cx="49911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28" name="AutoShape 7" descr="DA4C28FF1"/>
          <p:cNvSpPr>
            <a:spLocks noChangeAspect="1" noChangeArrowheads="1"/>
          </p:cNvSpPr>
          <p:nvPr/>
        </p:nvSpPr>
        <p:spPr bwMode="auto">
          <a:xfrm>
            <a:off x="3600450" y="1552575"/>
            <a:ext cx="49911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1524001" y="260350"/>
          <a:ext cx="6238875" cy="468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Grafik" r:id="rId3" imgW="3143402" imgH="2362200" progId="Excel.Chart.8">
                  <p:embed/>
                </p:oleObj>
              </mc:Choice>
              <mc:Fallback>
                <p:oleObj name="Grafik" r:id="rId3" imgW="3143402" imgH="23622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260350"/>
                        <a:ext cx="6238875" cy="468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15"/>
          <p:cNvSpPr txBox="1">
            <a:spLocks noChangeArrowheads="1"/>
          </p:cNvSpPr>
          <p:nvPr/>
        </p:nvSpPr>
        <p:spPr bwMode="auto">
          <a:xfrm>
            <a:off x="7680326" y="1546226"/>
            <a:ext cx="2232025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600"/>
              <a:t>GUT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1600"/>
              <a:t>PSÖDOGUT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1600"/>
              <a:t>SEPTİK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1600"/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1600"/>
              <a:t>REAKTİF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1600"/>
              <a:t>GONOKOKSİK</a:t>
            </a:r>
          </a:p>
        </p:txBody>
      </p:sp>
      <p:sp>
        <p:nvSpPr>
          <p:cNvPr id="1030" name="Text Box 16"/>
          <p:cNvSpPr txBox="1">
            <a:spLocks noChangeArrowheads="1"/>
          </p:cNvSpPr>
          <p:nvPr/>
        </p:nvSpPr>
        <p:spPr bwMode="auto">
          <a:xfrm>
            <a:off x="4800601" y="2997201"/>
            <a:ext cx="790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/>
              <a:t>%59</a:t>
            </a:r>
          </a:p>
        </p:txBody>
      </p:sp>
      <p:sp>
        <p:nvSpPr>
          <p:cNvPr id="1031" name="Text Box 17"/>
          <p:cNvSpPr txBox="1">
            <a:spLocks noChangeArrowheads="1"/>
          </p:cNvSpPr>
          <p:nvPr/>
        </p:nvSpPr>
        <p:spPr bwMode="auto">
          <a:xfrm>
            <a:off x="2927350" y="3068638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/>
              <a:t>%17</a:t>
            </a:r>
          </a:p>
        </p:txBody>
      </p:sp>
      <p:sp>
        <p:nvSpPr>
          <p:cNvPr id="1032" name="Text Box 18"/>
          <p:cNvSpPr txBox="1">
            <a:spLocks noChangeArrowheads="1"/>
          </p:cNvSpPr>
          <p:nvPr/>
        </p:nvSpPr>
        <p:spPr bwMode="auto">
          <a:xfrm>
            <a:off x="2855913" y="1916113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/>
              <a:t>%11</a:t>
            </a:r>
          </a:p>
        </p:txBody>
      </p:sp>
      <p:sp>
        <p:nvSpPr>
          <p:cNvPr id="1033" name="Text Box 19"/>
          <p:cNvSpPr txBox="1">
            <a:spLocks noChangeArrowheads="1"/>
          </p:cNvSpPr>
          <p:nvPr/>
        </p:nvSpPr>
        <p:spPr bwMode="auto">
          <a:xfrm>
            <a:off x="3216275" y="1341438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/>
              <a:t>%6</a:t>
            </a:r>
          </a:p>
        </p:txBody>
      </p:sp>
      <p:sp>
        <p:nvSpPr>
          <p:cNvPr id="1034" name="Text Box 20"/>
          <p:cNvSpPr txBox="1">
            <a:spLocks noChangeArrowheads="1"/>
          </p:cNvSpPr>
          <p:nvPr/>
        </p:nvSpPr>
        <p:spPr bwMode="auto">
          <a:xfrm>
            <a:off x="3359151" y="620713"/>
            <a:ext cx="792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>
                <a:solidFill>
                  <a:srgbClr val="582A60"/>
                </a:solidFill>
              </a:rPr>
              <a:t>%4</a:t>
            </a:r>
          </a:p>
        </p:txBody>
      </p:sp>
      <p:sp>
        <p:nvSpPr>
          <p:cNvPr id="1035" name="Text Box 21"/>
          <p:cNvSpPr txBox="1">
            <a:spLocks noChangeArrowheads="1"/>
          </p:cNvSpPr>
          <p:nvPr/>
        </p:nvSpPr>
        <p:spPr bwMode="auto">
          <a:xfrm>
            <a:off x="3935414" y="476251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>
                <a:solidFill>
                  <a:srgbClr val="FF6D4B"/>
                </a:solidFill>
              </a:rPr>
              <a:t>%3</a:t>
            </a:r>
          </a:p>
        </p:txBody>
      </p:sp>
      <p:sp>
        <p:nvSpPr>
          <p:cNvPr id="1036" name="Text Box 22"/>
          <p:cNvSpPr txBox="1">
            <a:spLocks noChangeArrowheads="1"/>
          </p:cNvSpPr>
          <p:nvPr/>
        </p:nvSpPr>
        <p:spPr bwMode="auto">
          <a:xfrm>
            <a:off x="1774826" y="5013325"/>
            <a:ext cx="7489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/>
              <a:t>AKUT ARTRİTLERİN ETYOLOJİSİ: (Graduate Hospital, Philadelphia: 64 hospitalized patients. Source: Mandell BF, unpublished.) </a:t>
            </a:r>
          </a:p>
        </p:txBody>
      </p:sp>
    </p:spTree>
    <p:extLst>
      <p:ext uri="{BB962C8B-B14F-4D97-AF65-F5344CB8AC3E}">
        <p14:creationId xmlns:p14="http://schemas.microsoft.com/office/powerpoint/2010/main" val="303273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1365252" y="448733"/>
            <a:ext cx="9601196" cy="1303867"/>
          </a:xfrm>
        </p:spPr>
        <p:txBody>
          <a:bodyPr/>
          <a:lstStyle/>
          <a:p>
            <a:pPr eaLnBrk="1" hangingPunct="1"/>
            <a:r>
              <a:rPr lang="tr-TR" altLang="tr-TR" dirty="0" smtClean="0"/>
              <a:t>Kronik </a:t>
            </a:r>
            <a:r>
              <a:rPr lang="tr-TR" altLang="tr-TR" dirty="0" err="1" smtClean="0"/>
              <a:t>Monoartrit</a:t>
            </a:r>
            <a:endParaRPr lang="tr-TR" altLang="tr-TR" dirty="0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090739" y="1752600"/>
            <a:ext cx="3925887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2200" dirty="0" smtClean="0"/>
              <a:t>İNFLAMATUAR</a:t>
            </a:r>
          </a:p>
          <a:p>
            <a:pPr eaLnBrk="1" hangingPunct="1">
              <a:lnSpc>
                <a:spcPct val="80000"/>
              </a:lnSpc>
            </a:pPr>
            <a:endParaRPr lang="tr-TR" altLang="tr-TR" sz="22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200" b="1" dirty="0"/>
              <a:t>	-</a:t>
            </a:r>
            <a:r>
              <a:rPr lang="tr-TR" altLang="tr-TR" sz="2200" b="1" dirty="0">
                <a:solidFill>
                  <a:schemeClr val="accent2"/>
                </a:solidFill>
              </a:rPr>
              <a:t>Kronik </a:t>
            </a:r>
            <a:r>
              <a:rPr lang="tr-TR" altLang="tr-TR" sz="2200" b="1" dirty="0" err="1">
                <a:solidFill>
                  <a:schemeClr val="accent2"/>
                </a:solidFill>
              </a:rPr>
              <a:t>enfeksiyöz</a:t>
            </a:r>
            <a:r>
              <a:rPr lang="tr-TR" altLang="tr-TR" sz="2200" b="1" dirty="0">
                <a:solidFill>
                  <a:schemeClr val="accent2"/>
                </a:solidFill>
              </a:rPr>
              <a:t> </a:t>
            </a:r>
            <a:r>
              <a:rPr lang="tr-TR" altLang="tr-TR" sz="2200" b="1" dirty="0" err="1">
                <a:solidFill>
                  <a:schemeClr val="accent2"/>
                </a:solidFill>
              </a:rPr>
              <a:t>artrit</a:t>
            </a:r>
            <a:r>
              <a:rPr lang="tr-TR" altLang="tr-TR" sz="2200" b="1" dirty="0">
                <a:solidFill>
                  <a:schemeClr val="accent2"/>
                </a:solidFill>
              </a:rPr>
              <a:t> (</a:t>
            </a:r>
            <a:r>
              <a:rPr lang="tr-TR" altLang="tr-TR" sz="2200" b="1" dirty="0" err="1">
                <a:solidFill>
                  <a:schemeClr val="accent2"/>
                </a:solidFill>
              </a:rPr>
              <a:t>Tbc</a:t>
            </a:r>
            <a:r>
              <a:rPr lang="tr-TR" altLang="tr-TR" sz="2200" b="1" dirty="0">
                <a:solidFill>
                  <a:schemeClr val="accent2"/>
                </a:solidFill>
              </a:rPr>
              <a:t>.)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200" b="1" dirty="0"/>
              <a:t>	-Mantar </a:t>
            </a:r>
            <a:r>
              <a:rPr lang="tr-TR" altLang="tr-TR" sz="2200" b="1" dirty="0" err="1"/>
              <a:t>enf</a:t>
            </a:r>
            <a:r>
              <a:rPr lang="tr-TR" altLang="tr-TR" sz="2200" b="1" dirty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200" b="1" dirty="0"/>
              <a:t>    -</a:t>
            </a:r>
            <a:r>
              <a:rPr lang="tr-TR" altLang="tr-TR" sz="2200" b="1" dirty="0" err="1"/>
              <a:t>PsA</a:t>
            </a:r>
            <a:endParaRPr lang="tr-TR" altLang="tr-TR" sz="22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200" b="1" dirty="0"/>
              <a:t>    -RA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165850" y="1752600"/>
            <a:ext cx="3925888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2200" dirty="0" smtClean="0"/>
              <a:t>NON-İNFLAMATUAR</a:t>
            </a:r>
          </a:p>
          <a:p>
            <a:pPr eaLnBrk="1" hangingPunct="1">
              <a:lnSpc>
                <a:spcPct val="80000"/>
              </a:lnSpc>
            </a:pPr>
            <a:endParaRPr lang="tr-TR" altLang="tr-TR" sz="22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200" b="1" dirty="0"/>
              <a:t>	</a:t>
            </a:r>
            <a:r>
              <a:rPr lang="tr-TR" altLang="tr-TR" sz="2200" b="1" dirty="0">
                <a:solidFill>
                  <a:schemeClr val="accent2"/>
                </a:solidFill>
              </a:rPr>
              <a:t>-</a:t>
            </a:r>
            <a:r>
              <a:rPr lang="tr-TR" altLang="tr-TR" sz="2200" b="1" dirty="0" err="1">
                <a:solidFill>
                  <a:schemeClr val="accent2"/>
                </a:solidFill>
              </a:rPr>
              <a:t>Osteoartrit</a:t>
            </a:r>
            <a:endParaRPr lang="tr-TR" altLang="tr-TR" sz="22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200" b="1" dirty="0"/>
              <a:t>	-</a:t>
            </a:r>
            <a:r>
              <a:rPr lang="tr-TR" altLang="tr-TR" sz="2200" b="1" dirty="0" err="1"/>
              <a:t>Paget</a:t>
            </a:r>
            <a:r>
              <a:rPr lang="tr-TR" altLang="tr-TR" sz="2200" b="1" dirty="0"/>
              <a:t> hastalığı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200" b="1" dirty="0"/>
              <a:t>	-Stres kırığı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200" b="1" dirty="0"/>
              <a:t>	-</a:t>
            </a:r>
            <a:r>
              <a:rPr lang="tr-TR" altLang="tr-TR" sz="2200" b="1" dirty="0" err="1"/>
              <a:t>Osteonekroz</a:t>
            </a:r>
            <a:endParaRPr lang="tr-TR" altLang="tr-TR" sz="22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200" b="1" dirty="0"/>
              <a:t>    -</a:t>
            </a:r>
            <a:r>
              <a:rPr lang="tr-TR" altLang="tr-TR" sz="2200" b="1" dirty="0" err="1"/>
              <a:t>Benign</a:t>
            </a:r>
            <a:r>
              <a:rPr lang="tr-TR" altLang="tr-TR" sz="2200" b="1" dirty="0"/>
              <a:t> </a:t>
            </a:r>
            <a:r>
              <a:rPr lang="tr-TR" altLang="tr-TR" sz="2200" b="1" dirty="0" err="1"/>
              <a:t>tm</a:t>
            </a:r>
            <a:r>
              <a:rPr lang="tr-TR" altLang="tr-TR" sz="2200" b="1" dirty="0"/>
              <a:t> (</a:t>
            </a:r>
            <a:r>
              <a:rPr lang="tr-TR" altLang="tr-TR" sz="2200" b="1" dirty="0" err="1"/>
              <a:t>osteokondrom</a:t>
            </a:r>
            <a:r>
              <a:rPr lang="tr-TR" altLang="tr-TR" sz="2200" b="1" dirty="0"/>
              <a:t>, </a:t>
            </a:r>
            <a:r>
              <a:rPr lang="tr-TR" altLang="tr-TR" sz="2200" b="1" dirty="0" err="1"/>
              <a:t>osteoid</a:t>
            </a:r>
            <a:r>
              <a:rPr lang="tr-TR" altLang="tr-TR" sz="2200" b="1" dirty="0"/>
              <a:t> </a:t>
            </a:r>
            <a:r>
              <a:rPr lang="tr-TR" altLang="tr-TR" sz="2200" b="1" dirty="0" err="1"/>
              <a:t>osteoma</a:t>
            </a:r>
            <a:r>
              <a:rPr lang="tr-TR" altLang="tr-TR" sz="2200" b="1" dirty="0"/>
              <a:t>, pigmente </a:t>
            </a:r>
            <a:r>
              <a:rPr lang="tr-TR" altLang="tr-TR" sz="2200" b="1" dirty="0" err="1"/>
              <a:t>villonoduler</a:t>
            </a:r>
            <a:r>
              <a:rPr lang="tr-TR" altLang="tr-TR" sz="2200" b="1" dirty="0"/>
              <a:t> </a:t>
            </a:r>
            <a:r>
              <a:rPr lang="tr-TR" altLang="tr-TR" sz="2200" b="1" dirty="0" err="1"/>
              <a:t>sinovit</a:t>
            </a:r>
            <a:r>
              <a:rPr lang="tr-TR" altLang="tr-TR" sz="2200" b="1" dirty="0"/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200" b="1" dirty="0"/>
              <a:t>    -Yabancı cisim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200" b="1" dirty="0"/>
              <a:t>    -</a:t>
            </a:r>
            <a:r>
              <a:rPr lang="tr-TR" altLang="tr-TR" sz="2200" b="1" dirty="0" err="1"/>
              <a:t>Amiloidoz</a:t>
            </a:r>
            <a:endParaRPr lang="tr-TR" altLang="tr-TR" sz="2200" b="1" dirty="0"/>
          </a:p>
        </p:txBody>
      </p:sp>
    </p:spTree>
    <p:extLst>
      <p:ext uri="{BB962C8B-B14F-4D97-AF65-F5344CB8AC3E}">
        <p14:creationId xmlns:p14="http://schemas.microsoft.com/office/powerpoint/2010/main" val="320092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216028" y="621914"/>
            <a:ext cx="9601196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dirty="0" smtClean="0"/>
              <a:t>AKUT İNFLAMATUAR POLİARTRİTLER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58983" y="1752600"/>
            <a:ext cx="5157644" cy="4484688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b="1" dirty="0" smtClean="0"/>
              <a:t>SİMETRİK POLİARTRİTLER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1600" b="1" dirty="0" smtClean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1600" b="1" dirty="0"/>
          </a:p>
          <a:p>
            <a:pPr eaLnBrk="1" hangingPunct="1">
              <a:lnSpc>
                <a:spcPct val="80000"/>
              </a:lnSpc>
            </a:pPr>
            <a:r>
              <a:rPr lang="tr-TR" altLang="tr-TR" sz="1600" b="1" dirty="0" err="1"/>
              <a:t>Viral</a:t>
            </a:r>
            <a:r>
              <a:rPr lang="tr-TR" altLang="tr-TR" sz="1600" b="1" dirty="0"/>
              <a:t> </a:t>
            </a:r>
            <a:r>
              <a:rPr lang="tr-TR" altLang="tr-TR" sz="1600" b="1" dirty="0" err="1"/>
              <a:t>artritler</a:t>
            </a:r>
            <a:r>
              <a:rPr lang="tr-TR" altLang="tr-TR" sz="1600" b="1" dirty="0"/>
              <a:t> (</a:t>
            </a:r>
            <a:r>
              <a:rPr lang="tr-TR" altLang="tr-TR" sz="1600" b="1" dirty="0" err="1"/>
              <a:t>parvo</a:t>
            </a:r>
            <a:r>
              <a:rPr lang="tr-TR" altLang="tr-TR" sz="1600" b="1" dirty="0"/>
              <a:t> V, HBV, HCV, EBV, HIV, </a:t>
            </a:r>
            <a:r>
              <a:rPr lang="tr-TR" altLang="tr-TR" sz="1600" b="1" dirty="0" err="1"/>
              <a:t>Rubella</a:t>
            </a:r>
            <a:r>
              <a:rPr lang="tr-TR" altLang="tr-TR" sz="1600" b="1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1600" b="1" dirty="0"/>
              <a:t>ARA ve </a:t>
            </a:r>
            <a:r>
              <a:rPr lang="tr-TR" altLang="tr-TR" sz="1600" b="1" dirty="0" err="1"/>
              <a:t>poststreptokoksik</a:t>
            </a:r>
            <a:r>
              <a:rPr lang="tr-TR" altLang="tr-TR" sz="1600" b="1" dirty="0"/>
              <a:t> </a:t>
            </a:r>
            <a:r>
              <a:rPr lang="tr-TR" altLang="tr-TR" sz="1600" b="1" dirty="0" err="1"/>
              <a:t>artrit</a:t>
            </a:r>
            <a:endParaRPr lang="tr-TR" altLang="tr-TR" sz="1600" b="1" dirty="0"/>
          </a:p>
          <a:p>
            <a:pPr eaLnBrk="1" hangingPunct="1">
              <a:lnSpc>
                <a:spcPct val="80000"/>
              </a:lnSpc>
            </a:pPr>
            <a:r>
              <a:rPr lang="tr-TR" altLang="tr-TR" sz="1600" b="1" dirty="0" err="1"/>
              <a:t>Palindromik</a:t>
            </a:r>
            <a:r>
              <a:rPr lang="tr-TR" altLang="tr-TR" sz="1600" b="1" dirty="0"/>
              <a:t> romatizma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1600" b="1" dirty="0" err="1"/>
              <a:t>PsA</a:t>
            </a:r>
            <a:endParaRPr lang="tr-TR" altLang="tr-TR" sz="1600" b="1" dirty="0"/>
          </a:p>
          <a:p>
            <a:pPr eaLnBrk="1" hangingPunct="1">
              <a:lnSpc>
                <a:spcPct val="80000"/>
              </a:lnSpc>
            </a:pPr>
            <a:r>
              <a:rPr lang="tr-TR" altLang="tr-TR" sz="1600" b="1" dirty="0"/>
              <a:t>RA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1600" b="1" dirty="0"/>
              <a:t>Sistemik </a:t>
            </a:r>
            <a:r>
              <a:rPr lang="tr-TR" altLang="tr-TR" sz="1600" b="1" dirty="0" err="1"/>
              <a:t>romatizmal</a:t>
            </a:r>
            <a:r>
              <a:rPr lang="tr-TR" altLang="tr-TR" sz="1600" b="1" dirty="0"/>
              <a:t> hastalıklar (SLE, </a:t>
            </a:r>
            <a:r>
              <a:rPr lang="tr-TR" altLang="tr-TR" sz="1600" b="1" dirty="0" err="1"/>
              <a:t>Sjögren</a:t>
            </a:r>
            <a:r>
              <a:rPr lang="tr-TR" altLang="tr-TR" sz="1600" b="1" dirty="0"/>
              <a:t> </a:t>
            </a:r>
            <a:r>
              <a:rPr lang="tr-TR" altLang="tr-TR" sz="1600" b="1" dirty="0" err="1"/>
              <a:t>send</a:t>
            </a:r>
            <a:r>
              <a:rPr lang="tr-TR" altLang="tr-TR" sz="1600" b="1" dirty="0"/>
              <a:t>., PM/DM, </a:t>
            </a:r>
            <a:r>
              <a:rPr lang="tr-TR" altLang="tr-TR" sz="1600" b="1" dirty="0" err="1"/>
              <a:t>Still</a:t>
            </a:r>
            <a:r>
              <a:rPr lang="tr-TR" altLang="tr-TR" sz="1600" b="1" dirty="0"/>
              <a:t> hastalığı, </a:t>
            </a:r>
            <a:r>
              <a:rPr lang="tr-TR" altLang="tr-TR" sz="1600" b="1" dirty="0" err="1"/>
              <a:t>Relapsing</a:t>
            </a:r>
            <a:r>
              <a:rPr lang="tr-TR" altLang="tr-TR" sz="1600" b="1" dirty="0"/>
              <a:t> </a:t>
            </a:r>
            <a:r>
              <a:rPr lang="tr-TR" altLang="tr-TR" sz="1600" b="1" dirty="0" err="1"/>
              <a:t>Seronegatif</a:t>
            </a:r>
            <a:r>
              <a:rPr lang="tr-TR" altLang="tr-TR" sz="1600" b="1" dirty="0"/>
              <a:t> Simetrik </a:t>
            </a:r>
            <a:r>
              <a:rPr lang="tr-TR" altLang="tr-TR" sz="1600" b="1" dirty="0" err="1"/>
              <a:t>Sinovit</a:t>
            </a:r>
            <a:r>
              <a:rPr lang="tr-TR" altLang="tr-TR" sz="1600" b="1" dirty="0"/>
              <a:t> ile </a:t>
            </a:r>
            <a:r>
              <a:rPr lang="tr-TR" altLang="tr-TR" sz="1600" b="1" dirty="0" err="1"/>
              <a:t>Pitting</a:t>
            </a:r>
            <a:r>
              <a:rPr lang="tr-TR" altLang="tr-TR" sz="1600" b="1" dirty="0"/>
              <a:t> Ödem (RS3PE), PMR, Sistemik </a:t>
            </a:r>
            <a:r>
              <a:rPr lang="tr-TR" altLang="tr-TR" sz="1600" b="1" dirty="0" err="1"/>
              <a:t>vaskülit</a:t>
            </a:r>
            <a:r>
              <a:rPr lang="tr-TR" altLang="tr-TR" sz="1600" b="1" dirty="0"/>
              <a:t>, Tekrarlayan </a:t>
            </a:r>
            <a:r>
              <a:rPr lang="tr-TR" altLang="tr-TR" sz="1600" b="1" dirty="0" err="1"/>
              <a:t>polikondrit</a:t>
            </a:r>
            <a:endParaRPr lang="tr-TR" altLang="tr-TR" sz="1600" b="1" dirty="0"/>
          </a:p>
          <a:p>
            <a:pPr eaLnBrk="1" hangingPunct="1">
              <a:lnSpc>
                <a:spcPct val="80000"/>
              </a:lnSpc>
            </a:pPr>
            <a:r>
              <a:rPr lang="tr-TR" altLang="tr-TR" sz="1600" b="1" dirty="0" err="1"/>
              <a:t>Sarkoidoz</a:t>
            </a:r>
            <a:r>
              <a:rPr lang="tr-TR" altLang="tr-TR" sz="1600" b="1" dirty="0"/>
              <a:t> (akut), Akut lösemiler (çocuk), </a:t>
            </a:r>
            <a:r>
              <a:rPr lang="tr-TR" altLang="tr-TR" sz="1600" b="1" dirty="0" err="1"/>
              <a:t>Çöliyak</a:t>
            </a:r>
            <a:r>
              <a:rPr lang="tr-TR" altLang="tr-TR" sz="1600" b="1" dirty="0"/>
              <a:t> hastalığı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1600" b="1" dirty="0" err="1">
                <a:solidFill>
                  <a:srgbClr val="FF0000"/>
                </a:solidFill>
              </a:rPr>
              <a:t>Aksiyal</a:t>
            </a:r>
            <a:r>
              <a:rPr lang="tr-TR" altLang="tr-TR" sz="1600" b="1" dirty="0">
                <a:solidFill>
                  <a:srgbClr val="FF0000"/>
                </a:solidFill>
              </a:rPr>
              <a:t> tutulumun eşlik ettiği </a:t>
            </a:r>
            <a:r>
              <a:rPr lang="tr-TR" altLang="tr-TR" sz="1600" b="1" dirty="0" err="1">
                <a:solidFill>
                  <a:srgbClr val="FF0000"/>
                </a:solidFill>
              </a:rPr>
              <a:t>periferik</a:t>
            </a:r>
            <a:r>
              <a:rPr lang="tr-TR" altLang="tr-TR" sz="1600" b="1" dirty="0">
                <a:solidFill>
                  <a:srgbClr val="FF0000"/>
                </a:solidFill>
              </a:rPr>
              <a:t> </a:t>
            </a:r>
            <a:r>
              <a:rPr lang="tr-TR" altLang="tr-TR" sz="1600" b="1" dirty="0" err="1">
                <a:solidFill>
                  <a:srgbClr val="FF0000"/>
                </a:solidFill>
              </a:rPr>
              <a:t>artritler</a:t>
            </a:r>
            <a:r>
              <a:rPr lang="tr-TR" altLang="tr-TR" sz="1600" b="1" dirty="0">
                <a:solidFill>
                  <a:srgbClr val="FF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1600" b="1" dirty="0"/>
              <a:t>-AS, IBD ilişkili </a:t>
            </a:r>
            <a:r>
              <a:rPr lang="tr-TR" altLang="tr-TR" sz="1600" b="1" dirty="0" err="1"/>
              <a:t>artrit</a:t>
            </a:r>
            <a:r>
              <a:rPr lang="tr-TR" altLang="tr-TR" sz="1600" b="1" dirty="0"/>
              <a:t>, </a:t>
            </a:r>
            <a:r>
              <a:rPr lang="tr-TR" altLang="tr-TR" sz="1600" b="1" dirty="0" err="1"/>
              <a:t>PsA</a:t>
            </a:r>
            <a:r>
              <a:rPr lang="tr-TR" altLang="tr-TR" sz="1600" b="1" dirty="0"/>
              <a:t>, Reaktif </a:t>
            </a:r>
            <a:r>
              <a:rPr lang="tr-TR" altLang="tr-TR" sz="1600" b="1" dirty="0" err="1"/>
              <a:t>artrit</a:t>
            </a:r>
            <a:r>
              <a:rPr lang="tr-TR" altLang="tr-TR" sz="1600" b="1" dirty="0"/>
              <a:t>, SAPHO (</a:t>
            </a:r>
            <a:r>
              <a:rPr lang="tr-TR" altLang="tr-TR" sz="1600" b="1" dirty="0" err="1"/>
              <a:t>sinovit</a:t>
            </a:r>
            <a:r>
              <a:rPr lang="tr-TR" altLang="tr-TR" sz="1600" b="1" dirty="0"/>
              <a:t>, akne, </a:t>
            </a:r>
            <a:r>
              <a:rPr lang="tr-TR" altLang="tr-TR" sz="1600" b="1" dirty="0" err="1"/>
              <a:t>püstüloz</a:t>
            </a:r>
            <a:r>
              <a:rPr lang="tr-TR" altLang="tr-TR" sz="1600" b="1" dirty="0"/>
              <a:t>, </a:t>
            </a:r>
            <a:r>
              <a:rPr lang="tr-TR" altLang="tr-TR" sz="1600" b="1" dirty="0" err="1"/>
              <a:t>hiperostoz</a:t>
            </a:r>
            <a:r>
              <a:rPr lang="tr-TR" altLang="tr-TR" sz="1600" b="1" dirty="0"/>
              <a:t>), </a:t>
            </a:r>
            <a:r>
              <a:rPr lang="tr-TR" altLang="tr-TR" sz="1600" b="1" dirty="0" err="1"/>
              <a:t>Whipple</a:t>
            </a:r>
            <a:r>
              <a:rPr lang="tr-TR" altLang="tr-TR" sz="1600" b="1" dirty="0"/>
              <a:t> hastalığı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165851" y="1752601"/>
            <a:ext cx="4322763" cy="4340225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600" b="1" dirty="0" smtClean="0"/>
              <a:t>ASİMETRİK OLİGOARTRİTLER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1500" b="1" dirty="0" smtClean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1500" b="1" dirty="0"/>
          </a:p>
          <a:p>
            <a:pPr eaLnBrk="1" hangingPunct="1">
              <a:lnSpc>
                <a:spcPct val="80000"/>
              </a:lnSpc>
            </a:pPr>
            <a:r>
              <a:rPr lang="tr-TR" altLang="tr-TR" sz="1700" b="1" dirty="0" err="1"/>
              <a:t>İnfeksiyoz</a:t>
            </a:r>
            <a:r>
              <a:rPr lang="tr-TR" altLang="tr-TR" sz="1700" b="1" dirty="0"/>
              <a:t> </a:t>
            </a:r>
            <a:r>
              <a:rPr lang="tr-TR" altLang="tr-TR" sz="1700" b="1" dirty="0" err="1"/>
              <a:t>artritler</a:t>
            </a:r>
            <a:r>
              <a:rPr lang="tr-TR" altLang="tr-TR" sz="1700" b="1" dirty="0"/>
              <a:t> (</a:t>
            </a:r>
            <a:r>
              <a:rPr lang="tr-TR" altLang="tr-TR" sz="1700" b="1" dirty="0" err="1"/>
              <a:t>Gonokokkal</a:t>
            </a:r>
            <a:r>
              <a:rPr lang="tr-TR" altLang="tr-TR" sz="1700" b="1" dirty="0"/>
              <a:t>/</a:t>
            </a:r>
            <a:r>
              <a:rPr lang="tr-TR" altLang="tr-TR" sz="1700" b="1" dirty="0" err="1"/>
              <a:t>meningokokkal</a:t>
            </a:r>
            <a:r>
              <a:rPr lang="tr-TR" altLang="tr-TR" sz="1700" b="1" dirty="0"/>
              <a:t>, </a:t>
            </a:r>
            <a:r>
              <a:rPr lang="tr-TR" altLang="tr-TR" sz="1700" b="1" dirty="0" err="1"/>
              <a:t>Lyme</a:t>
            </a:r>
            <a:r>
              <a:rPr lang="tr-TR" altLang="tr-TR" sz="1700" b="1" dirty="0"/>
              <a:t> hastalığı (geç dönem), mantar ve </a:t>
            </a:r>
            <a:r>
              <a:rPr lang="tr-TR" altLang="tr-TR" sz="1700" b="1" dirty="0" err="1"/>
              <a:t>Tbc</a:t>
            </a:r>
            <a:r>
              <a:rPr lang="tr-TR" altLang="tr-TR" sz="1700" b="1" dirty="0"/>
              <a:t>., bakteriyel </a:t>
            </a:r>
            <a:r>
              <a:rPr lang="tr-TR" altLang="tr-TR" sz="1700" b="1" dirty="0" err="1"/>
              <a:t>endokardit</a:t>
            </a:r>
            <a:r>
              <a:rPr lang="tr-TR" altLang="tr-TR" sz="1700" b="1" dirty="0"/>
              <a:t>, </a:t>
            </a:r>
            <a:r>
              <a:rPr lang="tr-TR" altLang="tr-TR" sz="1700" b="1" dirty="0" err="1"/>
              <a:t>Whipple</a:t>
            </a:r>
            <a:r>
              <a:rPr lang="tr-TR" altLang="tr-TR" sz="1700" b="1" dirty="0"/>
              <a:t> hastalığı)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1700" b="1" dirty="0"/>
              <a:t>Reaktif </a:t>
            </a:r>
            <a:r>
              <a:rPr lang="tr-TR" altLang="tr-TR" sz="1700" b="1" dirty="0" err="1"/>
              <a:t>artritler</a:t>
            </a:r>
            <a:r>
              <a:rPr lang="tr-TR" altLang="tr-TR" sz="1700" b="1" dirty="0"/>
              <a:t> (</a:t>
            </a:r>
            <a:r>
              <a:rPr lang="tr-TR" altLang="tr-TR" sz="1700" b="1" dirty="0" err="1"/>
              <a:t>poststreptokokkal</a:t>
            </a:r>
            <a:r>
              <a:rPr lang="tr-TR" altLang="tr-TR" sz="1700" b="1" dirty="0"/>
              <a:t> reaktif </a:t>
            </a:r>
            <a:r>
              <a:rPr lang="tr-TR" altLang="tr-TR" sz="1700" b="1" dirty="0" err="1"/>
              <a:t>artrit</a:t>
            </a:r>
            <a:r>
              <a:rPr lang="tr-TR" altLang="tr-TR" sz="1700" b="1" dirty="0"/>
              <a:t>, </a:t>
            </a:r>
            <a:r>
              <a:rPr lang="tr-TR" altLang="tr-TR" sz="1700" b="1" dirty="0" err="1"/>
              <a:t>enterik</a:t>
            </a:r>
            <a:r>
              <a:rPr lang="tr-TR" altLang="tr-TR" sz="1700" b="1" dirty="0"/>
              <a:t>, </a:t>
            </a:r>
            <a:r>
              <a:rPr lang="tr-TR" altLang="tr-TR" sz="1700" b="1" dirty="0" err="1"/>
              <a:t>ürogenital</a:t>
            </a:r>
            <a:r>
              <a:rPr lang="tr-TR" altLang="tr-TR" sz="1700" b="1" dirty="0"/>
              <a:t> vs.)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1700" b="1" dirty="0"/>
              <a:t>IBH bağlı </a:t>
            </a:r>
            <a:r>
              <a:rPr lang="tr-TR" altLang="tr-TR" sz="1700" b="1" dirty="0" err="1"/>
              <a:t>enteropatik</a:t>
            </a:r>
            <a:r>
              <a:rPr lang="tr-TR" altLang="tr-TR" sz="1700" b="1" dirty="0"/>
              <a:t> </a:t>
            </a:r>
            <a:r>
              <a:rPr lang="tr-TR" altLang="tr-TR" sz="1700" b="1" dirty="0" err="1"/>
              <a:t>artritler</a:t>
            </a:r>
            <a:endParaRPr lang="tr-TR" altLang="tr-TR" sz="1700" b="1" dirty="0"/>
          </a:p>
          <a:p>
            <a:pPr eaLnBrk="1" hangingPunct="1">
              <a:lnSpc>
                <a:spcPct val="80000"/>
              </a:lnSpc>
            </a:pPr>
            <a:r>
              <a:rPr lang="tr-TR" altLang="tr-TR" sz="1700" b="1" dirty="0"/>
              <a:t>JIA (</a:t>
            </a:r>
            <a:r>
              <a:rPr lang="tr-TR" altLang="tr-TR" sz="1700" b="1" dirty="0" err="1"/>
              <a:t>oligoartikuler</a:t>
            </a:r>
            <a:r>
              <a:rPr lang="tr-TR" altLang="tr-TR" sz="1700" b="1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1700" b="1" dirty="0" err="1"/>
              <a:t>Undif</a:t>
            </a:r>
            <a:r>
              <a:rPr lang="tr-TR" altLang="tr-TR" sz="1700" b="1" dirty="0"/>
              <a:t>. </a:t>
            </a:r>
            <a:r>
              <a:rPr lang="tr-TR" altLang="tr-TR" sz="1700" b="1" dirty="0" err="1"/>
              <a:t>SpA</a:t>
            </a:r>
            <a:endParaRPr lang="tr-TR" altLang="tr-TR" sz="1700" b="1" dirty="0"/>
          </a:p>
          <a:p>
            <a:pPr eaLnBrk="1" hangingPunct="1">
              <a:lnSpc>
                <a:spcPct val="80000"/>
              </a:lnSpc>
            </a:pPr>
            <a:r>
              <a:rPr lang="tr-TR" altLang="tr-TR" sz="1700" b="1" dirty="0" err="1"/>
              <a:t>Psöritik</a:t>
            </a:r>
            <a:r>
              <a:rPr lang="tr-TR" altLang="tr-TR" sz="1700" b="1" dirty="0"/>
              <a:t> </a:t>
            </a:r>
            <a:r>
              <a:rPr lang="tr-TR" altLang="tr-TR" sz="1700" b="1" dirty="0" err="1"/>
              <a:t>artrit</a:t>
            </a:r>
            <a:endParaRPr lang="tr-TR" altLang="tr-TR" sz="1700" b="1" dirty="0"/>
          </a:p>
          <a:p>
            <a:pPr eaLnBrk="1" hangingPunct="1">
              <a:lnSpc>
                <a:spcPct val="80000"/>
              </a:lnSpc>
            </a:pPr>
            <a:r>
              <a:rPr lang="tr-TR" altLang="tr-TR" sz="1700" b="1" dirty="0"/>
              <a:t>Sistemik </a:t>
            </a:r>
            <a:r>
              <a:rPr lang="tr-TR" altLang="tr-TR" sz="1700" b="1" dirty="0" err="1"/>
              <a:t>romatizmal</a:t>
            </a:r>
            <a:r>
              <a:rPr lang="tr-TR" altLang="tr-TR" sz="1700" b="1" dirty="0"/>
              <a:t> hastalıklar (</a:t>
            </a:r>
            <a:r>
              <a:rPr lang="tr-TR" altLang="tr-TR" sz="1700" b="1" dirty="0" err="1"/>
              <a:t>relapsing</a:t>
            </a:r>
            <a:r>
              <a:rPr lang="tr-TR" altLang="tr-TR" sz="1700" b="1" dirty="0"/>
              <a:t> </a:t>
            </a:r>
            <a:r>
              <a:rPr lang="tr-TR" altLang="tr-TR" sz="1700" b="1" dirty="0" err="1"/>
              <a:t>polikondrit</a:t>
            </a:r>
            <a:r>
              <a:rPr lang="tr-TR" altLang="tr-TR" sz="1700" b="1" dirty="0"/>
              <a:t>, Behçet hastalığı)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1700" b="1" dirty="0"/>
              <a:t>Gut, </a:t>
            </a:r>
            <a:r>
              <a:rPr lang="tr-TR" altLang="tr-TR" sz="1700" b="1" dirty="0" err="1"/>
              <a:t>Psödogut</a:t>
            </a:r>
            <a:endParaRPr lang="tr-TR" altLang="tr-TR" sz="1700" b="1" dirty="0"/>
          </a:p>
          <a:p>
            <a:pPr eaLnBrk="1" hangingPunct="1">
              <a:lnSpc>
                <a:spcPct val="80000"/>
              </a:lnSpc>
            </a:pPr>
            <a:r>
              <a:rPr lang="tr-TR" altLang="tr-TR" sz="1700" b="1" dirty="0"/>
              <a:t>Diğer; FMF, </a:t>
            </a:r>
            <a:r>
              <a:rPr lang="tr-TR" altLang="tr-TR" sz="1700" b="1" dirty="0" err="1"/>
              <a:t>sarkoidoz</a:t>
            </a:r>
            <a:r>
              <a:rPr lang="tr-TR" altLang="tr-TR" sz="1700" b="1" dirty="0"/>
              <a:t> (kronik), </a:t>
            </a:r>
            <a:r>
              <a:rPr lang="tr-TR" altLang="tr-TR" sz="1700" b="1" dirty="0" err="1"/>
              <a:t>pankreatik</a:t>
            </a:r>
            <a:r>
              <a:rPr lang="tr-TR" altLang="tr-TR" sz="1700" b="1" dirty="0"/>
              <a:t> hastalıklarla ilişkili, </a:t>
            </a:r>
            <a:r>
              <a:rPr lang="tr-TR" altLang="tr-TR" sz="1700" b="1" dirty="0" err="1"/>
              <a:t>hiperlipoproteinemi</a:t>
            </a:r>
            <a:r>
              <a:rPr lang="tr-TR" altLang="tr-TR" sz="1700" b="1" dirty="0"/>
              <a:t>, vs.</a:t>
            </a:r>
          </a:p>
          <a:p>
            <a:pPr eaLnBrk="1" hangingPunct="1">
              <a:lnSpc>
                <a:spcPct val="80000"/>
              </a:lnSpc>
            </a:pPr>
            <a:endParaRPr lang="tr-TR" altLang="tr-TR" sz="1700" b="1" dirty="0"/>
          </a:p>
          <a:p>
            <a:pPr eaLnBrk="1" hangingPunct="1">
              <a:lnSpc>
                <a:spcPct val="80000"/>
              </a:lnSpc>
            </a:pPr>
            <a:endParaRPr lang="tr-TR" altLang="tr-TR" sz="1700" b="1" dirty="0"/>
          </a:p>
        </p:txBody>
      </p:sp>
    </p:spTree>
    <p:extLst>
      <p:ext uri="{BB962C8B-B14F-4D97-AF65-F5344CB8AC3E}">
        <p14:creationId xmlns:p14="http://schemas.microsoft.com/office/powerpoint/2010/main" val="143915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1365252" y="608059"/>
            <a:ext cx="9601196" cy="1303867"/>
          </a:xfrm>
        </p:spPr>
        <p:txBody>
          <a:bodyPr/>
          <a:lstStyle/>
          <a:p>
            <a:pPr eaLnBrk="1" hangingPunct="1"/>
            <a:r>
              <a:rPr lang="tr-TR" altLang="tr-TR" dirty="0" smtClean="0"/>
              <a:t>Kronik </a:t>
            </a:r>
            <a:r>
              <a:rPr lang="tr-TR" altLang="tr-TR" dirty="0" err="1" smtClean="0"/>
              <a:t>İnflamatuar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Artritler</a:t>
            </a:r>
            <a:endParaRPr lang="tr-TR" altLang="tr-TR" dirty="0" smtClean="0"/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37794" y="1752600"/>
            <a:ext cx="3925887" cy="42672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tr-TR" altLang="tr-TR" sz="2200" dirty="0" smtClean="0"/>
              <a:t>POLİARTİKÜLER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tr-TR" altLang="tr-TR" sz="2200" dirty="0"/>
          </a:p>
          <a:p>
            <a:pPr eaLnBrk="1" hangingPunct="1"/>
            <a:r>
              <a:rPr lang="tr-TR" altLang="tr-TR" sz="2200" dirty="0">
                <a:solidFill>
                  <a:schemeClr val="accent2"/>
                </a:solidFill>
              </a:rPr>
              <a:t>RA</a:t>
            </a:r>
          </a:p>
          <a:p>
            <a:pPr eaLnBrk="1" hangingPunct="1"/>
            <a:r>
              <a:rPr lang="tr-TR" altLang="tr-TR" sz="2200" dirty="0" err="1"/>
              <a:t>PsA</a:t>
            </a:r>
            <a:endParaRPr lang="tr-TR" altLang="tr-TR" sz="2200" dirty="0"/>
          </a:p>
          <a:p>
            <a:pPr eaLnBrk="1" hangingPunct="1"/>
            <a:r>
              <a:rPr lang="tr-TR" altLang="tr-TR" sz="2200" dirty="0"/>
              <a:t>SLE</a:t>
            </a:r>
          </a:p>
          <a:p>
            <a:pPr eaLnBrk="1" hangingPunct="1"/>
            <a:r>
              <a:rPr lang="tr-TR" altLang="tr-TR" sz="2200" dirty="0"/>
              <a:t>MCTD</a:t>
            </a:r>
          </a:p>
          <a:p>
            <a:pPr eaLnBrk="1" hangingPunct="1"/>
            <a:r>
              <a:rPr lang="tr-TR" altLang="tr-TR" sz="2200" dirty="0"/>
              <a:t>PM/DM</a:t>
            </a:r>
          </a:p>
          <a:p>
            <a:pPr eaLnBrk="1" hangingPunct="1"/>
            <a:r>
              <a:rPr lang="tr-TR" altLang="tr-TR" sz="2200" dirty="0"/>
              <a:t>HCV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165850" y="1752600"/>
            <a:ext cx="3925888" cy="42672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tr-TR" altLang="tr-TR" sz="2200" dirty="0" smtClean="0"/>
              <a:t>OLİGOARTİKÜLER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tr-TR" altLang="tr-TR" sz="2200" dirty="0"/>
          </a:p>
          <a:p>
            <a:pPr eaLnBrk="1" hangingPunct="1"/>
            <a:r>
              <a:rPr lang="tr-TR" altLang="tr-TR" sz="2200" dirty="0" err="1">
                <a:solidFill>
                  <a:schemeClr val="accent2"/>
                </a:solidFill>
              </a:rPr>
              <a:t>Seronegatif</a:t>
            </a:r>
            <a:r>
              <a:rPr lang="tr-TR" altLang="tr-TR" sz="2200" dirty="0">
                <a:solidFill>
                  <a:schemeClr val="accent2"/>
                </a:solidFill>
              </a:rPr>
              <a:t> </a:t>
            </a:r>
            <a:r>
              <a:rPr lang="tr-TR" altLang="tr-TR" sz="2200" dirty="0" err="1">
                <a:solidFill>
                  <a:schemeClr val="accent2"/>
                </a:solidFill>
              </a:rPr>
              <a:t>SpA</a:t>
            </a:r>
            <a:endParaRPr lang="tr-TR" altLang="tr-TR" sz="2200" dirty="0">
              <a:solidFill>
                <a:schemeClr val="accent2"/>
              </a:solidFill>
            </a:endParaRPr>
          </a:p>
          <a:p>
            <a:pPr eaLnBrk="1" hangingPunct="1"/>
            <a:r>
              <a:rPr lang="tr-TR" altLang="tr-TR" sz="2200" dirty="0"/>
              <a:t>JIA</a:t>
            </a:r>
          </a:p>
          <a:p>
            <a:pPr eaLnBrk="1" hangingPunct="1"/>
            <a:r>
              <a:rPr lang="tr-TR" altLang="tr-TR" sz="2200" dirty="0" err="1"/>
              <a:t>Lyme</a:t>
            </a:r>
            <a:r>
              <a:rPr lang="tr-TR" altLang="tr-TR" sz="2200" dirty="0"/>
              <a:t> (geç)</a:t>
            </a:r>
          </a:p>
          <a:p>
            <a:pPr eaLnBrk="1" hangingPunct="1"/>
            <a:r>
              <a:rPr lang="tr-TR" altLang="tr-TR" sz="2200" dirty="0" err="1"/>
              <a:t>Whipple</a:t>
            </a:r>
            <a:r>
              <a:rPr lang="tr-TR" altLang="tr-TR" sz="2200" dirty="0"/>
              <a:t> </a:t>
            </a:r>
            <a:r>
              <a:rPr lang="tr-TR" altLang="tr-TR" sz="2200" dirty="0" err="1"/>
              <a:t>hast</a:t>
            </a:r>
            <a:r>
              <a:rPr lang="tr-TR" altLang="tr-TR" sz="2200" dirty="0"/>
              <a:t>.</a:t>
            </a:r>
          </a:p>
          <a:p>
            <a:pPr eaLnBrk="1" hangingPunct="1"/>
            <a:r>
              <a:rPr lang="tr-TR" altLang="tr-TR" sz="2200" dirty="0"/>
              <a:t>Behçet </a:t>
            </a:r>
            <a:r>
              <a:rPr lang="tr-TR" altLang="tr-TR" sz="2200" dirty="0" err="1"/>
              <a:t>Hast</a:t>
            </a:r>
            <a:r>
              <a:rPr lang="tr-TR" altLang="tr-TR" sz="2200" dirty="0"/>
              <a:t>, </a:t>
            </a:r>
          </a:p>
          <a:p>
            <a:pPr eaLnBrk="1" hangingPunct="1"/>
            <a:r>
              <a:rPr lang="tr-TR" altLang="tr-TR" sz="2200" dirty="0" err="1"/>
              <a:t>Sarkoidoz</a:t>
            </a:r>
            <a:r>
              <a:rPr lang="tr-TR" altLang="tr-TR" sz="2200" dirty="0"/>
              <a:t>,</a:t>
            </a:r>
          </a:p>
          <a:p>
            <a:pPr eaLnBrk="1" hangingPunct="1"/>
            <a:r>
              <a:rPr lang="tr-TR" altLang="tr-TR" sz="2200" dirty="0"/>
              <a:t>Tekrarlayan </a:t>
            </a:r>
            <a:r>
              <a:rPr lang="tr-TR" altLang="tr-TR" sz="2200" dirty="0" err="1"/>
              <a:t>polikondrit</a:t>
            </a:r>
            <a:endParaRPr lang="tr-TR" altLang="tr-TR" sz="2200" dirty="0"/>
          </a:p>
        </p:txBody>
      </p:sp>
      <p:pic>
        <p:nvPicPr>
          <p:cNvPr id="5" name="Picture 11" descr="351455_Arthritis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7" y="594204"/>
            <a:ext cx="1889918" cy="119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400"/>
              <a:t>İnflamatuar Olmayan Poliartiküler Eklem Hastalıkları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090739" y="1752600"/>
            <a:ext cx="3925887" cy="4267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000"/>
              <a:t>Simetrik Poliartiküler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tr-TR" sz="2000"/>
          </a:p>
          <a:p>
            <a:pPr eaLnBrk="1" hangingPunct="1">
              <a:lnSpc>
                <a:spcPct val="90000"/>
              </a:lnSpc>
            </a:pPr>
            <a:r>
              <a:rPr lang="tr-TR" altLang="tr-TR" sz="2000"/>
              <a:t>Osteoartrit (primer yaygın, eroziv)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000"/>
              <a:t>Herediter metabolik (Hemokromatoz, Wilson hast., Goucher hast)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000"/>
              <a:t>Endokrin (Mixödem artropatisi)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000"/>
              <a:t>Hematolojik (Amiloid artropatisi, hemoglobinopatiler)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000"/>
              <a:t>Hipertrofik osteoartropati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165850" y="1752600"/>
            <a:ext cx="3925888" cy="4267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000"/>
              <a:t>Asimetrik Oligoartiküler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tr-TR" sz="2000"/>
          </a:p>
          <a:p>
            <a:pPr eaLnBrk="1" hangingPunct="1">
              <a:lnSpc>
                <a:spcPct val="90000"/>
              </a:lnSpc>
            </a:pPr>
            <a:r>
              <a:rPr lang="tr-TR" altLang="tr-TR" sz="2000"/>
              <a:t>Osteoartrit (lokalize)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000"/>
              <a:t>Hematolojik (hemoglobinopati, hemofili)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000"/>
              <a:t>Okronoz,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tr-TR" sz="2000"/>
          </a:p>
        </p:txBody>
      </p:sp>
    </p:spTree>
    <p:extLst>
      <p:ext uri="{BB962C8B-B14F-4D97-AF65-F5344CB8AC3E}">
        <p14:creationId xmlns:p14="http://schemas.microsoft.com/office/powerpoint/2010/main" val="302634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1511</TotalTime>
  <Words>2045</Words>
  <Application>Microsoft Office PowerPoint</Application>
  <PresentationFormat>Geniş ekran</PresentationFormat>
  <Paragraphs>656</Paragraphs>
  <Slides>49</Slides>
  <Notes>14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6" baseType="lpstr">
      <vt:lpstr>Arial</vt:lpstr>
      <vt:lpstr>Calibri</vt:lpstr>
      <vt:lpstr>Garamond</vt:lpstr>
      <vt:lpstr>Times New Roman</vt:lpstr>
      <vt:lpstr>Wingdings</vt:lpstr>
      <vt:lpstr>Organik</vt:lpstr>
      <vt:lpstr>Grafik</vt:lpstr>
      <vt:lpstr>Eklem yakınması olan hastalardan anamnez alınması/fizik muayene yapılması</vt:lpstr>
      <vt:lpstr>PowerPoint Sunusu</vt:lpstr>
      <vt:lpstr>PowerPoint Sunusu</vt:lpstr>
      <vt:lpstr>PowerPoint Sunusu</vt:lpstr>
      <vt:lpstr>PowerPoint Sunusu</vt:lpstr>
      <vt:lpstr>Kronik Monoartrit</vt:lpstr>
      <vt:lpstr>AKUT İNFLAMATUAR POLİARTRİTLER</vt:lpstr>
      <vt:lpstr>Kronik İnflamatuar Artritler</vt:lpstr>
      <vt:lpstr>İnflamatuar Olmayan Poliartiküler Eklem Hastalıkları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PERİARTRİT;</vt:lpstr>
      <vt:lpstr>PowerPoint Sunusu</vt:lpstr>
      <vt:lpstr>FİZİK MUAYENE VİDEOSU</vt:lpstr>
      <vt:lpstr>PowerPoint Sunusu</vt:lpstr>
      <vt:lpstr>PowerPoint Sunusu</vt:lpstr>
      <vt:lpstr>PowerPoint Sunusu</vt:lpstr>
      <vt:lpstr>PowerPoint Sunusu</vt:lpstr>
      <vt:lpstr>PowerPoint Sunusu</vt:lpstr>
      <vt:lpstr>Eklemleri ve/veya kasları  ile ilgili  ne yakınmaları var?</vt:lpstr>
      <vt:lpstr>Yakınmaları ne zamandan beri var? </vt:lpstr>
      <vt:lpstr>Periferik eklemler için;</vt:lpstr>
      <vt:lpstr>Bel ağrısı için?</vt:lpstr>
      <vt:lpstr>Sistemik bulguları var mı?</vt:lpstr>
      <vt:lpstr>Bunlar tarif ediliyorsa tek tek özellikleri belirtilmeli;  </vt:lpstr>
      <vt:lpstr>Bunlar tarif ediliyorsa tek tek özellikleri belirtilmeli;  </vt:lpstr>
      <vt:lpstr>BAŞKA SİSTEMLER AİT YAKINMASI VAR MI?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Otoantikorlara ne zaman bakarız </vt:lpstr>
      <vt:lpstr>Sistemik otoantikorların önemi:</vt:lpstr>
      <vt:lpstr>PowerPoint Sunusu</vt:lpstr>
      <vt:lpstr>PowerPoint Sunusu</vt:lpstr>
      <vt:lpstr>SERUM PROTEİN ELEKTROFOREZİNDEKİ BAZI DEĞİŞİKLİKLER</vt:lpstr>
      <vt:lpstr>GAMMA GLOBÜLİN DÜZEYİNDEKİ DEĞİŞİKLİKLER;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Eklem yakınması olan hastalardan anamnez alınması/fizik muayene yapılması</dc:title>
  <dc:creator>ABC</dc:creator>
  <cp:lastModifiedBy>ABC</cp:lastModifiedBy>
  <cp:revision>21</cp:revision>
  <dcterms:created xsi:type="dcterms:W3CDTF">2017-08-04T09:47:16Z</dcterms:created>
  <dcterms:modified xsi:type="dcterms:W3CDTF">2017-10-10T21:15:14Z</dcterms:modified>
</cp:coreProperties>
</file>