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7"/>
  </p:notesMasterIdLst>
  <p:handoutMasterIdLst>
    <p:handoutMasterId r:id="rId18"/>
  </p:handoutMasterIdLst>
  <p:sldIdLst>
    <p:sldId id="668" r:id="rId4"/>
    <p:sldId id="607" r:id="rId5"/>
    <p:sldId id="609" r:id="rId6"/>
    <p:sldId id="684" r:id="rId7"/>
    <p:sldId id="685" r:id="rId8"/>
    <p:sldId id="686" r:id="rId9"/>
    <p:sldId id="669" r:id="rId10"/>
    <p:sldId id="670" r:id="rId11"/>
    <p:sldId id="671" r:id="rId12"/>
    <p:sldId id="688" r:id="rId13"/>
    <p:sldId id="672" r:id="rId14"/>
    <p:sldId id="687" r:id="rId15"/>
    <p:sldId id="683"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65" d="100"/>
          <a:sy n="65" d="100"/>
        </p:scale>
        <p:origin x="684" y="7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18.02.2020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hyperlink" Target="http://www.tekniksozluk.com/" TargetMode="Externa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428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TESİS İŞLEMLERİ VE BAKIM</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92645"/>
          </a:xfrm>
        </p:spPr>
        <p:txBody>
          <a:bodyPr anchor="t">
            <a:noAutofit/>
          </a:bodyPr>
          <a:lstStyle/>
          <a:p>
            <a:pPr marL="0" indent="0" algn="ctr">
              <a:buClr>
                <a:srgbClr val="160093"/>
              </a:buClr>
              <a:buNone/>
            </a:pPr>
            <a:r>
              <a:rPr lang="tr-TR" b="1" dirty="0" smtClean="0"/>
              <a:t>Hizmet Sözleşmeleri</a:t>
            </a:r>
          </a:p>
          <a:p>
            <a:pPr marL="0" indent="0" algn="ctr">
              <a:buClr>
                <a:srgbClr val="160093"/>
              </a:buClr>
              <a:buNone/>
            </a:pPr>
            <a:endParaRPr lang="tr-TR" b="1"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İçerik Yer Tutucusu 2"/>
          <p:cNvSpPr txBox="1">
            <a:spLocks/>
          </p:cNvSpPr>
          <p:nvPr/>
        </p:nvSpPr>
        <p:spPr>
          <a:xfrm>
            <a:off x="529389" y="1792704"/>
            <a:ext cx="7808495" cy="3753853"/>
          </a:xfrm>
          <a:prstGeom prst="rect">
            <a:avLst/>
          </a:prstGeom>
        </p:spPr>
        <p:txBody>
          <a:bodyPr>
            <a:norm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tr-TR" dirty="0" smtClean="0"/>
              <a:t>Türk Borçlar Kanunu, işçinin işverene bağımlı olarak belirli süreyle veya belirsiz süreyle iş görmeyi, işverenin de işçiye zamana veya yapılan işe göre ücret ödemeyi üstlendiği sözleşmeyi </a:t>
            </a:r>
            <a:r>
              <a:rPr lang="tr-TR" b="1" dirty="0" smtClean="0"/>
              <a:t>hizmet sözleşmesi</a:t>
            </a:r>
            <a:r>
              <a:rPr lang="tr-TR" dirty="0" smtClean="0"/>
              <a:t> olarak tanımlanmaktadır.</a:t>
            </a:r>
          </a:p>
          <a:p>
            <a:pPr algn="just"/>
            <a:r>
              <a:rPr lang="tr-TR" b="1" dirty="0" smtClean="0"/>
              <a:t>Hizmet Sözleşmesinden Doğan Borçlar:</a:t>
            </a:r>
            <a:endParaRPr lang="tr-TR" dirty="0" smtClean="0"/>
          </a:p>
          <a:p>
            <a:pPr lvl="1" algn="just">
              <a:buFont typeface="Wingdings" panose="05000000000000000000" pitchFamily="2" charset="2"/>
              <a:buChar char="ü"/>
            </a:pPr>
            <a:endParaRPr lang="tr-TR" b="1" dirty="0" smtClean="0"/>
          </a:p>
          <a:p>
            <a:pPr lvl="1" algn="just">
              <a:buFont typeface="Wingdings" panose="05000000000000000000" pitchFamily="2" charset="2"/>
              <a:buChar char="ü"/>
            </a:pPr>
            <a:r>
              <a:rPr lang="tr-TR" b="1" dirty="0" smtClean="0"/>
              <a:t>İŞÇİNİN BORÇLARI:</a:t>
            </a:r>
          </a:p>
          <a:p>
            <a:pPr lvl="1" algn="just">
              <a:buFont typeface="Wingdings" panose="05000000000000000000" pitchFamily="2" charset="2"/>
              <a:buChar char="ü"/>
            </a:pPr>
            <a:r>
              <a:rPr lang="tr-TR" dirty="0" smtClean="0"/>
              <a:t>İş Görme Borcu</a:t>
            </a:r>
          </a:p>
          <a:p>
            <a:pPr lvl="1" algn="just">
              <a:buFont typeface="Wingdings" panose="05000000000000000000" pitchFamily="2" charset="2"/>
              <a:buChar char="ü"/>
            </a:pPr>
            <a:r>
              <a:rPr lang="tr-TR" dirty="0" smtClean="0"/>
              <a:t>Özen ve Sadakat Borcu</a:t>
            </a:r>
          </a:p>
          <a:p>
            <a:pPr lvl="1" algn="just">
              <a:buFont typeface="Wingdings" panose="05000000000000000000" pitchFamily="2" charset="2"/>
              <a:buChar char="ü"/>
            </a:pPr>
            <a:r>
              <a:rPr lang="tr-TR" dirty="0" smtClean="0"/>
              <a:t>İtaat Borcu</a:t>
            </a:r>
          </a:p>
        </p:txBody>
      </p:sp>
      <p:sp>
        <p:nvSpPr>
          <p:cNvPr id="7" name="Dikdörtgen 6"/>
          <p:cNvSpPr/>
          <p:nvPr/>
        </p:nvSpPr>
        <p:spPr>
          <a:xfrm>
            <a:off x="4433636" y="3531099"/>
            <a:ext cx="4565985" cy="2862322"/>
          </a:xfrm>
          <a:prstGeom prst="rect">
            <a:avLst/>
          </a:prstGeom>
        </p:spPr>
        <p:txBody>
          <a:bodyPr wrap="square">
            <a:spAutoFit/>
          </a:bodyPr>
          <a:lstStyle/>
          <a:p>
            <a:pPr lvl="1">
              <a:lnSpc>
                <a:spcPct val="150000"/>
              </a:lnSpc>
              <a:buFont typeface="Wingdings" panose="05000000000000000000" pitchFamily="2" charset="2"/>
              <a:buChar char="ü"/>
            </a:pPr>
            <a:r>
              <a:rPr lang="tr-TR" sz="2000" b="1" dirty="0" smtClean="0">
                <a:latin typeface="Arial" panose="020B0604020202020204" pitchFamily="34" charset="0"/>
                <a:cs typeface="Arial" panose="020B0604020202020204" pitchFamily="34" charset="0"/>
              </a:rPr>
              <a:t>İŞVERENİN </a:t>
            </a:r>
            <a:r>
              <a:rPr lang="tr-TR" sz="2000" b="1" dirty="0">
                <a:latin typeface="Arial" panose="020B0604020202020204" pitchFamily="34" charset="0"/>
                <a:cs typeface="Arial" panose="020B0604020202020204" pitchFamily="34" charset="0"/>
              </a:rPr>
              <a:t>BORÇLARI</a:t>
            </a:r>
            <a:r>
              <a:rPr lang="tr-TR" sz="2000" b="1" dirty="0" smtClean="0">
                <a:latin typeface="Arial" panose="020B0604020202020204" pitchFamily="34" charset="0"/>
                <a:cs typeface="Arial" panose="020B0604020202020204" pitchFamily="34" charset="0"/>
              </a:rPr>
              <a:t>:</a:t>
            </a:r>
          </a:p>
          <a:p>
            <a:pPr lvl="1">
              <a:lnSpc>
                <a:spcPct val="150000"/>
              </a:lnSpc>
              <a:buFont typeface="Wingdings" panose="05000000000000000000" pitchFamily="2" charset="2"/>
              <a:buChar char="ü"/>
            </a:pPr>
            <a:r>
              <a:rPr lang="tr-TR" sz="2000" dirty="0">
                <a:latin typeface="Arial" panose="020B0604020202020204" pitchFamily="34" charset="0"/>
                <a:cs typeface="Arial" panose="020B0604020202020204" pitchFamily="34" charset="0"/>
              </a:rPr>
              <a:t>Ücret </a:t>
            </a:r>
            <a:r>
              <a:rPr lang="tr-TR" sz="2000" dirty="0" smtClean="0">
                <a:latin typeface="Arial" panose="020B0604020202020204" pitchFamily="34" charset="0"/>
                <a:cs typeface="Arial" panose="020B0604020202020204" pitchFamily="34" charset="0"/>
              </a:rPr>
              <a:t>Ödeme</a:t>
            </a:r>
          </a:p>
          <a:p>
            <a:pPr marL="265113" lvl="1">
              <a:lnSpc>
                <a:spcPct val="150000"/>
              </a:lnSpc>
              <a:buFont typeface="Wingdings" panose="05000000000000000000" pitchFamily="2" charset="2"/>
              <a:buChar char="ü"/>
            </a:pPr>
            <a:r>
              <a:rPr lang="tr-TR" sz="2000" dirty="0">
                <a:latin typeface="Arial" panose="020B0604020202020204" pitchFamily="34" charset="0"/>
                <a:cs typeface="Arial" panose="020B0604020202020204" pitchFamily="34" charset="0"/>
              </a:rPr>
              <a:t>İşçinin Kişiliğinin Korunması ile İş Sağlığı ve </a:t>
            </a:r>
            <a:r>
              <a:rPr lang="tr-TR" sz="2000" dirty="0" smtClean="0">
                <a:latin typeface="Arial" panose="020B0604020202020204" pitchFamily="34" charset="0"/>
                <a:cs typeface="Arial" panose="020B0604020202020204" pitchFamily="34" charset="0"/>
              </a:rPr>
              <a:t>  Güvenliği Önlemlerini </a:t>
            </a:r>
            <a:r>
              <a:rPr lang="tr-TR" sz="2000" dirty="0">
                <a:latin typeface="Arial" panose="020B0604020202020204" pitchFamily="34" charset="0"/>
                <a:cs typeface="Arial" panose="020B0604020202020204" pitchFamily="34" charset="0"/>
              </a:rPr>
              <a:t>Alma</a:t>
            </a:r>
            <a:endParaRPr lang="tr-TR" sz="2000" dirty="0" smtClean="0">
              <a:latin typeface="Arial" panose="020B0604020202020204" pitchFamily="34" charset="0"/>
              <a:cs typeface="Arial" panose="020B0604020202020204" pitchFamily="34" charset="0"/>
            </a:endParaRPr>
          </a:p>
          <a:p>
            <a:pPr lvl="1">
              <a:lnSpc>
                <a:spcPct val="150000"/>
              </a:lnSpc>
              <a:buFont typeface="Wingdings" panose="05000000000000000000" pitchFamily="2" charset="2"/>
              <a:buChar char="ü"/>
            </a:pPr>
            <a:endParaRPr lang="tr-TR" sz="2000" b="1" dirty="0">
              <a:latin typeface="Arial" panose="020B0604020202020204" pitchFamily="34" charset="0"/>
              <a:cs typeface="Arial" panose="020B0604020202020204" pitchFamily="34" charset="0"/>
            </a:endParaRPr>
          </a:p>
        </p:txBody>
      </p:sp>
      <p:sp>
        <p:nvSpPr>
          <p:cNvPr id="8" name="Dikdörtgen 7"/>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Hizmet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Sözleşmesinin Kapsamı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726990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0" indent="0" algn="ctr">
              <a:buClr>
                <a:srgbClr val="160093"/>
              </a:buClr>
              <a:buNone/>
            </a:pPr>
            <a:r>
              <a:rPr lang="tr-TR" b="1" dirty="0"/>
              <a:t>Profesyonel Yöneticilik Sözleşmesi</a:t>
            </a:r>
            <a:br>
              <a:rPr lang="tr-TR" b="1" dirty="0"/>
            </a:br>
            <a:r>
              <a:rPr lang="tr-TR" b="1" dirty="0"/>
              <a:t>(Hukuki Niteliği</a:t>
            </a:r>
            <a:r>
              <a:rPr lang="tr-TR" b="1" dirty="0" smtClean="0"/>
              <a:t>)</a:t>
            </a:r>
          </a:p>
          <a:p>
            <a:pPr marL="0" indent="0" algn="ctr">
              <a:buClr>
                <a:srgbClr val="160093"/>
              </a:buClr>
              <a:buNone/>
            </a:pPr>
            <a:endParaRPr lang="tr-TR" b="1" dirty="0"/>
          </a:p>
          <a:p>
            <a:pPr algn="just"/>
            <a:r>
              <a:rPr lang="tr-TR" dirty="0"/>
              <a:t>Profesyonel yöneticinin Kat Mülkiyeti Kanununda öngörülen süreler dahilinde sözleşme konusu </a:t>
            </a:r>
            <a:r>
              <a:rPr lang="tr-TR" dirty="0" err="1"/>
              <a:t>anagayrimenkulün</a:t>
            </a:r>
            <a:r>
              <a:rPr lang="tr-TR" dirty="0"/>
              <a:t> yönetim işini yürütmeyi üstlendiği, buna karşılık kat maliklerinin profesyonel yöneticiye ücret ödemeyi üstlendiği sözleşmeye “</a:t>
            </a:r>
            <a:r>
              <a:rPr lang="tr-TR" b="1" dirty="0"/>
              <a:t>profesyonel yöneticilik sözleşmesi</a:t>
            </a:r>
            <a:r>
              <a:rPr lang="tr-TR" dirty="0"/>
              <a:t>” denir. </a:t>
            </a:r>
          </a:p>
          <a:p>
            <a:pPr algn="just"/>
            <a:r>
              <a:rPr lang="tr-TR" dirty="0"/>
              <a:t>Bu yönüyle sözleşme, belirli süreli, sürekli borç ilişkisi doğuran ve tam iki tarafa borç yükleyen bir sözleşme niteliğindedir.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Hizmet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Sözleşmesinin Kapsamı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118672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0" indent="0" algn="ctr">
              <a:buClr>
                <a:srgbClr val="160093"/>
              </a:buClr>
              <a:buNone/>
            </a:pPr>
            <a:r>
              <a:rPr lang="tr-TR" b="1" dirty="0"/>
              <a:t>Profesyonel Yöneticilik Sözleşmesi</a:t>
            </a:r>
            <a:br>
              <a:rPr lang="tr-TR" b="1" dirty="0"/>
            </a:br>
            <a:r>
              <a:rPr lang="tr-TR" dirty="0"/>
              <a:t>(Kurulması ve Şekli</a:t>
            </a:r>
            <a:r>
              <a:rPr lang="tr-TR" dirty="0" smtClean="0"/>
              <a:t>)</a:t>
            </a:r>
          </a:p>
          <a:p>
            <a:pPr marL="0" indent="0" algn="ctr">
              <a:buClr>
                <a:srgbClr val="160093"/>
              </a:buClr>
              <a:buNone/>
            </a:pPr>
            <a:endParaRPr lang="tr-TR" b="1" dirty="0"/>
          </a:p>
          <a:p>
            <a:pPr algn="just"/>
            <a:r>
              <a:rPr lang="tr-TR" dirty="0"/>
              <a:t>Kat malikleri ile profesyonel yönetici arasında bir sözleşme kurulması için tarafların karşılıklı ve birbirine uygun irade beyanlarının bulunması gerekir ve kural olarak sözleşme tarafların icap ve kabul beyanlarıyla kurulur.</a:t>
            </a:r>
          </a:p>
          <a:p>
            <a:pPr algn="just"/>
            <a:r>
              <a:rPr lang="tr-TR" dirty="0"/>
              <a:t>Profesyonel yönetici işini mesleki faaliyet olarak görüyorsa veya yönetim işini kabul edeceğini, kamunun öğrenmesini sağlayacak herhangi bir vasıta ile duyurmuşsa (örneğin, gazete ilanı, web sitesi, sosyal medya, vb.) artık kat malikleri tarafından ona yapılan öneri, onun tarafından reddedilmedikçe vekâlet sözleşmesi kurulmuş olacaktır.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Hizmet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Sözleşmesinin Kapsamı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70332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355271"/>
            <a:ext cx="8517836" cy="4281345"/>
          </a:xfrm>
        </p:spPr>
        <p:txBody>
          <a:bodyPr anchor="t">
            <a:noAutofit/>
          </a:bodyPr>
          <a:lstStyle/>
          <a:p>
            <a:pPr marL="0" indent="0" algn="ctr">
              <a:lnSpc>
                <a:spcPct val="150000"/>
              </a:lnSpc>
              <a:spcBef>
                <a:spcPts val="450"/>
              </a:spcBef>
              <a:spcAft>
                <a:spcPts val="450"/>
              </a:spcAft>
              <a:buNone/>
            </a:pPr>
            <a:r>
              <a:rPr lang="tr-TR" sz="1400" b="1" dirty="0" smtClean="0"/>
              <a:t>Kaynaklar:</a:t>
            </a:r>
            <a:endParaRPr lang="tr-TR" sz="1400" b="1" dirty="0"/>
          </a:p>
          <a:p>
            <a:pPr marL="214313" indent="-214313" algn="just">
              <a:buFont typeface="Wingdings" panose="05000000000000000000" pitchFamily="2" charset="2"/>
              <a:buChar char="Ø"/>
            </a:pPr>
            <a:r>
              <a:rPr lang="tr-TR" sz="1400" dirty="0"/>
              <a:t>Boshoff, D.G.B. 2011. The Development  Approach to Valuation: Acceptable Method. Conference paper.</a:t>
            </a:r>
          </a:p>
          <a:p>
            <a:pPr marL="214313" indent="-214313" algn="just">
              <a:buFont typeface="Wingdings" panose="05000000000000000000" pitchFamily="2" charset="2"/>
              <a:buChar char="Ø"/>
            </a:pPr>
            <a:r>
              <a:rPr lang="tr-TR" sz="1400" dirty="0" smtClean="0">
                <a:hlinkClick r:id="rId2"/>
              </a:rPr>
              <a:t>http</a:t>
            </a:r>
            <a:r>
              <a:rPr lang="tr-TR" sz="1400" dirty="0">
                <a:hlinkClick r:id="rId2"/>
              </a:rPr>
              <a:t>://www.tekniksozluk.com/ </a:t>
            </a:r>
            <a:endParaRPr lang="tr-TR" sz="1400" dirty="0" smtClean="0"/>
          </a:p>
          <a:p>
            <a:pPr marL="214313" indent="-214313" algn="just">
              <a:buFont typeface="Wingdings" panose="05000000000000000000" pitchFamily="2" charset="2"/>
              <a:buChar char="Ø"/>
            </a:pPr>
            <a:r>
              <a:rPr lang="tr-TR" sz="1400" dirty="0" smtClean="0"/>
              <a:t>Demirtaş, Ö. 2015. Bina Ve </a:t>
            </a:r>
            <a:r>
              <a:rPr lang="tr-TR" sz="1400" smtClean="0"/>
              <a:t>Tesis Yönetimi, Sektör Yayınları</a:t>
            </a:r>
            <a:r>
              <a:rPr lang="tr-TR" sz="1400" dirty="0" smtClean="0"/>
              <a:t>.</a:t>
            </a: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66106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545804" cy="3108543"/>
          </a:xfrm>
          <a:prstGeom prst="rect">
            <a:avLst/>
          </a:prstGeom>
        </p:spPr>
        <p:txBody>
          <a:bodyPr wrap="square">
            <a:spAutoFit/>
          </a:bodyPr>
          <a:lstStyle/>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2. 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Hizmet Sözleşmesinin </a:t>
            </a:r>
            <a:r>
              <a:rPr lang="tr-TR" sz="2800" b="1" dirty="0" smtClean="0">
                <a:latin typeface="Arial" panose="020B0604020202020204" pitchFamily="34" charset="0"/>
                <a:cs typeface="Arial" panose="020B0604020202020204" pitchFamily="34" charset="0"/>
              </a:rPr>
              <a:t>Kapsamı</a:t>
            </a:r>
            <a:endParaRPr lang="en-US" sz="2400" b="1" dirty="0"/>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696453"/>
            <a:ext cx="8517837" cy="3940163"/>
          </a:xfrm>
        </p:spPr>
        <p:txBody>
          <a:bodyPr anchor="t">
            <a:noAutofit/>
          </a:bodyPr>
          <a:lstStyle/>
          <a:p>
            <a:pPr algn="just">
              <a:lnSpc>
                <a:spcPct val="100000"/>
              </a:lnSpc>
            </a:pPr>
            <a:r>
              <a:rPr lang="tr-TR" dirty="0"/>
              <a:t>Hizmet ve üretim faaliyetlerinin gelişen teknolojinin de etkisiyle giderek daha karmaşık süreçler içermeye başlaması paralelinde belirli işletme birimlerinin uzmanlaşmış firmalara devredilmesi de yaygınlaşmaktadır.</a:t>
            </a:r>
          </a:p>
          <a:p>
            <a:pPr algn="just">
              <a:lnSpc>
                <a:spcPct val="100000"/>
              </a:lnSpc>
            </a:pPr>
            <a:r>
              <a:rPr lang="tr-TR" dirty="0"/>
              <a:t>Bu sayede, ihtiyaç duyulan uzmanlaşmanın sağlanmasında ölçek ekonomilerinden yararlanılması mümkün olmaktadır.</a:t>
            </a:r>
          </a:p>
          <a:p>
            <a:pPr marL="342900" indent="-342900" algn="just">
              <a:spcBef>
                <a:spcPct val="20000"/>
              </a:spcBef>
              <a:buFont typeface="Wingdings" panose="05000000000000000000" pitchFamily="2" charset="2"/>
              <a:buChar char="Ø"/>
            </a:pPr>
            <a:endParaRPr lang="tr-TR" dirty="0">
              <a:solidFill>
                <a:schemeClr val="tx2"/>
              </a:solidFill>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Hizmet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Sözleşmesinin Kapsamı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479884"/>
            <a:ext cx="8517837" cy="4156732"/>
          </a:xfrm>
        </p:spPr>
        <p:txBody>
          <a:bodyPr anchor="t">
            <a:noAutofit/>
          </a:bodyPr>
          <a:lstStyle/>
          <a:p>
            <a:pPr algn="just">
              <a:lnSpc>
                <a:spcPct val="100000"/>
              </a:lnSpc>
            </a:pPr>
            <a:r>
              <a:rPr lang="tr-TR" dirty="0"/>
              <a:t>Hemen tüm sanayi, ticaret ve hizmet sektörlerinde çeşitli ölçülerde kendini gösteren bu eğilim, yüksek binaların, alışveriş merkezlerinin ve konut projelerinin yönetilmesinde profesyonel tesis yönetimi (</a:t>
            </a:r>
            <a:r>
              <a:rPr lang="tr-TR" dirty="0" err="1"/>
              <a:t>facilities</a:t>
            </a:r>
            <a:r>
              <a:rPr lang="tr-TR" dirty="0"/>
              <a:t> </a:t>
            </a:r>
            <a:r>
              <a:rPr lang="tr-TR" dirty="0" err="1"/>
              <a:t>management</a:t>
            </a:r>
            <a:r>
              <a:rPr lang="tr-TR" dirty="0"/>
              <a:t>) firmalarını öne çıkarmaktadır.</a:t>
            </a: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Hizmet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Sözleşmesinin Kapsamı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627599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528011"/>
            <a:ext cx="8517837" cy="4108605"/>
          </a:xfrm>
        </p:spPr>
        <p:txBody>
          <a:bodyPr anchor="t">
            <a:noAutofit/>
          </a:bodyPr>
          <a:lstStyle/>
          <a:p>
            <a:pPr algn="just"/>
            <a:r>
              <a:rPr lang="tr-TR" dirty="0"/>
              <a:t>Tarihçe olarak bakıldığında tesis yönetimi faaliyetlerinin hemen tüm dünyada temizlik ve güvenlik hizmetlerinin uzmanlaşmış firmalara devri şeklinde başladığı görülmektedir. </a:t>
            </a:r>
          </a:p>
          <a:p>
            <a:pPr algn="just"/>
            <a:r>
              <a:rPr lang="tr-TR" dirty="0"/>
              <a:t>Bugün küresel ölçekte söz sahibi olan önemli tesis yönetimi firmalarının da büyük bölümü ilk etapta temizlik ve güvenlik firmaları olarak kurulmuştur.</a:t>
            </a: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Hizmet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Sözleşmesinin Kapsamı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532851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552074"/>
            <a:ext cx="8517837" cy="4084542"/>
          </a:xfrm>
        </p:spPr>
        <p:txBody>
          <a:bodyPr anchor="t">
            <a:noAutofit/>
          </a:bodyPr>
          <a:lstStyle/>
          <a:p>
            <a:pPr algn="just">
              <a:spcBef>
                <a:spcPts val="600"/>
              </a:spcBef>
              <a:spcAft>
                <a:spcPts val="600"/>
              </a:spcAft>
            </a:pPr>
            <a:r>
              <a:rPr lang="tr-TR" dirty="0" smtClean="0"/>
              <a:t> </a:t>
            </a:r>
            <a:r>
              <a:rPr lang="tr-TR" dirty="0"/>
              <a:t>Yeni bir kavram olan tesis yönetiminin kapsamı, değişen koşullar paralelinde genişlemeye devam etmektedir.</a:t>
            </a:r>
          </a:p>
          <a:p>
            <a:pPr algn="just">
              <a:spcBef>
                <a:spcPts val="600"/>
              </a:spcBef>
              <a:spcAft>
                <a:spcPts val="600"/>
              </a:spcAft>
            </a:pPr>
            <a:r>
              <a:rPr lang="tr-TR" dirty="0"/>
              <a:t>Küresel anlamda tesis yönetiminin en önemli çatı örgütü olan </a:t>
            </a:r>
            <a:r>
              <a:rPr lang="tr-TR" b="1" dirty="0"/>
              <a:t>IFMA</a:t>
            </a:r>
            <a:r>
              <a:rPr lang="tr-TR" dirty="0"/>
              <a:t> (Uluslararası Tesis Yönetimi Derneği), bu kavramı </a:t>
            </a:r>
            <a:r>
              <a:rPr lang="tr-TR" b="1" dirty="0"/>
              <a:t>“inşa edilmiş yapıların ve tesislerin işlevselliğini sağlamak amacıyla insanlar, mekânlar, süreçler ve teknolojik bileşenler arasındaki entegrasyonu gözeten çok disiplinli bir meslek dalı”</a:t>
            </a:r>
            <a:r>
              <a:rPr lang="tr-TR" dirty="0"/>
              <a:t> olarak tanımlamaktadır.</a:t>
            </a:r>
          </a:p>
          <a:p>
            <a:pPr algn="just">
              <a:lnSpc>
                <a:spcPct val="100000"/>
              </a:lnSpc>
              <a:buClr>
                <a:srgbClr val="000099"/>
              </a:buClr>
              <a:buFont typeface="Wingdings" panose="05000000000000000000" pitchFamily="2" charset="2"/>
              <a:buChar char="q"/>
            </a:pPr>
            <a:endParaRPr lang="tr-TR" dirty="0" smtClean="0"/>
          </a:p>
          <a:p>
            <a:pPr algn="just">
              <a:lnSpc>
                <a:spcPct val="100000"/>
              </a:lnSpc>
              <a:buClr>
                <a:srgbClr val="000099"/>
              </a:buClr>
              <a:buFont typeface="Wingdings" panose="05000000000000000000" pitchFamily="2" charset="2"/>
              <a:buChar char="q"/>
            </a:pPr>
            <a:endParaRPr lang="tr-TR" dirty="0"/>
          </a:p>
          <a:p>
            <a:pPr algn="just">
              <a:lnSpc>
                <a:spcPct val="100000"/>
              </a:lnSpc>
              <a:buClr>
                <a:srgbClr val="000099"/>
              </a:buClr>
              <a:buFont typeface="Wingdings" panose="05000000000000000000" pitchFamily="2" charset="2"/>
              <a:buChar char="q"/>
            </a:pPr>
            <a:endParaRPr lang="tr-TR" dirty="0" smtClean="0"/>
          </a:p>
          <a:p>
            <a:pPr algn="just">
              <a:lnSpc>
                <a:spcPct val="100000"/>
              </a:lnSpc>
              <a:buClr>
                <a:srgbClr val="000099"/>
              </a:buClr>
              <a:buFont typeface="Wingdings" panose="05000000000000000000" pitchFamily="2" charset="2"/>
              <a:buChar char="q"/>
            </a:pPr>
            <a:endParaRPr lang="tr-TR" dirty="0" smtClean="0"/>
          </a:p>
          <a:p>
            <a:pPr algn="just">
              <a:lnSpc>
                <a:spcPct val="100000"/>
              </a:lnSpc>
              <a:buClr>
                <a:srgbClr val="000099"/>
              </a:buClr>
              <a:buFont typeface="Wingdings" panose="05000000000000000000" pitchFamily="2" charset="2"/>
              <a:buChar char="q"/>
            </a:pP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Hizmet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Sözleşmesinin Kapsamı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730241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a:spLocks noGrp="1"/>
          </p:cNvSpPr>
          <p:nvPr>
            <p:ph idx="1"/>
          </p:nvPr>
        </p:nvSpPr>
        <p:spPr>
          <a:xfrm>
            <a:off x="458217" y="1465986"/>
            <a:ext cx="8227561" cy="1024551"/>
          </a:xfrm>
        </p:spPr>
        <p:txBody>
          <a:bodyPr>
            <a:normAutofit/>
          </a:bodyPr>
          <a:lstStyle/>
          <a:p>
            <a:r>
              <a:rPr lang="tr-TR" dirty="0" smtClean="0"/>
              <a:t>YÖNETİM FAALİYETLERİNİN ALT </a:t>
            </a:r>
            <a:r>
              <a:rPr lang="tr-TR" dirty="0"/>
              <a:t>DALLARI (mimari planlama ve inşaat aşamalarından başlamak </a:t>
            </a:r>
            <a:r>
              <a:rPr lang="tr-TR" dirty="0" smtClean="0"/>
              <a:t>üzere)</a:t>
            </a:r>
          </a:p>
          <a:p>
            <a:endParaRPr lang="tr-TR" dirty="0" smtClean="0"/>
          </a:p>
          <a:p>
            <a:endParaRPr lang="tr-TR" dirty="0"/>
          </a:p>
        </p:txBody>
      </p:sp>
      <p:sp>
        <p:nvSpPr>
          <p:cNvPr id="8" name="Dikdörtgen 7"/>
          <p:cNvSpPr/>
          <p:nvPr/>
        </p:nvSpPr>
        <p:spPr>
          <a:xfrm>
            <a:off x="313080" y="2387460"/>
            <a:ext cx="5379534" cy="2862322"/>
          </a:xfrm>
          <a:prstGeom prst="rect">
            <a:avLst/>
          </a:prstGeom>
        </p:spPr>
        <p:txBody>
          <a:bodyPr wrap="square">
            <a:spAutoFit/>
          </a:bodyPr>
          <a:lstStyle/>
          <a:p>
            <a:pPr lvl="1">
              <a:buFont typeface="Wingdings" panose="05000000000000000000" pitchFamily="2" charset="2"/>
              <a:buChar char="ü"/>
            </a:pPr>
            <a:r>
              <a:rPr lang="tr-TR" sz="2000" dirty="0"/>
              <a:t>proje </a:t>
            </a:r>
            <a:r>
              <a:rPr lang="tr-TR" sz="2000" dirty="0" err="1"/>
              <a:t>master</a:t>
            </a:r>
            <a:r>
              <a:rPr lang="tr-TR" sz="2000" dirty="0"/>
              <a:t> planlarının oluşturulması,</a:t>
            </a:r>
          </a:p>
          <a:p>
            <a:pPr lvl="1">
              <a:buFont typeface="Wingdings" panose="05000000000000000000" pitchFamily="2" charset="2"/>
              <a:buChar char="ü"/>
            </a:pPr>
            <a:r>
              <a:rPr lang="tr-TR" sz="2000" dirty="0"/>
              <a:t>bütçeleme,</a:t>
            </a:r>
          </a:p>
          <a:p>
            <a:pPr lvl="1">
              <a:buFont typeface="Wingdings" panose="05000000000000000000" pitchFamily="2" charset="2"/>
              <a:buChar char="ü"/>
            </a:pPr>
            <a:r>
              <a:rPr lang="tr-TR" sz="2000" dirty="0"/>
              <a:t>kiralama ve gayrimenkul yönetimi,</a:t>
            </a:r>
          </a:p>
          <a:p>
            <a:pPr lvl="1">
              <a:buFont typeface="Wingdings" panose="05000000000000000000" pitchFamily="2" charset="2"/>
              <a:buChar char="ü"/>
            </a:pPr>
            <a:r>
              <a:rPr lang="tr-TR" sz="2000" dirty="0"/>
              <a:t>tedarik zinciri ve stok yönetimi,</a:t>
            </a:r>
          </a:p>
          <a:p>
            <a:pPr lvl="1">
              <a:buFont typeface="Wingdings" panose="05000000000000000000" pitchFamily="2" charset="2"/>
              <a:buChar char="ü"/>
            </a:pPr>
            <a:r>
              <a:rPr lang="tr-TR" sz="2000" dirty="0"/>
              <a:t>enerji planlaması ve yönetimi,</a:t>
            </a:r>
          </a:p>
          <a:p>
            <a:pPr lvl="1">
              <a:buFont typeface="Wingdings" panose="05000000000000000000" pitchFamily="2" charset="2"/>
              <a:buChar char="ü"/>
            </a:pPr>
            <a:r>
              <a:rPr lang="tr-TR" sz="2000" dirty="0"/>
              <a:t>otomasyon,</a:t>
            </a:r>
          </a:p>
          <a:p>
            <a:pPr lvl="1">
              <a:buFont typeface="Wingdings" panose="05000000000000000000" pitchFamily="2" charset="2"/>
              <a:buChar char="ü"/>
            </a:pPr>
            <a:r>
              <a:rPr lang="tr-TR" sz="2000" dirty="0"/>
              <a:t>bilgi işlem ve teknik </a:t>
            </a:r>
            <a:r>
              <a:rPr lang="tr-TR" sz="2000" dirty="0" smtClean="0"/>
              <a:t>hizmetler,</a:t>
            </a:r>
          </a:p>
          <a:p>
            <a:pPr lvl="1">
              <a:buFont typeface="Wingdings" panose="05000000000000000000" pitchFamily="2" charset="2"/>
              <a:buChar char="ü"/>
            </a:pPr>
            <a:r>
              <a:rPr lang="tr-TR" sz="2000" dirty="0" smtClean="0"/>
              <a:t>bakım-onarım </a:t>
            </a:r>
            <a:r>
              <a:rPr lang="tr-TR" sz="2000" dirty="0"/>
              <a:t>faaliyetleri, </a:t>
            </a:r>
          </a:p>
          <a:p>
            <a:pPr lvl="1"/>
            <a:endParaRPr lang="tr-TR" sz="2000" dirty="0"/>
          </a:p>
        </p:txBody>
      </p:sp>
      <p:sp>
        <p:nvSpPr>
          <p:cNvPr id="9" name="Dikdörtgen 8"/>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Hizmet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Sözleşmesinin Kapsamı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0157493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458217" y="1465986"/>
            <a:ext cx="8227561" cy="1024551"/>
          </a:xfrm>
          <a:prstGeom prst="rect">
            <a:avLst/>
          </a:prstGeom>
        </p:spPr>
        <p:txBody>
          <a:bodyPr>
            <a:norm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tr-TR" smtClean="0"/>
              <a:t>YÖNETİM FAALİYETLERİNİN ALT DALLARI (mimari planlama ve inşaat aşamalarından başlamak üzere)</a:t>
            </a:r>
          </a:p>
          <a:p>
            <a:endParaRPr lang="tr-TR" smtClean="0"/>
          </a:p>
          <a:p>
            <a:endParaRPr lang="tr-TR" dirty="0"/>
          </a:p>
        </p:txBody>
      </p:sp>
      <p:sp>
        <p:nvSpPr>
          <p:cNvPr id="8" name="Dikdörtgen 7"/>
          <p:cNvSpPr/>
          <p:nvPr/>
        </p:nvSpPr>
        <p:spPr>
          <a:xfrm>
            <a:off x="313080" y="2394284"/>
            <a:ext cx="6096000" cy="2862322"/>
          </a:xfrm>
          <a:prstGeom prst="rect">
            <a:avLst/>
          </a:prstGeom>
        </p:spPr>
        <p:txBody>
          <a:bodyPr>
            <a:spAutoFit/>
          </a:bodyPr>
          <a:lstStyle/>
          <a:p>
            <a:pPr lvl="1">
              <a:buFont typeface="Wingdings" panose="05000000000000000000" pitchFamily="2" charset="2"/>
              <a:buChar char="ü"/>
            </a:pPr>
            <a:r>
              <a:rPr lang="tr-TR" sz="2000" dirty="0"/>
              <a:t>çevre ve peyzaj düzenlemesi</a:t>
            </a:r>
            <a:endParaRPr lang="tr-TR" sz="2000" dirty="0" smtClean="0"/>
          </a:p>
          <a:p>
            <a:pPr lvl="1">
              <a:buFont typeface="Wingdings" panose="05000000000000000000" pitchFamily="2" charset="2"/>
              <a:buChar char="ü"/>
            </a:pPr>
            <a:r>
              <a:rPr lang="tr-TR" sz="2000" dirty="0" smtClean="0"/>
              <a:t>temizlik </a:t>
            </a:r>
            <a:r>
              <a:rPr lang="tr-TR" sz="2000" dirty="0"/>
              <a:t>ve atık yönetimi,</a:t>
            </a:r>
          </a:p>
          <a:p>
            <a:pPr lvl="1">
              <a:buFont typeface="Wingdings" panose="05000000000000000000" pitchFamily="2" charset="2"/>
              <a:buChar char="ü"/>
            </a:pPr>
            <a:r>
              <a:rPr lang="tr-TR" sz="2000" dirty="0"/>
              <a:t>yangın planlaması,</a:t>
            </a:r>
          </a:p>
          <a:p>
            <a:pPr lvl="1">
              <a:buFont typeface="Wingdings" panose="05000000000000000000" pitchFamily="2" charset="2"/>
              <a:buChar char="ü"/>
            </a:pPr>
            <a:r>
              <a:rPr lang="tr-TR" sz="2000" dirty="0"/>
              <a:t>güvenlik,</a:t>
            </a:r>
          </a:p>
          <a:p>
            <a:pPr lvl="1">
              <a:buFont typeface="Wingdings" panose="05000000000000000000" pitchFamily="2" charset="2"/>
              <a:buChar char="ü"/>
            </a:pPr>
            <a:r>
              <a:rPr lang="tr-TR" sz="2000" dirty="0"/>
              <a:t>kriz yönetimi,</a:t>
            </a:r>
          </a:p>
          <a:p>
            <a:pPr lvl="1">
              <a:buFont typeface="Wingdings" panose="05000000000000000000" pitchFamily="2" charset="2"/>
              <a:buChar char="ü"/>
            </a:pPr>
            <a:r>
              <a:rPr lang="tr-TR" sz="2000" dirty="0"/>
              <a:t>ulaştırma ve otoparklar,</a:t>
            </a:r>
          </a:p>
          <a:p>
            <a:pPr lvl="1">
              <a:buFont typeface="Wingdings" panose="05000000000000000000" pitchFamily="2" charset="2"/>
              <a:buChar char="ü"/>
            </a:pPr>
            <a:r>
              <a:rPr lang="tr-TR" sz="2000" dirty="0"/>
              <a:t>catering hizmetleri,</a:t>
            </a:r>
          </a:p>
          <a:p>
            <a:pPr lvl="1">
              <a:buFont typeface="Wingdings" panose="05000000000000000000" pitchFamily="2" charset="2"/>
              <a:buChar char="ü"/>
            </a:pPr>
            <a:r>
              <a:rPr lang="tr-TR" sz="2000" dirty="0"/>
              <a:t>insan kaynakları uygulamaları,</a:t>
            </a:r>
          </a:p>
          <a:p>
            <a:pPr lvl="1">
              <a:buFont typeface="Wingdings" panose="05000000000000000000" pitchFamily="2" charset="2"/>
              <a:buChar char="ü"/>
            </a:pPr>
            <a:r>
              <a:rPr lang="tr-TR" sz="2000" dirty="0"/>
              <a:t>iş sağlığı ve güvenliği faaliyetleri</a:t>
            </a:r>
          </a:p>
        </p:txBody>
      </p:sp>
      <p:sp>
        <p:nvSpPr>
          <p:cNvPr id="9" name="Dikdörtgen 8"/>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Hizmet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Sözleşmesinin Kapsamı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711949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0" indent="0" algn="ctr">
              <a:buClr>
                <a:srgbClr val="160093"/>
              </a:buClr>
              <a:buNone/>
            </a:pPr>
            <a:r>
              <a:rPr lang="tr-TR" b="1" dirty="0" smtClean="0"/>
              <a:t>Hizmet Sözleşmeleri</a:t>
            </a:r>
          </a:p>
          <a:p>
            <a:pPr marL="0" indent="0" algn="ctr">
              <a:buClr>
                <a:srgbClr val="160093"/>
              </a:buClr>
              <a:buNone/>
            </a:pPr>
            <a:endParaRPr lang="tr-TR" b="1" dirty="0"/>
          </a:p>
          <a:p>
            <a:pPr algn="just"/>
            <a:r>
              <a:rPr lang="tr-TR" dirty="0"/>
              <a:t>Günümüzde tesis yönetimi kavramının altında çok sayıda faaliyet sıralanmaktadır. Bunların bir kısmı yönetim firması bünyesinde yürütülmekte, </a:t>
            </a:r>
            <a:r>
              <a:rPr lang="tr-TR" b="1" dirty="0"/>
              <a:t>büyük bölümü ise hizmet sağlayıcı firmalarla yapılan sözleşmeler</a:t>
            </a:r>
            <a:r>
              <a:rPr lang="tr-TR" dirty="0"/>
              <a:t> üzerinden gerçekleştirilmektedir.</a:t>
            </a:r>
          </a:p>
          <a:p>
            <a:pPr algn="just"/>
            <a:r>
              <a:rPr lang="tr-TR" dirty="0"/>
              <a:t>Tesislerin niteliğine göre bileşenlerde farklılaşmalar olmakla birlikte genel hatlarıyla tesis yönetimi faaliyetlerini </a:t>
            </a:r>
          </a:p>
          <a:p>
            <a:pPr lvl="1" algn="just">
              <a:buFont typeface="Wingdings" panose="05000000000000000000" pitchFamily="2" charset="2"/>
              <a:buChar char="ü"/>
            </a:pPr>
            <a:r>
              <a:rPr lang="tr-TR" dirty="0"/>
              <a:t>danışmanlık, </a:t>
            </a:r>
          </a:p>
          <a:p>
            <a:pPr lvl="1" algn="just">
              <a:buFont typeface="Wingdings" panose="05000000000000000000" pitchFamily="2" charset="2"/>
              <a:buChar char="ü"/>
            </a:pPr>
            <a:r>
              <a:rPr lang="tr-TR" dirty="0"/>
              <a:t>kiralama/pazarlama </a:t>
            </a:r>
          </a:p>
          <a:p>
            <a:pPr lvl="1" algn="just">
              <a:buFont typeface="Wingdings" panose="05000000000000000000" pitchFamily="2" charset="2"/>
              <a:buChar char="ü"/>
            </a:pPr>
            <a:r>
              <a:rPr lang="tr-TR" b="1" dirty="0"/>
              <a:t>yönetim hizmetleri</a:t>
            </a:r>
            <a:endParaRPr lang="tr-TR" dirty="0"/>
          </a:p>
          <a:p>
            <a:pPr marL="320040" lvl="1" indent="0" algn="just">
              <a:buNone/>
            </a:pPr>
            <a:r>
              <a:rPr lang="tr-TR" dirty="0"/>
              <a:t>şeklinde gruplandırmak mümkündür.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Hizmet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Sözleşmesinin Kapsamı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918458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25687</TotalTime>
  <Words>648</Words>
  <Application>Microsoft Office PowerPoint</Application>
  <PresentationFormat>Ekran Gösterisi (4:3)</PresentationFormat>
  <Paragraphs>112</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13</vt:i4>
      </vt:variant>
    </vt:vector>
  </HeadingPairs>
  <TitlesOfParts>
    <vt:vector size="21"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926</cp:revision>
  <cp:lastPrinted>2016-10-24T07:53:35Z</cp:lastPrinted>
  <dcterms:created xsi:type="dcterms:W3CDTF">2016-09-18T09:35:24Z</dcterms:created>
  <dcterms:modified xsi:type="dcterms:W3CDTF">2020-02-18T13:09:00Z</dcterms:modified>
</cp:coreProperties>
</file>