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8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fld id="{B45991F1-B092-4917-B49A-85B7612D6D99}" type="datetime1">
              <a:rPr lang="tr-TR">
                <a:solidFill>
                  <a:srgbClr val="DBF5F9">
                    <a:shade val="90000"/>
                  </a:srgbClr>
                </a:solidFill>
              </a:rPr>
              <a:pPr>
                <a:defRPr/>
              </a:pPr>
              <a:t>29.01.2020</a:t>
            </a:fld>
            <a:endParaRPr lang="tr-TR">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lvl1pPr>
          </a:lstStyle>
          <a:p>
            <a:pPr>
              <a:defRPr/>
            </a:pPr>
            <a:fld id="{C7CAF4A5-94C3-4814-905D-F81E1759C6C6}"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3967294771"/>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B4DDAED9-63CC-4725-A943-5987DF6B4486}" type="datetime1">
              <a:rPr lang="tr-TR">
                <a:solidFill>
                  <a:srgbClr val="04617B">
                    <a:shade val="90000"/>
                  </a:srgbClr>
                </a:solidFill>
              </a:rPr>
              <a:pPr>
                <a:defRPr/>
              </a:pPr>
              <a:t>29.01.2020</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03EBAB87-8BF9-4997-80EC-9F752D731AA2}"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366362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82C34CAB-C5B0-46BC-B171-25CD3938D77A}" type="datetime1">
              <a:rPr lang="tr-TR">
                <a:solidFill>
                  <a:srgbClr val="DBF5F9">
                    <a:shade val="90000"/>
                  </a:srgbClr>
                </a:solidFill>
              </a:rPr>
              <a:pPr>
                <a:defRPr/>
              </a:pPr>
              <a:t>29.01.2020</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9645529F-A85E-467B-ABEC-D2B180CC6DD0}"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1545039750"/>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F3D9E6D2-AEFD-4615-9296-F8A0294D6944}" type="datetime1">
              <a:rPr lang="tr-TR">
                <a:solidFill>
                  <a:srgbClr val="04617B">
                    <a:shade val="90000"/>
                  </a:srgbClr>
                </a:solidFill>
              </a:rPr>
              <a:pPr>
                <a:defRPr/>
              </a:pPr>
              <a:t>29.01.2020</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595C126B-3D31-4097-94EF-7ED2131785B2}"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8661217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7E0F4EF7-6306-4E57-9EED-DF7E061E3F70}" type="datetime1">
              <a:rPr lang="tr-TR">
                <a:solidFill>
                  <a:srgbClr val="04617B">
                    <a:shade val="90000"/>
                  </a:srgbClr>
                </a:solidFill>
              </a:rPr>
              <a:pPr>
                <a:defRPr/>
              </a:pPr>
              <a:t>29.01.2020</a:t>
            </a:fld>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22778597-E45E-4690-A73A-63C742B8B66C}"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131480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44D30B6C-E9D1-4FB8-8726-A8307E612936}" type="datetime1">
              <a:rPr lang="tr-TR">
                <a:solidFill>
                  <a:srgbClr val="04617B">
                    <a:shade val="90000"/>
                  </a:srgbClr>
                </a:solidFill>
              </a:rPr>
              <a:pPr>
                <a:defRPr/>
              </a:pPr>
              <a:t>29.01.2020</a:t>
            </a:fld>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D077DAC-7161-400D-9466-1DDFB011EE8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978692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5218E748-BD30-43A6-B67D-76FCA43CE369}" type="datetime1">
              <a:rPr lang="tr-TR">
                <a:solidFill>
                  <a:srgbClr val="04617B">
                    <a:shade val="90000"/>
                  </a:srgbClr>
                </a:solidFill>
              </a:rPr>
              <a:pPr>
                <a:defRPr/>
              </a:pPr>
              <a:t>29.01.2020</a:t>
            </a:fld>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4E9BEDF5-417D-4629-A8B1-D494DF6E52B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5449540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E0FCA155-5230-4DD4-8154-67A697849A1B}" type="datetime1">
              <a:rPr lang="tr-TR">
                <a:solidFill>
                  <a:srgbClr val="04617B">
                    <a:shade val="90000"/>
                  </a:srgbClr>
                </a:solidFill>
              </a:rPr>
              <a:pPr>
                <a:defRPr/>
              </a:pPr>
              <a:t>29.01.2020</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D37D0A94-E9B4-43B2-B00B-D292491AF667}"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531343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8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11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D0271C0F-09EB-4453-9475-D83D59D95EDE}" type="datetime1">
              <a:rPr lang="tr-TR">
                <a:solidFill>
                  <a:srgbClr val="04617B">
                    <a:shade val="90000"/>
                  </a:srgbClr>
                </a:solidFill>
              </a:rPr>
              <a:pPr>
                <a:defRPr/>
              </a:pPr>
              <a:t>29.01.2020</a:t>
            </a:fld>
            <a:endParaRPr lang="tr-TR">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pPr>
              <a:defRPr/>
            </a:pPr>
            <a:fld id="{D814F068-7237-4F6F-814A-5B8A90F85D16}"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9576182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AC30BFCB-6F11-47C9-ADB7-2A30154A0457}" type="datetime1">
              <a:rPr lang="tr-TR">
                <a:solidFill>
                  <a:srgbClr val="04617B">
                    <a:shade val="90000"/>
                  </a:srgbClr>
                </a:solidFill>
              </a:rPr>
              <a:pPr>
                <a:defRPr/>
              </a:pPr>
              <a:t>29.01.2020</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DFBD80B9-8D95-4208-ABF5-8736B9EE2B35}"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6919846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85A829EB-5C7E-4594-AA04-ECEB4178DEF5}" type="datetime1">
              <a:rPr lang="tr-TR">
                <a:solidFill>
                  <a:srgbClr val="04617B">
                    <a:shade val="90000"/>
                  </a:srgbClr>
                </a:solidFill>
              </a:rPr>
              <a:pPr>
                <a:defRPr/>
              </a:pPr>
              <a:t>29.01.2020</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9C35FDB-6973-43F0-A5C4-9A08E2353A94}"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905091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29.01.2020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1028" name="8 Başlık Yer Tutucusu"/>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25562D45-8485-43B9-B2E7-B9A2832A2F56}" type="datetime1">
              <a:rPr lang="tr-TR">
                <a:solidFill>
                  <a:srgbClr val="04617B">
                    <a:shade val="90000"/>
                  </a:srgbClr>
                </a:solidFill>
              </a:rPr>
              <a:pPr>
                <a:defRPr/>
              </a:pPr>
              <a:t>29.01.2020</a:t>
            </a:fld>
            <a:endParaRPr lang="tr-TR">
              <a:solidFill>
                <a:srgbClr val="04617B">
                  <a:shade val="90000"/>
                </a:srgbClr>
              </a:solidFill>
            </a:endParaRP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tr-TR">
              <a:solidFill>
                <a:srgbClr val="04617B">
                  <a:shade val="90000"/>
                </a:srgbClr>
              </a:solidFill>
            </a:endParaRP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A47AEF05-D6CC-44F7-904F-4212C1AFD887}" type="slidenum">
              <a:rPr lang="tr-TR">
                <a:solidFill>
                  <a:srgbClr val="04617B">
                    <a:shade val="90000"/>
                  </a:srgbClr>
                </a:solidFill>
              </a:rPr>
              <a:pPr>
                <a:defRPr/>
              </a:pPr>
              <a:t>‹#›</a:t>
            </a:fld>
            <a:endParaRPr lang="tr-TR">
              <a:solidFill>
                <a:srgbClr val="04617B">
                  <a:shade val="90000"/>
                </a:srgbClr>
              </a:solidFill>
            </a:endParaRPr>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extLst>
      <p:ext uri="{BB962C8B-B14F-4D97-AF65-F5344CB8AC3E}">
        <p14:creationId xmlns:p14="http://schemas.microsoft.com/office/powerpoint/2010/main" val="3062934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THÖ</a:t>
            </a:r>
            <a:endParaRPr lang="tr-TR" dirty="0"/>
          </a:p>
        </p:txBody>
      </p:sp>
      <p:sp>
        <p:nvSpPr>
          <p:cNvPr id="3" name="Alt Başlık 2"/>
          <p:cNvSpPr>
            <a:spLocks noGrp="1"/>
          </p:cNvSpPr>
          <p:nvPr>
            <p:ph type="subTitle" idx="1"/>
          </p:nvPr>
        </p:nvSpPr>
        <p:spPr/>
        <p:txBody>
          <a:bodyPr/>
          <a:lstStyle/>
          <a:p>
            <a:r>
              <a:rPr lang="tr-TR" dirty="0" smtClean="0"/>
              <a:t>KONU IX</a:t>
            </a:r>
          </a:p>
          <a:p>
            <a:r>
              <a:rPr lang="tr-TR" sz="2400" dirty="0" smtClean="0"/>
              <a:t>İNSAN HAKLARININ ULUSLARARASI ALANDA KORUNMASI</a:t>
            </a:r>
          </a:p>
          <a:p>
            <a:r>
              <a:rPr lang="tr-TR" altLang="tr-TR" sz="2400" dirty="0"/>
              <a:t>(Giriş – BM Örgütü – İHEB ve İkiz Sözleşmeler)</a:t>
            </a:r>
          </a:p>
          <a:p>
            <a:endParaRPr lang="tr-TR" sz="2400" dirty="0"/>
          </a:p>
          <a:p>
            <a:endParaRPr lang="tr-TR" dirty="0" smtClean="0"/>
          </a:p>
          <a:p>
            <a:endParaRPr lang="tr-TR" dirty="0"/>
          </a:p>
        </p:txBody>
      </p:sp>
    </p:spTree>
    <p:extLst>
      <p:ext uri="{BB962C8B-B14F-4D97-AF65-F5344CB8AC3E}">
        <p14:creationId xmlns:p14="http://schemas.microsoft.com/office/powerpoint/2010/main" val="3175666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p:txBody>
          <a:bodyPr/>
          <a:lstStyle/>
          <a:p>
            <a:pPr algn="ctr"/>
            <a:r>
              <a:rPr lang="tr-TR" altLang="tr-TR" smtClean="0"/>
              <a:t>Güvenlik Konseyi</a:t>
            </a:r>
          </a:p>
        </p:txBody>
      </p:sp>
      <p:sp>
        <p:nvSpPr>
          <p:cNvPr id="77827" name="Rectangle 3"/>
          <p:cNvSpPr>
            <a:spLocks noGrp="1"/>
          </p:cNvSpPr>
          <p:nvPr>
            <p:ph type="body" idx="1"/>
          </p:nvPr>
        </p:nvSpPr>
        <p:spPr/>
        <p:txBody>
          <a:bodyPr/>
          <a:lstStyle/>
          <a:p>
            <a:r>
              <a:rPr lang="tr-TR" altLang="tr-TR" sz="2800" smtClean="0"/>
              <a:t>5 Daimi (ABD, Çin, İngiltere, Fransa ve Rusya) ve 10 Geçici(iki yıl için seçilir) olmak üzere 15 üye devletin temsilcilerinden oluşur.</a:t>
            </a:r>
          </a:p>
          <a:p>
            <a:pPr>
              <a:buFont typeface="Wingdings 2" pitchFamily="18" charset="2"/>
              <a:buNone/>
            </a:pPr>
            <a:endParaRPr lang="tr-TR" altLang="tr-TR" sz="2800" smtClean="0"/>
          </a:p>
          <a:p>
            <a:r>
              <a:rPr lang="tr-TR" altLang="tr-TR" sz="2800" smtClean="0"/>
              <a:t>Siyasal alanda bir yürütme organıdır.</a:t>
            </a:r>
          </a:p>
          <a:p>
            <a:pPr>
              <a:buFont typeface="Wingdings 2" pitchFamily="18" charset="2"/>
              <a:buNone/>
            </a:pPr>
            <a:endParaRPr lang="tr-TR" altLang="tr-TR" sz="2800" smtClean="0"/>
          </a:p>
          <a:p>
            <a:r>
              <a:rPr lang="tr-TR" altLang="tr-TR" sz="2800" smtClean="0"/>
              <a:t>Devletler üzerinde yaptırım yetkisine sahiptir.</a:t>
            </a:r>
          </a:p>
          <a:p>
            <a:pPr>
              <a:buFont typeface="Wingdings 2" pitchFamily="18" charset="2"/>
              <a:buNone/>
            </a:pPr>
            <a:endParaRPr lang="tr-TR" altLang="tr-TR" sz="2800" smtClean="0"/>
          </a:p>
          <a:p>
            <a:r>
              <a:rPr lang="tr-TR" altLang="tr-TR" sz="2800" smtClean="0"/>
              <a:t>Büyük güçleri kollayan antidemokratik yapısından dolayı çok eleştirilir.</a:t>
            </a:r>
          </a:p>
        </p:txBody>
      </p:sp>
      <p:sp>
        <p:nvSpPr>
          <p:cNvPr id="4" name="3 Slayt Numarası Yer Tutucusu"/>
          <p:cNvSpPr>
            <a:spLocks noGrp="1"/>
          </p:cNvSpPr>
          <p:nvPr>
            <p:ph type="sldNum" sz="quarter" idx="12"/>
          </p:nvPr>
        </p:nvSpPr>
        <p:spPr/>
        <p:txBody>
          <a:bodyPr/>
          <a:lstStyle/>
          <a:p>
            <a:pPr>
              <a:defRPr/>
            </a:pPr>
            <a:fld id="{1433C87A-FBCC-4AB0-8FEB-8371421B06FE}" type="slidenum">
              <a:rPr lang="tr-TR" smtClean="0">
                <a:solidFill>
                  <a:srgbClr val="04617B">
                    <a:shade val="90000"/>
                  </a:srgbClr>
                </a:solidFill>
              </a:rPr>
              <a:pPr>
                <a:defRPr/>
              </a:pPr>
              <a:t>10</a:t>
            </a:fld>
            <a:endParaRPr lang="tr-TR">
              <a:solidFill>
                <a:srgbClr val="04617B">
                  <a:shade val="90000"/>
                </a:srgbClr>
              </a:solidFill>
            </a:endParaRPr>
          </a:p>
        </p:txBody>
      </p:sp>
    </p:spTree>
    <p:extLst>
      <p:ext uri="{BB962C8B-B14F-4D97-AF65-F5344CB8AC3E}">
        <p14:creationId xmlns:p14="http://schemas.microsoft.com/office/powerpoint/2010/main" val="2440271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pPr algn="ctr"/>
            <a:r>
              <a:rPr lang="tr-TR" altLang="tr-TR" sz="4600" smtClean="0"/>
              <a:t>Ekonomik ve Sosyal Konsey (ECOSOC)</a:t>
            </a:r>
          </a:p>
        </p:txBody>
      </p:sp>
      <p:sp>
        <p:nvSpPr>
          <p:cNvPr id="78851" name="Rectangle 3"/>
          <p:cNvSpPr>
            <a:spLocks noGrp="1"/>
          </p:cNvSpPr>
          <p:nvPr>
            <p:ph type="body" idx="1"/>
          </p:nvPr>
        </p:nvSpPr>
        <p:spPr/>
        <p:txBody>
          <a:bodyPr/>
          <a:lstStyle/>
          <a:p>
            <a:r>
              <a:rPr lang="tr-TR" altLang="tr-TR" smtClean="0"/>
              <a:t>55 üyeden oluşur.</a:t>
            </a:r>
          </a:p>
          <a:p>
            <a:pPr>
              <a:buFont typeface="Wingdings 2" pitchFamily="18" charset="2"/>
              <a:buNone/>
            </a:pPr>
            <a:endParaRPr lang="tr-TR" altLang="tr-TR" smtClean="0"/>
          </a:p>
          <a:p>
            <a:r>
              <a:rPr lang="tr-TR" altLang="tr-TR" smtClean="0"/>
              <a:t>BM’nin ekonomik ve sosyal alanlardaki çalışmalarını yürütür.</a:t>
            </a:r>
          </a:p>
          <a:p>
            <a:pPr>
              <a:buFont typeface="Wingdings 2" pitchFamily="18" charset="2"/>
              <a:buNone/>
            </a:pPr>
            <a:endParaRPr lang="tr-TR" altLang="tr-TR" smtClean="0"/>
          </a:p>
          <a:p>
            <a:r>
              <a:rPr lang="tr-TR" altLang="tr-TR" smtClean="0"/>
              <a:t>Uluslararası ekonomik, sosyal ve kültürel konularda raporlar hazırlar.</a:t>
            </a:r>
          </a:p>
          <a:p>
            <a:pPr>
              <a:buFont typeface="Wingdings 2" pitchFamily="18" charset="2"/>
              <a:buNone/>
            </a:pPr>
            <a:endParaRPr lang="tr-TR" altLang="tr-TR" smtClean="0"/>
          </a:p>
          <a:p>
            <a:r>
              <a:rPr lang="tr-TR" altLang="tr-TR" smtClean="0"/>
              <a:t>İnsan haklarıyla ilgili konularla da ilgilenir.</a:t>
            </a:r>
          </a:p>
        </p:txBody>
      </p:sp>
      <p:sp>
        <p:nvSpPr>
          <p:cNvPr id="4" name="3 Slayt Numarası Yer Tutucusu"/>
          <p:cNvSpPr>
            <a:spLocks noGrp="1"/>
          </p:cNvSpPr>
          <p:nvPr>
            <p:ph type="sldNum" sz="quarter" idx="12"/>
          </p:nvPr>
        </p:nvSpPr>
        <p:spPr/>
        <p:txBody>
          <a:bodyPr/>
          <a:lstStyle/>
          <a:p>
            <a:pPr>
              <a:defRPr/>
            </a:pPr>
            <a:fld id="{21FB9EB4-A24E-46C2-9583-64BF4DA38B3B}" type="slidenum">
              <a:rPr lang="tr-TR" smtClean="0">
                <a:solidFill>
                  <a:srgbClr val="04617B">
                    <a:shade val="90000"/>
                  </a:srgbClr>
                </a:solidFill>
              </a:rPr>
              <a:pPr>
                <a:defRPr/>
              </a:pPr>
              <a:t>11</a:t>
            </a:fld>
            <a:endParaRPr lang="tr-TR">
              <a:solidFill>
                <a:srgbClr val="04617B">
                  <a:shade val="90000"/>
                </a:srgbClr>
              </a:solidFill>
            </a:endParaRPr>
          </a:p>
        </p:txBody>
      </p:sp>
    </p:spTree>
    <p:extLst>
      <p:ext uri="{BB962C8B-B14F-4D97-AF65-F5344CB8AC3E}">
        <p14:creationId xmlns:p14="http://schemas.microsoft.com/office/powerpoint/2010/main" val="2438621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p:cNvSpPr>
          <p:nvPr>
            <p:ph type="title"/>
          </p:nvPr>
        </p:nvSpPr>
        <p:spPr/>
        <p:txBody>
          <a:bodyPr/>
          <a:lstStyle/>
          <a:p>
            <a:pPr algn="ctr"/>
            <a:r>
              <a:rPr lang="tr-TR" altLang="tr-TR" smtClean="0"/>
              <a:t>BM Genel Sekreterliği</a:t>
            </a:r>
          </a:p>
        </p:txBody>
      </p:sp>
      <p:sp>
        <p:nvSpPr>
          <p:cNvPr id="79875" name="Rectangle 3"/>
          <p:cNvSpPr>
            <a:spLocks noGrp="1"/>
          </p:cNvSpPr>
          <p:nvPr>
            <p:ph type="body" idx="1"/>
          </p:nvPr>
        </p:nvSpPr>
        <p:spPr/>
        <p:txBody>
          <a:bodyPr/>
          <a:lstStyle/>
          <a:p>
            <a:r>
              <a:rPr lang="tr-TR" altLang="tr-TR" smtClean="0"/>
              <a:t>BM’nin diğer organlarının çalışmaları için gerekli ortamı ve  koşulları sağlar.</a:t>
            </a:r>
          </a:p>
          <a:p>
            <a:pPr>
              <a:buFont typeface="Wingdings 2" pitchFamily="18" charset="2"/>
              <a:buNone/>
            </a:pPr>
            <a:endParaRPr lang="tr-TR" altLang="tr-TR" smtClean="0"/>
          </a:p>
          <a:p>
            <a:r>
              <a:rPr lang="tr-TR" altLang="tr-TR" smtClean="0"/>
              <a:t>BM’nin oluşturduğu program ve politikaları uygular.</a:t>
            </a:r>
          </a:p>
          <a:p>
            <a:pPr>
              <a:buFont typeface="Wingdings 2" pitchFamily="18" charset="2"/>
              <a:buNone/>
            </a:pPr>
            <a:endParaRPr lang="tr-TR" altLang="tr-TR" smtClean="0"/>
          </a:p>
          <a:p>
            <a:r>
              <a:rPr lang="tr-TR" altLang="tr-TR" smtClean="0"/>
              <a:t>Uluslararası barış ve güvenliği bozucu olaylar hakkında raporlar hazırlayarak Güvenlik Konseyi’ne sunar.</a:t>
            </a:r>
          </a:p>
        </p:txBody>
      </p:sp>
      <p:sp>
        <p:nvSpPr>
          <p:cNvPr id="4" name="3 Slayt Numarası Yer Tutucusu"/>
          <p:cNvSpPr>
            <a:spLocks noGrp="1"/>
          </p:cNvSpPr>
          <p:nvPr>
            <p:ph type="sldNum" sz="quarter" idx="12"/>
          </p:nvPr>
        </p:nvSpPr>
        <p:spPr/>
        <p:txBody>
          <a:bodyPr/>
          <a:lstStyle/>
          <a:p>
            <a:pPr>
              <a:defRPr/>
            </a:pPr>
            <a:fld id="{E8E2F5F1-FC28-4215-8D6E-14163BE9C047}" type="slidenum">
              <a:rPr lang="tr-TR" smtClean="0">
                <a:solidFill>
                  <a:srgbClr val="04617B">
                    <a:shade val="90000"/>
                  </a:srgbClr>
                </a:solidFill>
              </a:rPr>
              <a:pPr>
                <a:defRPr/>
              </a:pPr>
              <a:t>12</a:t>
            </a:fld>
            <a:endParaRPr lang="tr-TR">
              <a:solidFill>
                <a:srgbClr val="04617B">
                  <a:shade val="90000"/>
                </a:srgbClr>
              </a:solidFill>
            </a:endParaRPr>
          </a:p>
        </p:txBody>
      </p:sp>
    </p:spTree>
    <p:extLst>
      <p:ext uri="{BB962C8B-B14F-4D97-AF65-F5344CB8AC3E}">
        <p14:creationId xmlns:p14="http://schemas.microsoft.com/office/powerpoint/2010/main" val="3480952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p:cNvSpPr>
          <p:nvPr>
            <p:ph type="title"/>
          </p:nvPr>
        </p:nvSpPr>
        <p:spPr/>
        <p:txBody>
          <a:bodyPr/>
          <a:lstStyle/>
          <a:p>
            <a:pPr algn="ctr"/>
            <a:r>
              <a:rPr lang="tr-TR" altLang="tr-TR" sz="4600" smtClean="0"/>
              <a:t>Uluslararası Adalet Divanı (UAD)</a:t>
            </a:r>
          </a:p>
        </p:txBody>
      </p:sp>
      <p:sp>
        <p:nvSpPr>
          <p:cNvPr id="80899" name="Rectangle 3"/>
          <p:cNvSpPr>
            <a:spLocks noGrp="1"/>
          </p:cNvSpPr>
          <p:nvPr>
            <p:ph type="body" idx="1"/>
          </p:nvPr>
        </p:nvSpPr>
        <p:spPr/>
        <p:txBody>
          <a:bodyPr/>
          <a:lstStyle/>
          <a:p>
            <a:pPr algn="just"/>
            <a:r>
              <a:rPr lang="tr-TR" altLang="tr-TR" sz="2800" smtClean="0"/>
              <a:t>BM’ni yargı organı olup </a:t>
            </a:r>
            <a:r>
              <a:rPr lang="tr-TR" altLang="tr-TR" sz="2800" b="1" u="sng" smtClean="0"/>
              <a:t>devletler arasındaki anlaşmazlıkları çözer</a:t>
            </a:r>
            <a:r>
              <a:rPr lang="tr-TR" altLang="tr-TR" sz="2800" smtClean="0"/>
              <a:t>. Doğrudan bir insan hakları organı değildir. Ancak önüne gelen sorunlarda bazen doğrudan bir insan hakları sözleşmesini yorumlamıştır.</a:t>
            </a:r>
          </a:p>
          <a:p>
            <a:r>
              <a:rPr lang="tr-TR" altLang="tr-TR" sz="2800" smtClean="0"/>
              <a:t>La Haye (Lahey) kentinde görev yapar.</a:t>
            </a:r>
          </a:p>
          <a:p>
            <a:r>
              <a:rPr lang="tr-TR" altLang="tr-TR" sz="2800" smtClean="0"/>
              <a:t>Görev süreleri dokuz yıl olan 15 yargıçtan oluşur.</a:t>
            </a:r>
          </a:p>
          <a:p>
            <a:r>
              <a:rPr lang="tr-TR" altLang="tr-TR" sz="2800" smtClean="0"/>
              <a:t> Divan’da aynı devletten birden fazla yargıç bulunamaz.</a:t>
            </a:r>
          </a:p>
        </p:txBody>
      </p:sp>
      <p:sp>
        <p:nvSpPr>
          <p:cNvPr id="4" name="3 Slayt Numarası Yer Tutucusu"/>
          <p:cNvSpPr>
            <a:spLocks noGrp="1"/>
          </p:cNvSpPr>
          <p:nvPr>
            <p:ph type="sldNum" sz="quarter" idx="12"/>
          </p:nvPr>
        </p:nvSpPr>
        <p:spPr/>
        <p:txBody>
          <a:bodyPr/>
          <a:lstStyle/>
          <a:p>
            <a:pPr>
              <a:defRPr/>
            </a:pPr>
            <a:fld id="{71A058C1-1414-4C67-AD2C-DC968EB0FA13}" type="slidenum">
              <a:rPr lang="tr-TR" smtClean="0">
                <a:solidFill>
                  <a:srgbClr val="04617B">
                    <a:shade val="90000"/>
                  </a:srgbClr>
                </a:solidFill>
              </a:rPr>
              <a:pPr>
                <a:defRPr/>
              </a:pPr>
              <a:t>13</a:t>
            </a:fld>
            <a:endParaRPr lang="tr-TR">
              <a:solidFill>
                <a:srgbClr val="04617B">
                  <a:shade val="90000"/>
                </a:srgbClr>
              </a:solidFill>
            </a:endParaRPr>
          </a:p>
        </p:txBody>
      </p:sp>
    </p:spTree>
    <p:extLst>
      <p:ext uri="{BB962C8B-B14F-4D97-AF65-F5344CB8AC3E}">
        <p14:creationId xmlns:p14="http://schemas.microsoft.com/office/powerpoint/2010/main" val="744241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a:xfrm>
            <a:off x="457200" y="704850"/>
            <a:ext cx="8229600" cy="1143000"/>
          </a:xfrm>
        </p:spPr>
        <p:txBody>
          <a:bodyPr/>
          <a:lstStyle/>
          <a:p>
            <a:pPr algn="ctr"/>
            <a:r>
              <a:rPr lang="tr-TR" altLang="tr-TR" sz="4600" smtClean="0"/>
              <a:t>BM İnsan Hakları Koruma Sistemi</a:t>
            </a:r>
          </a:p>
        </p:txBody>
      </p:sp>
      <p:sp>
        <p:nvSpPr>
          <p:cNvPr id="81923" name="Rectangle 4"/>
          <p:cNvSpPr>
            <a:spLocks noGrp="1"/>
          </p:cNvSpPr>
          <p:nvPr>
            <p:ph type="body" sz="half" idx="1"/>
          </p:nvPr>
        </p:nvSpPr>
        <p:spPr>
          <a:xfrm>
            <a:off x="457200" y="1935163"/>
            <a:ext cx="4038600" cy="4389437"/>
          </a:xfrm>
        </p:spPr>
        <p:txBody>
          <a:bodyPr/>
          <a:lstStyle/>
          <a:p>
            <a:r>
              <a:rPr lang="tr-TR" altLang="tr-TR" sz="3600" smtClean="0"/>
              <a:t>BM Antlaşması Çerçevesinde Kurulan Sistem (Sözleşme Dışı)</a:t>
            </a:r>
          </a:p>
          <a:p>
            <a:pPr>
              <a:buFont typeface="Wingdings 2" pitchFamily="18" charset="2"/>
              <a:buNone/>
            </a:pPr>
            <a:endParaRPr lang="tr-TR" altLang="tr-TR" sz="4000" smtClean="0"/>
          </a:p>
          <a:p>
            <a:r>
              <a:rPr lang="tr-TR" altLang="tr-TR" sz="2800" smtClean="0"/>
              <a:t>Hukuki dayanak: BM Antlaşması</a:t>
            </a:r>
          </a:p>
        </p:txBody>
      </p:sp>
      <p:sp>
        <p:nvSpPr>
          <p:cNvPr id="81924" name="Rectangle 5"/>
          <p:cNvSpPr>
            <a:spLocks noGrp="1"/>
          </p:cNvSpPr>
          <p:nvPr>
            <p:ph type="body" sz="half" idx="2"/>
          </p:nvPr>
        </p:nvSpPr>
        <p:spPr>
          <a:xfrm>
            <a:off x="4648200" y="1935163"/>
            <a:ext cx="4038600" cy="4389437"/>
          </a:xfrm>
        </p:spPr>
        <p:txBody>
          <a:bodyPr/>
          <a:lstStyle/>
          <a:p>
            <a:r>
              <a:rPr lang="tr-TR" altLang="tr-TR" sz="3600" smtClean="0"/>
              <a:t>Sözleşmeler Çerçevesinde Kurulan Sistem (Sözleşme İçi)</a:t>
            </a:r>
          </a:p>
          <a:p>
            <a:pPr>
              <a:buFont typeface="Wingdings 2" pitchFamily="18" charset="2"/>
              <a:buNone/>
            </a:pPr>
            <a:endParaRPr lang="tr-TR" altLang="tr-TR" sz="4000" smtClean="0"/>
          </a:p>
          <a:p>
            <a:r>
              <a:rPr lang="tr-TR" altLang="tr-TR" sz="2800" smtClean="0"/>
              <a:t>Hukuki dayanak: BM insan hakları sözleşmeleri</a:t>
            </a:r>
          </a:p>
          <a:p>
            <a:pPr>
              <a:buFont typeface="Wingdings 2" pitchFamily="18" charset="2"/>
              <a:buNone/>
            </a:pPr>
            <a:endParaRPr lang="tr-TR" altLang="tr-TR" sz="2800" smtClean="0"/>
          </a:p>
        </p:txBody>
      </p:sp>
      <p:sp>
        <p:nvSpPr>
          <p:cNvPr id="5" name="4 Slayt Numarası Yer Tutucusu"/>
          <p:cNvSpPr>
            <a:spLocks noGrp="1"/>
          </p:cNvSpPr>
          <p:nvPr>
            <p:ph type="sldNum" sz="quarter" idx="12"/>
          </p:nvPr>
        </p:nvSpPr>
        <p:spPr/>
        <p:txBody>
          <a:bodyPr/>
          <a:lstStyle/>
          <a:p>
            <a:pPr>
              <a:defRPr/>
            </a:pPr>
            <a:fld id="{5FF6391B-298B-4C08-9E2D-26C023A74CB4}" type="slidenum">
              <a:rPr lang="tr-TR" smtClean="0">
                <a:solidFill>
                  <a:srgbClr val="04617B">
                    <a:shade val="90000"/>
                  </a:srgbClr>
                </a:solidFill>
              </a:rPr>
              <a:pPr>
                <a:defRPr/>
              </a:pPr>
              <a:t>14</a:t>
            </a:fld>
            <a:endParaRPr lang="tr-TR">
              <a:solidFill>
                <a:srgbClr val="04617B">
                  <a:shade val="90000"/>
                </a:srgbClr>
              </a:solidFill>
            </a:endParaRPr>
          </a:p>
        </p:txBody>
      </p:sp>
    </p:spTree>
    <p:extLst>
      <p:ext uri="{BB962C8B-B14F-4D97-AF65-F5344CB8AC3E}">
        <p14:creationId xmlns:p14="http://schemas.microsoft.com/office/powerpoint/2010/main" val="3913375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title"/>
          </p:nvPr>
        </p:nvSpPr>
        <p:spPr/>
        <p:txBody>
          <a:bodyPr/>
          <a:lstStyle/>
          <a:p>
            <a:pPr algn="ctr"/>
            <a:r>
              <a:rPr lang="tr-TR" altLang="tr-TR" sz="4600" smtClean="0"/>
              <a:t>BM Antlaşması Çerçevesinde Kurulan Sistem</a:t>
            </a:r>
          </a:p>
        </p:txBody>
      </p:sp>
      <p:sp>
        <p:nvSpPr>
          <p:cNvPr id="82947" name="Rectangle 3"/>
          <p:cNvSpPr>
            <a:spLocks noGrp="1"/>
          </p:cNvSpPr>
          <p:nvPr>
            <p:ph type="body" idx="1"/>
          </p:nvPr>
        </p:nvSpPr>
        <p:spPr/>
        <p:txBody>
          <a:bodyPr/>
          <a:lstStyle/>
          <a:p>
            <a:r>
              <a:rPr lang="tr-TR" altLang="tr-TR" smtClean="0"/>
              <a:t>ORGANLAR:</a:t>
            </a:r>
          </a:p>
          <a:p>
            <a:pPr lvl="1"/>
            <a:r>
              <a:rPr lang="tr-TR" altLang="tr-TR" smtClean="0"/>
              <a:t>İnsan Hakları Konseyi</a:t>
            </a:r>
          </a:p>
          <a:p>
            <a:pPr lvl="1"/>
            <a:r>
              <a:rPr lang="tr-TR" altLang="tr-TR" smtClean="0"/>
              <a:t>İnsan Hakları Komisyonu</a:t>
            </a:r>
          </a:p>
          <a:p>
            <a:pPr lvl="1"/>
            <a:r>
              <a:rPr lang="tr-TR" altLang="tr-TR" smtClean="0"/>
              <a:t>BM İnsan Hakları Yüksek Komiserliği</a:t>
            </a:r>
          </a:p>
          <a:p>
            <a:pPr lvl="1"/>
            <a:r>
              <a:rPr lang="tr-TR" altLang="tr-TR" smtClean="0"/>
              <a:t>Uluslararası Ceza Mahkemesi (Soykırım, savaş suçları, insanlığa karşı suçlar)</a:t>
            </a:r>
          </a:p>
        </p:txBody>
      </p:sp>
      <p:sp>
        <p:nvSpPr>
          <p:cNvPr id="4" name="3 Slayt Numarası Yer Tutucusu"/>
          <p:cNvSpPr>
            <a:spLocks noGrp="1"/>
          </p:cNvSpPr>
          <p:nvPr>
            <p:ph type="sldNum" sz="quarter" idx="12"/>
          </p:nvPr>
        </p:nvSpPr>
        <p:spPr/>
        <p:txBody>
          <a:bodyPr/>
          <a:lstStyle/>
          <a:p>
            <a:pPr>
              <a:defRPr/>
            </a:pPr>
            <a:fld id="{28806B8D-6260-4871-9E13-C1B2B7D884A2}" type="slidenum">
              <a:rPr lang="tr-TR" smtClean="0">
                <a:solidFill>
                  <a:srgbClr val="04617B">
                    <a:shade val="90000"/>
                  </a:srgbClr>
                </a:solidFill>
              </a:rPr>
              <a:pPr>
                <a:defRPr/>
              </a:pPr>
              <a:t>15</a:t>
            </a:fld>
            <a:endParaRPr lang="tr-TR">
              <a:solidFill>
                <a:srgbClr val="04617B">
                  <a:shade val="90000"/>
                </a:srgbClr>
              </a:solidFill>
            </a:endParaRPr>
          </a:p>
        </p:txBody>
      </p:sp>
    </p:spTree>
    <p:extLst>
      <p:ext uri="{BB962C8B-B14F-4D97-AF65-F5344CB8AC3E}">
        <p14:creationId xmlns:p14="http://schemas.microsoft.com/office/powerpoint/2010/main" val="2488047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pPr algn="ctr"/>
            <a:r>
              <a:rPr lang="tr-TR" altLang="tr-TR" sz="4600" smtClean="0"/>
              <a:t>BM İnsan Hakları Yüksek Komiserliği</a:t>
            </a:r>
          </a:p>
        </p:txBody>
      </p:sp>
      <p:sp>
        <p:nvSpPr>
          <p:cNvPr id="83971" name="Rectangle 3"/>
          <p:cNvSpPr>
            <a:spLocks noGrp="1"/>
          </p:cNvSpPr>
          <p:nvPr>
            <p:ph type="body" idx="1"/>
          </p:nvPr>
        </p:nvSpPr>
        <p:spPr/>
        <p:txBody>
          <a:bodyPr/>
          <a:lstStyle/>
          <a:p>
            <a:r>
              <a:rPr lang="tr-TR" altLang="tr-TR" smtClean="0"/>
              <a:t>1993’de kurulmasına karar verilmiştir.</a:t>
            </a:r>
          </a:p>
          <a:p>
            <a:r>
              <a:rPr lang="tr-TR" altLang="tr-TR" smtClean="0"/>
              <a:t>1997 yılında kurulmuştur. (Cenevre)</a:t>
            </a:r>
          </a:p>
          <a:p>
            <a:r>
              <a:rPr lang="tr-TR" altLang="tr-TR" smtClean="0"/>
              <a:t>Görevleri:</a:t>
            </a:r>
          </a:p>
          <a:p>
            <a:pPr>
              <a:buFont typeface="Wingdings 2" pitchFamily="18" charset="2"/>
              <a:buNone/>
            </a:pPr>
            <a:r>
              <a:rPr lang="tr-TR" altLang="tr-TR" smtClean="0"/>
              <a:t>	-İnsan haklarının ileriye götürülmesi, korunması için çalışmak</a:t>
            </a:r>
          </a:p>
          <a:p>
            <a:pPr>
              <a:buFont typeface="Wingdings 2" pitchFamily="18" charset="2"/>
              <a:buNone/>
            </a:pPr>
            <a:r>
              <a:rPr lang="tr-TR" altLang="tr-TR" smtClean="0"/>
              <a:t>	-BM çatısı altındaki insan haklarına ilişkin organların sekretaryasını yürütmek</a:t>
            </a:r>
          </a:p>
          <a:p>
            <a:pPr>
              <a:buFont typeface="Wingdings 2" pitchFamily="18" charset="2"/>
              <a:buNone/>
            </a:pPr>
            <a:r>
              <a:rPr lang="tr-TR" altLang="tr-TR" smtClean="0"/>
              <a:t>	- BM çatısı altındaki insan haklarına ilişkin organların eşgüdümünü sağlamak</a:t>
            </a:r>
          </a:p>
        </p:txBody>
      </p:sp>
      <p:sp>
        <p:nvSpPr>
          <p:cNvPr id="4" name="3 Slayt Numarası Yer Tutucusu"/>
          <p:cNvSpPr>
            <a:spLocks noGrp="1"/>
          </p:cNvSpPr>
          <p:nvPr>
            <p:ph type="sldNum" sz="quarter" idx="12"/>
          </p:nvPr>
        </p:nvSpPr>
        <p:spPr/>
        <p:txBody>
          <a:bodyPr/>
          <a:lstStyle/>
          <a:p>
            <a:pPr>
              <a:defRPr/>
            </a:pPr>
            <a:fld id="{5B8ACD27-4C8A-4326-A1BD-4EF72C4A4AC7}" type="slidenum">
              <a:rPr lang="tr-TR" smtClean="0">
                <a:solidFill>
                  <a:srgbClr val="04617B">
                    <a:shade val="90000"/>
                  </a:srgbClr>
                </a:solidFill>
              </a:rPr>
              <a:pPr>
                <a:defRPr/>
              </a:pPr>
              <a:t>16</a:t>
            </a:fld>
            <a:endParaRPr lang="tr-TR">
              <a:solidFill>
                <a:srgbClr val="04617B">
                  <a:shade val="90000"/>
                </a:srgbClr>
              </a:solidFill>
            </a:endParaRPr>
          </a:p>
        </p:txBody>
      </p:sp>
    </p:spTree>
    <p:extLst>
      <p:ext uri="{BB962C8B-B14F-4D97-AF65-F5344CB8AC3E}">
        <p14:creationId xmlns:p14="http://schemas.microsoft.com/office/powerpoint/2010/main" val="4220814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p:cNvSpPr>
          <p:nvPr>
            <p:ph type="title"/>
          </p:nvPr>
        </p:nvSpPr>
        <p:spPr/>
        <p:txBody>
          <a:bodyPr/>
          <a:lstStyle/>
          <a:p>
            <a:pPr algn="ctr"/>
            <a:r>
              <a:rPr lang="tr-TR" altLang="tr-TR" smtClean="0"/>
              <a:t>Uluslararası Ceza Mahkemesi</a:t>
            </a:r>
          </a:p>
        </p:txBody>
      </p:sp>
      <p:sp>
        <p:nvSpPr>
          <p:cNvPr id="84995" name="Rectangle 3"/>
          <p:cNvSpPr>
            <a:spLocks noGrp="1"/>
          </p:cNvSpPr>
          <p:nvPr>
            <p:ph type="body" idx="1"/>
          </p:nvPr>
        </p:nvSpPr>
        <p:spPr/>
        <p:txBody>
          <a:bodyPr/>
          <a:lstStyle/>
          <a:p>
            <a:r>
              <a:rPr lang="tr-TR" altLang="tr-TR" smtClean="0"/>
              <a:t>1998’de kurulmuştur. (Roma Statüsü)</a:t>
            </a:r>
          </a:p>
          <a:p>
            <a:r>
              <a:rPr lang="tr-TR" altLang="tr-TR" smtClean="0"/>
              <a:t>Mahkeme Hollanda’nın La Haye şehrinde bulunmaktadır.</a:t>
            </a:r>
          </a:p>
          <a:p>
            <a:r>
              <a:rPr lang="tr-TR" altLang="tr-TR" smtClean="0"/>
              <a:t>Uluslararası boyutlu SOYKIRIM SUÇLARI, SAVAŞ SUÇLARI, İNSANLIĞA KARŞI SUÇLAR ve SALDIRI SUÇLARI konularında yargılama yapmaya yetkilidir.</a:t>
            </a:r>
          </a:p>
          <a:p>
            <a:endParaRPr lang="tr-TR" altLang="tr-TR" smtClean="0"/>
          </a:p>
          <a:p>
            <a:r>
              <a:rPr lang="tr-TR" altLang="tr-TR" smtClean="0">
                <a:solidFill>
                  <a:srgbClr val="FF0000"/>
                </a:solidFill>
              </a:rPr>
              <a:t>BM’nin kurulması </a:t>
            </a:r>
            <a:r>
              <a:rPr lang="tr-TR" altLang="tr-TR" smtClean="0"/>
              <a:t>ile birey uluslararası hukukun konusu değil “hak öznesi” durumuna gelmiştir. Daha önceden devletlerin iç meselesi olarak algılanan insan hakları “uluslararası boyut” kazanmıştır. </a:t>
            </a:r>
          </a:p>
        </p:txBody>
      </p:sp>
      <p:sp>
        <p:nvSpPr>
          <p:cNvPr id="4" name="3 Slayt Numarası Yer Tutucusu"/>
          <p:cNvSpPr>
            <a:spLocks noGrp="1"/>
          </p:cNvSpPr>
          <p:nvPr>
            <p:ph type="sldNum" sz="quarter" idx="12"/>
          </p:nvPr>
        </p:nvSpPr>
        <p:spPr/>
        <p:txBody>
          <a:bodyPr/>
          <a:lstStyle/>
          <a:p>
            <a:pPr>
              <a:defRPr/>
            </a:pPr>
            <a:fld id="{52927114-3EEE-43F7-9E21-C845D35AA42A}" type="slidenum">
              <a:rPr lang="tr-TR" smtClean="0">
                <a:solidFill>
                  <a:srgbClr val="04617B">
                    <a:shade val="90000"/>
                  </a:srgbClr>
                </a:solidFill>
              </a:rPr>
              <a:pPr>
                <a:defRPr/>
              </a:pPr>
              <a:t>17</a:t>
            </a:fld>
            <a:endParaRPr lang="tr-TR">
              <a:solidFill>
                <a:srgbClr val="04617B">
                  <a:shade val="90000"/>
                </a:srgbClr>
              </a:solidFill>
            </a:endParaRPr>
          </a:p>
        </p:txBody>
      </p:sp>
    </p:spTree>
    <p:extLst>
      <p:ext uri="{BB962C8B-B14F-4D97-AF65-F5344CB8AC3E}">
        <p14:creationId xmlns:p14="http://schemas.microsoft.com/office/powerpoint/2010/main" val="4181842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Başlık"/>
          <p:cNvSpPr>
            <a:spLocks noGrp="1"/>
          </p:cNvSpPr>
          <p:nvPr>
            <p:ph type="title"/>
          </p:nvPr>
        </p:nvSpPr>
        <p:spPr/>
        <p:txBody>
          <a:bodyPr/>
          <a:lstStyle/>
          <a:p>
            <a:pPr algn="ctr"/>
            <a:r>
              <a:rPr lang="tr-TR" altLang="tr-TR" sz="4400" smtClean="0"/>
              <a:t>Sözleşmeler Çerçevesinde </a:t>
            </a:r>
            <a:br>
              <a:rPr lang="tr-TR" altLang="tr-TR" sz="4400" smtClean="0"/>
            </a:br>
            <a:r>
              <a:rPr lang="tr-TR" altLang="tr-TR" sz="4400" smtClean="0"/>
              <a:t>Kurulan Sistem</a:t>
            </a:r>
          </a:p>
        </p:txBody>
      </p:sp>
      <p:sp>
        <p:nvSpPr>
          <p:cNvPr id="86019" name="2 İçerik Yer Tutucusu"/>
          <p:cNvSpPr>
            <a:spLocks noGrp="1"/>
          </p:cNvSpPr>
          <p:nvPr>
            <p:ph idx="1"/>
          </p:nvPr>
        </p:nvSpPr>
        <p:spPr/>
        <p:txBody>
          <a:bodyPr/>
          <a:lstStyle/>
          <a:p>
            <a:pPr algn="just"/>
            <a:r>
              <a:rPr lang="tr-TR" altLang="tr-TR" sz="3200" smtClean="0"/>
              <a:t>BM bünyesinde çeşitli tarihlerde kabul edilmiş olan insan hakları sözleşmelerine dayanan koruma sistemidir.</a:t>
            </a:r>
          </a:p>
          <a:p>
            <a:pPr algn="just"/>
            <a:endParaRPr lang="tr-TR" altLang="tr-TR" sz="3200" smtClean="0"/>
          </a:p>
          <a:p>
            <a:pPr algn="just"/>
            <a:r>
              <a:rPr lang="tr-TR" altLang="tr-TR" sz="3200" smtClean="0"/>
              <a:t>İnsan Hakları Evrensel Bildirisi (İHEB) (10 Aralık 1948) bu sözleşmelerin habercisi olmuştur.</a:t>
            </a:r>
          </a:p>
        </p:txBody>
      </p:sp>
      <p:sp>
        <p:nvSpPr>
          <p:cNvPr id="4" name="3 Slayt Numarası Yer Tutucusu"/>
          <p:cNvSpPr>
            <a:spLocks noGrp="1"/>
          </p:cNvSpPr>
          <p:nvPr>
            <p:ph type="sldNum" sz="quarter" idx="12"/>
          </p:nvPr>
        </p:nvSpPr>
        <p:spPr/>
        <p:txBody>
          <a:bodyPr/>
          <a:lstStyle/>
          <a:p>
            <a:pPr>
              <a:defRPr/>
            </a:pPr>
            <a:fld id="{7CB4223F-2622-43A9-B759-AD842DE6DC3E}" type="slidenum">
              <a:rPr lang="tr-TR" smtClean="0">
                <a:solidFill>
                  <a:srgbClr val="04617B">
                    <a:shade val="90000"/>
                  </a:srgbClr>
                </a:solidFill>
              </a:rPr>
              <a:pPr>
                <a:defRPr/>
              </a:pPr>
              <a:t>18</a:t>
            </a:fld>
            <a:endParaRPr lang="tr-TR">
              <a:solidFill>
                <a:srgbClr val="04617B">
                  <a:shade val="90000"/>
                </a:srgbClr>
              </a:solidFill>
            </a:endParaRPr>
          </a:p>
        </p:txBody>
      </p:sp>
    </p:spTree>
    <p:extLst>
      <p:ext uri="{BB962C8B-B14F-4D97-AF65-F5344CB8AC3E}">
        <p14:creationId xmlns:p14="http://schemas.microsoft.com/office/powerpoint/2010/main" val="32305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1 Başlık"/>
          <p:cNvSpPr>
            <a:spLocks noGrp="1"/>
          </p:cNvSpPr>
          <p:nvPr>
            <p:ph type="title"/>
          </p:nvPr>
        </p:nvSpPr>
        <p:spPr/>
        <p:txBody>
          <a:bodyPr/>
          <a:lstStyle/>
          <a:p>
            <a:pPr algn="ctr"/>
            <a:r>
              <a:rPr lang="tr-TR" altLang="tr-TR" smtClean="0"/>
              <a:t>İnsan Hakları Evrensel Bildirisi</a:t>
            </a:r>
          </a:p>
        </p:txBody>
      </p:sp>
      <p:sp>
        <p:nvSpPr>
          <p:cNvPr id="87043" name="2 İçerik Yer Tutucusu"/>
          <p:cNvSpPr>
            <a:spLocks noGrp="1"/>
          </p:cNvSpPr>
          <p:nvPr>
            <p:ph idx="1"/>
          </p:nvPr>
        </p:nvSpPr>
        <p:spPr/>
        <p:txBody>
          <a:bodyPr/>
          <a:lstStyle/>
          <a:p>
            <a:r>
              <a:rPr lang="tr-TR" altLang="tr-TR" smtClean="0">
                <a:solidFill>
                  <a:srgbClr val="FF0000"/>
                </a:solidFill>
              </a:rPr>
              <a:t>Kabul Tarihi</a:t>
            </a:r>
            <a:r>
              <a:rPr lang="tr-TR" altLang="tr-TR" smtClean="0"/>
              <a:t>: </a:t>
            </a:r>
            <a:r>
              <a:rPr lang="tr-TR" altLang="tr-TR" sz="4000" smtClean="0"/>
              <a:t>10 Aralık 1948</a:t>
            </a:r>
          </a:p>
          <a:p>
            <a:r>
              <a:rPr lang="tr-TR" altLang="tr-TR" smtClean="0">
                <a:solidFill>
                  <a:srgbClr val="FF0000"/>
                </a:solidFill>
              </a:rPr>
              <a:t>Kabul Yeri</a:t>
            </a:r>
            <a:r>
              <a:rPr lang="tr-TR" altLang="tr-TR" smtClean="0"/>
              <a:t>: </a:t>
            </a:r>
            <a:r>
              <a:rPr lang="tr-TR" altLang="tr-TR" sz="4000" smtClean="0"/>
              <a:t>BM Genel Kurulu</a:t>
            </a:r>
          </a:p>
          <a:p>
            <a:r>
              <a:rPr lang="tr-TR" altLang="tr-TR" smtClean="0">
                <a:solidFill>
                  <a:srgbClr val="FF0000"/>
                </a:solidFill>
              </a:rPr>
              <a:t>İçeriği:</a:t>
            </a:r>
            <a:r>
              <a:rPr lang="tr-TR" altLang="tr-TR" smtClean="0"/>
              <a:t> </a:t>
            </a:r>
            <a:r>
              <a:rPr lang="tr-TR" altLang="tr-TR" sz="4000" smtClean="0"/>
              <a:t>Başlangıç ve 30 maddeden ibarettir.</a:t>
            </a:r>
          </a:p>
          <a:p>
            <a:pPr algn="just"/>
            <a:r>
              <a:rPr lang="tr-TR" altLang="tr-TR" smtClean="0">
                <a:solidFill>
                  <a:srgbClr val="FF0000"/>
                </a:solidFill>
              </a:rPr>
              <a:t>Düzenlediği Haklar:</a:t>
            </a:r>
            <a:r>
              <a:rPr lang="tr-TR" altLang="tr-TR" smtClean="0"/>
              <a:t> </a:t>
            </a:r>
            <a:r>
              <a:rPr lang="tr-TR" altLang="tr-TR" sz="4000" smtClean="0"/>
              <a:t>I. ve II. kuşak haklar</a:t>
            </a:r>
          </a:p>
        </p:txBody>
      </p:sp>
      <p:sp>
        <p:nvSpPr>
          <p:cNvPr id="4" name="3 Slayt Numarası Yer Tutucusu"/>
          <p:cNvSpPr>
            <a:spLocks noGrp="1"/>
          </p:cNvSpPr>
          <p:nvPr>
            <p:ph type="sldNum" sz="quarter" idx="12"/>
          </p:nvPr>
        </p:nvSpPr>
        <p:spPr/>
        <p:txBody>
          <a:bodyPr/>
          <a:lstStyle/>
          <a:p>
            <a:pPr>
              <a:defRPr/>
            </a:pPr>
            <a:fld id="{66385870-54D1-4D69-BE36-529BFCC34E81}" type="slidenum">
              <a:rPr lang="tr-TR" smtClean="0">
                <a:solidFill>
                  <a:srgbClr val="04617B">
                    <a:shade val="90000"/>
                  </a:srgbClr>
                </a:solidFill>
              </a:rPr>
              <a:pPr>
                <a:defRPr/>
              </a:pPr>
              <a:t>19</a:t>
            </a:fld>
            <a:endParaRPr lang="tr-TR">
              <a:solidFill>
                <a:srgbClr val="04617B">
                  <a:shade val="90000"/>
                </a:srgbClr>
              </a:solidFill>
            </a:endParaRPr>
          </a:p>
        </p:txBody>
      </p:sp>
    </p:spTree>
    <p:extLst>
      <p:ext uri="{BB962C8B-B14F-4D97-AF65-F5344CB8AC3E}">
        <p14:creationId xmlns:p14="http://schemas.microsoft.com/office/powerpoint/2010/main" val="588662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Başlık"/>
          <p:cNvSpPr>
            <a:spLocks noGrp="1"/>
          </p:cNvSpPr>
          <p:nvPr>
            <p:ph type="title"/>
          </p:nvPr>
        </p:nvSpPr>
        <p:spPr/>
        <p:txBody>
          <a:bodyPr/>
          <a:lstStyle/>
          <a:p>
            <a:pPr algn="ctr" eaLnBrk="1" hangingPunct="1"/>
            <a:r>
              <a:rPr lang="tr-TR" altLang="tr-TR" sz="4000" smtClean="0">
                <a:latin typeface="Constantia" pitchFamily="18" charset="0"/>
              </a:rPr>
              <a:t>İNSAN HAKLARININ ULUSLARARASI DÜZEYE YÜKSELİŞİ</a:t>
            </a:r>
          </a:p>
        </p:txBody>
      </p:sp>
      <p:sp>
        <p:nvSpPr>
          <p:cNvPr id="69635" name="2 İçerik Yer Tutucusu"/>
          <p:cNvSpPr>
            <a:spLocks noGrp="1"/>
          </p:cNvSpPr>
          <p:nvPr>
            <p:ph idx="1"/>
          </p:nvPr>
        </p:nvSpPr>
        <p:spPr/>
        <p:txBody>
          <a:bodyPr/>
          <a:lstStyle/>
          <a:p>
            <a:pPr eaLnBrk="1" hangingPunct="1"/>
            <a:r>
              <a:rPr lang="tr-TR" altLang="tr-TR" sz="3600" smtClean="0"/>
              <a:t>İnsan haklarının gelişim sürecinde önemli iki adım:</a:t>
            </a:r>
          </a:p>
          <a:p>
            <a:pPr eaLnBrk="1" hangingPunct="1"/>
            <a:r>
              <a:rPr lang="tr-TR" altLang="tr-TR" sz="3200" smtClean="0"/>
              <a:t>Birincisi, “olması gereken”den “olan”a geçiş: Ulusal düzeyde korumanın başlangıcı.</a:t>
            </a:r>
          </a:p>
          <a:p>
            <a:pPr eaLnBrk="1" hangingPunct="1">
              <a:buFont typeface="Wingdings 2" pitchFamily="18" charset="2"/>
              <a:buNone/>
            </a:pPr>
            <a:endParaRPr lang="tr-TR" altLang="tr-TR" sz="3200" smtClean="0"/>
          </a:p>
          <a:p>
            <a:pPr eaLnBrk="1" hangingPunct="1"/>
            <a:r>
              <a:rPr lang="tr-TR" altLang="tr-TR" sz="3200" smtClean="0"/>
              <a:t>İkincisi, ulusal düzeyden uluslararası düzeye geçiş: Uluslararası koruma.</a:t>
            </a:r>
          </a:p>
        </p:txBody>
      </p:sp>
      <p:sp>
        <p:nvSpPr>
          <p:cNvPr id="4" name="3 Slayt Numarası Yer Tutucusu"/>
          <p:cNvSpPr>
            <a:spLocks noGrp="1"/>
          </p:cNvSpPr>
          <p:nvPr>
            <p:ph type="sldNum" sz="quarter" idx="12"/>
          </p:nvPr>
        </p:nvSpPr>
        <p:spPr/>
        <p:txBody>
          <a:bodyPr/>
          <a:lstStyle/>
          <a:p>
            <a:pPr>
              <a:defRPr/>
            </a:pPr>
            <a:fld id="{90922EF2-406D-4C1C-BE90-8D83A05124DD}" type="slidenum">
              <a:rPr lang="tr-TR" smtClean="0">
                <a:solidFill>
                  <a:srgbClr val="04617B">
                    <a:shade val="90000"/>
                  </a:srgbClr>
                </a:solidFill>
              </a:rPr>
              <a:pPr>
                <a:defRPr/>
              </a:pPr>
              <a:t>2</a:t>
            </a:fld>
            <a:endParaRPr lang="tr-TR">
              <a:solidFill>
                <a:srgbClr val="04617B">
                  <a:shade val="90000"/>
                </a:srgbClr>
              </a:solidFill>
            </a:endParaRPr>
          </a:p>
        </p:txBody>
      </p:sp>
    </p:spTree>
    <p:extLst>
      <p:ext uri="{BB962C8B-B14F-4D97-AF65-F5344CB8AC3E}">
        <p14:creationId xmlns:p14="http://schemas.microsoft.com/office/powerpoint/2010/main" val="1375067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 Başlık"/>
          <p:cNvSpPr>
            <a:spLocks noGrp="1"/>
          </p:cNvSpPr>
          <p:nvPr>
            <p:ph type="title"/>
          </p:nvPr>
        </p:nvSpPr>
        <p:spPr/>
        <p:txBody>
          <a:bodyPr/>
          <a:lstStyle/>
          <a:p>
            <a:pPr algn="ctr"/>
            <a:r>
              <a:rPr lang="tr-TR" altLang="tr-TR" sz="4000" smtClean="0"/>
              <a:t>İnsan Hakları Evrensel Bildirisi’nin İçeriği</a:t>
            </a:r>
          </a:p>
        </p:txBody>
      </p:sp>
      <p:sp>
        <p:nvSpPr>
          <p:cNvPr id="88067" name="2 İçerik Yer Tutucusu"/>
          <p:cNvSpPr>
            <a:spLocks noGrp="1"/>
          </p:cNvSpPr>
          <p:nvPr>
            <p:ph idx="1"/>
          </p:nvPr>
        </p:nvSpPr>
        <p:spPr/>
        <p:txBody>
          <a:bodyPr/>
          <a:lstStyle/>
          <a:p>
            <a:pPr algn="just"/>
            <a:r>
              <a:rPr lang="tr-TR" altLang="tr-TR" sz="3000" smtClean="0"/>
              <a:t>BM Genel Kurulu tarafından 8 çekimser oya karşın 48 oyla kabul edilmiştir.Çekimserler: Sosyalist ülkeler, Suudi Arabistan ve G. Afrika Cumhuriyeti.</a:t>
            </a:r>
          </a:p>
          <a:p>
            <a:pPr algn="just"/>
            <a:r>
              <a:rPr lang="tr-TR" altLang="tr-TR" sz="3000" smtClean="0"/>
              <a:t>Başlangıç bölümünde, “insanlık ailesi”nden, bu ailenin üyelerinin sahip olduğu “onur”un ve eşit ve devredilmez haklarının tanınmasının, dünyada özgürlüğün, adaletin ve barışın kendini oluşturduğundan söz edilir.</a:t>
            </a:r>
          </a:p>
        </p:txBody>
      </p:sp>
      <p:sp>
        <p:nvSpPr>
          <p:cNvPr id="4" name="3 Slayt Numarası Yer Tutucusu"/>
          <p:cNvSpPr>
            <a:spLocks noGrp="1"/>
          </p:cNvSpPr>
          <p:nvPr>
            <p:ph type="sldNum" sz="quarter" idx="12"/>
          </p:nvPr>
        </p:nvSpPr>
        <p:spPr/>
        <p:txBody>
          <a:bodyPr/>
          <a:lstStyle/>
          <a:p>
            <a:pPr>
              <a:defRPr/>
            </a:pPr>
            <a:fld id="{7240CC49-A772-41B7-9BF4-C653F771B42C}" type="slidenum">
              <a:rPr lang="tr-TR" smtClean="0">
                <a:solidFill>
                  <a:srgbClr val="04617B">
                    <a:shade val="90000"/>
                  </a:srgbClr>
                </a:solidFill>
              </a:rPr>
              <a:pPr>
                <a:defRPr/>
              </a:pPr>
              <a:t>20</a:t>
            </a:fld>
            <a:endParaRPr lang="tr-TR">
              <a:solidFill>
                <a:srgbClr val="04617B">
                  <a:shade val="90000"/>
                </a:srgbClr>
              </a:solidFill>
            </a:endParaRPr>
          </a:p>
        </p:txBody>
      </p:sp>
    </p:spTree>
    <p:extLst>
      <p:ext uri="{BB962C8B-B14F-4D97-AF65-F5344CB8AC3E}">
        <p14:creationId xmlns:p14="http://schemas.microsoft.com/office/powerpoint/2010/main" val="2599841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1 Başlık"/>
          <p:cNvSpPr>
            <a:spLocks noGrp="1"/>
          </p:cNvSpPr>
          <p:nvPr>
            <p:ph type="title"/>
          </p:nvPr>
        </p:nvSpPr>
        <p:spPr/>
        <p:txBody>
          <a:bodyPr/>
          <a:lstStyle/>
          <a:p>
            <a:pPr algn="ctr"/>
            <a:r>
              <a:rPr lang="tr-TR" altLang="tr-TR" sz="4000" smtClean="0"/>
              <a:t>İnsan Hakları Evrensel Bildirisi’nin İçeriği</a:t>
            </a:r>
          </a:p>
        </p:txBody>
      </p:sp>
      <p:sp>
        <p:nvSpPr>
          <p:cNvPr id="89091" name="2 İçerik Yer Tutucusu"/>
          <p:cNvSpPr>
            <a:spLocks noGrp="1"/>
          </p:cNvSpPr>
          <p:nvPr>
            <p:ph idx="1"/>
          </p:nvPr>
        </p:nvSpPr>
        <p:spPr/>
        <p:txBody>
          <a:bodyPr/>
          <a:lstStyle/>
          <a:p>
            <a:pPr algn="just"/>
            <a:r>
              <a:rPr lang="tr-TR" altLang="tr-TR" sz="4000" smtClean="0"/>
              <a:t>İnsanın zulüm ve baskıya karşı son çare olarak direnmek zorunda kalmaması için “insan haklarının hukukun üstünlüğü yoluyla korunması” zorunluluğunu vurgular.</a:t>
            </a:r>
          </a:p>
        </p:txBody>
      </p:sp>
      <p:sp>
        <p:nvSpPr>
          <p:cNvPr id="4" name="3 Slayt Numarası Yer Tutucusu"/>
          <p:cNvSpPr>
            <a:spLocks noGrp="1"/>
          </p:cNvSpPr>
          <p:nvPr>
            <p:ph type="sldNum" sz="quarter" idx="12"/>
          </p:nvPr>
        </p:nvSpPr>
        <p:spPr/>
        <p:txBody>
          <a:bodyPr/>
          <a:lstStyle/>
          <a:p>
            <a:pPr>
              <a:defRPr/>
            </a:pPr>
            <a:fld id="{ACD751A9-8FBD-407B-B327-F490E977432B}" type="slidenum">
              <a:rPr lang="tr-TR" smtClean="0">
                <a:solidFill>
                  <a:srgbClr val="04617B">
                    <a:shade val="90000"/>
                  </a:srgbClr>
                </a:solidFill>
              </a:rPr>
              <a:pPr>
                <a:defRPr/>
              </a:pPr>
              <a:t>21</a:t>
            </a:fld>
            <a:endParaRPr lang="tr-TR">
              <a:solidFill>
                <a:srgbClr val="04617B">
                  <a:shade val="90000"/>
                </a:srgbClr>
              </a:solidFill>
            </a:endParaRPr>
          </a:p>
        </p:txBody>
      </p:sp>
    </p:spTree>
    <p:extLst>
      <p:ext uri="{BB962C8B-B14F-4D97-AF65-F5344CB8AC3E}">
        <p14:creationId xmlns:p14="http://schemas.microsoft.com/office/powerpoint/2010/main" val="1467376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 Başlık"/>
          <p:cNvSpPr>
            <a:spLocks noGrp="1"/>
          </p:cNvSpPr>
          <p:nvPr>
            <p:ph type="title"/>
          </p:nvPr>
        </p:nvSpPr>
        <p:spPr/>
        <p:txBody>
          <a:bodyPr/>
          <a:lstStyle/>
          <a:p>
            <a:pPr algn="ctr"/>
            <a:r>
              <a:rPr lang="tr-TR" altLang="tr-TR" sz="4000" smtClean="0"/>
              <a:t>İnsan Hakları Evrensel Bildirisi’nin İçeriği</a:t>
            </a:r>
          </a:p>
        </p:txBody>
      </p:sp>
      <p:sp>
        <p:nvSpPr>
          <p:cNvPr id="90115" name="2 İçerik Yer Tutucusu"/>
          <p:cNvSpPr>
            <a:spLocks noGrp="1"/>
          </p:cNvSpPr>
          <p:nvPr>
            <p:ph idx="1"/>
          </p:nvPr>
        </p:nvSpPr>
        <p:spPr/>
        <p:txBody>
          <a:bodyPr/>
          <a:lstStyle/>
          <a:p>
            <a:pPr algn="just"/>
            <a:r>
              <a:rPr lang="tr-TR" altLang="tr-TR" smtClean="0"/>
              <a:t>Birinci ve ikinci kuşak haklar birlikte düzenlenmiştir. </a:t>
            </a:r>
          </a:p>
          <a:p>
            <a:r>
              <a:rPr lang="tr-TR" altLang="tr-TR" smtClean="0">
                <a:solidFill>
                  <a:srgbClr val="FF0000"/>
                </a:solidFill>
              </a:rPr>
              <a:t>3-21. maddeler arası I. kuşak</a:t>
            </a:r>
            <a:r>
              <a:rPr lang="tr-TR" altLang="tr-TR" smtClean="0"/>
              <a:t>;</a:t>
            </a:r>
          </a:p>
          <a:p>
            <a:pPr algn="just">
              <a:buFont typeface="Wingdings 2" pitchFamily="18" charset="2"/>
              <a:buNone/>
            </a:pPr>
            <a:r>
              <a:rPr lang="tr-TR" altLang="tr-TR" smtClean="0"/>
              <a:t>(Yaşam hakkı, ifade özgürlüğü, işkence yasağı, din-vicdan özgürlüğü, adil yargılanma hakkı, kişi güvenliği, konut dokunulmazlığı vb.)</a:t>
            </a:r>
          </a:p>
          <a:p>
            <a:r>
              <a:rPr lang="tr-TR" altLang="tr-TR" smtClean="0">
                <a:solidFill>
                  <a:srgbClr val="FF0000"/>
                </a:solidFill>
              </a:rPr>
              <a:t>22-27. maddeler arası II. kuşak haklar düzenlenmiştir</a:t>
            </a:r>
            <a:r>
              <a:rPr lang="tr-TR" altLang="tr-TR" smtClean="0"/>
              <a:t>. (sosyal güvenlik hakkı, çalışma hakkı, eşit işe eşit ücret, sendika hakkı, sağlık hakkı vb.)</a:t>
            </a:r>
          </a:p>
          <a:p>
            <a:r>
              <a:rPr lang="tr-TR" altLang="tr-TR" smtClean="0"/>
              <a:t>Son iki madde, bu özgürlüklerin hangi nedenlerle ve hangi ölçüde </a:t>
            </a:r>
            <a:r>
              <a:rPr lang="tr-TR" altLang="tr-TR" smtClean="0">
                <a:solidFill>
                  <a:srgbClr val="FF0000"/>
                </a:solidFill>
              </a:rPr>
              <a:t>sınırlanabileceği</a:t>
            </a:r>
            <a:r>
              <a:rPr lang="tr-TR" altLang="tr-TR" smtClean="0"/>
              <a:t> konularını düzenler. </a:t>
            </a:r>
          </a:p>
          <a:p>
            <a:pPr algn="just">
              <a:buFont typeface="Wingdings 2" pitchFamily="18" charset="2"/>
              <a:buNone/>
            </a:pPr>
            <a:endParaRPr lang="tr-TR" altLang="tr-TR" smtClean="0"/>
          </a:p>
        </p:txBody>
      </p:sp>
      <p:sp>
        <p:nvSpPr>
          <p:cNvPr id="4" name="3 Slayt Numarası Yer Tutucusu"/>
          <p:cNvSpPr>
            <a:spLocks noGrp="1"/>
          </p:cNvSpPr>
          <p:nvPr>
            <p:ph type="sldNum" sz="quarter" idx="12"/>
          </p:nvPr>
        </p:nvSpPr>
        <p:spPr/>
        <p:txBody>
          <a:bodyPr/>
          <a:lstStyle/>
          <a:p>
            <a:pPr>
              <a:defRPr/>
            </a:pPr>
            <a:fld id="{0627102D-8C47-464F-A5F0-016EC3179DD4}" type="slidenum">
              <a:rPr lang="tr-TR" smtClean="0">
                <a:solidFill>
                  <a:srgbClr val="04617B">
                    <a:shade val="90000"/>
                  </a:srgbClr>
                </a:solidFill>
              </a:rPr>
              <a:pPr>
                <a:defRPr/>
              </a:pPr>
              <a:t>22</a:t>
            </a:fld>
            <a:endParaRPr lang="tr-TR">
              <a:solidFill>
                <a:srgbClr val="04617B">
                  <a:shade val="90000"/>
                </a:srgbClr>
              </a:solidFill>
            </a:endParaRPr>
          </a:p>
        </p:txBody>
      </p:sp>
    </p:spTree>
    <p:extLst>
      <p:ext uri="{BB962C8B-B14F-4D97-AF65-F5344CB8AC3E}">
        <p14:creationId xmlns:p14="http://schemas.microsoft.com/office/powerpoint/2010/main" val="3848566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 Başlık"/>
          <p:cNvSpPr>
            <a:spLocks noGrp="1"/>
          </p:cNvSpPr>
          <p:nvPr>
            <p:ph type="title"/>
          </p:nvPr>
        </p:nvSpPr>
        <p:spPr/>
        <p:txBody>
          <a:bodyPr/>
          <a:lstStyle/>
          <a:p>
            <a:pPr algn="ctr"/>
            <a:r>
              <a:rPr lang="tr-TR" altLang="tr-TR" sz="4000" smtClean="0"/>
              <a:t>İnsan Hakları Evrensel Bildirisi’nin İçeriği</a:t>
            </a:r>
          </a:p>
        </p:txBody>
      </p:sp>
      <p:sp>
        <p:nvSpPr>
          <p:cNvPr id="91139" name="2 İçerik Yer Tutucusu"/>
          <p:cNvSpPr>
            <a:spLocks noGrp="1"/>
          </p:cNvSpPr>
          <p:nvPr>
            <p:ph idx="1"/>
          </p:nvPr>
        </p:nvSpPr>
        <p:spPr/>
        <p:txBody>
          <a:bodyPr/>
          <a:lstStyle/>
          <a:p>
            <a:pPr algn="just"/>
            <a:r>
              <a:rPr lang="tr-TR" altLang="tr-TR" sz="4000" smtClean="0"/>
              <a:t>Md. 29: herkesin kişiliğinin özgür ve tam gelişmesini olanaklı kılan topluma karşı ödevleri vardır (haklar ve ödevler bir arada anılmaktadır böylece)...</a:t>
            </a:r>
          </a:p>
          <a:p>
            <a:endParaRPr lang="tr-TR" altLang="tr-TR" smtClean="0"/>
          </a:p>
        </p:txBody>
      </p:sp>
      <p:sp>
        <p:nvSpPr>
          <p:cNvPr id="4" name="3 Slayt Numarası Yer Tutucusu"/>
          <p:cNvSpPr>
            <a:spLocks noGrp="1"/>
          </p:cNvSpPr>
          <p:nvPr>
            <p:ph type="sldNum" sz="quarter" idx="12"/>
          </p:nvPr>
        </p:nvSpPr>
        <p:spPr/>
        <p:txBody>
          <a:bodyPr/>
          <a:lstStyle/>
          <a:p>
            <a:pPr>
              <a:defRPr/>
            </a:pPr>
            <a:fld id="{D39EAC80-3934-4824-938D-01C5BFFA68F9}" type="slidenum">
              <a:rPr lang="tr-TR" smtClean="0">
                <a:solidFill>
                  <a:srgbClr val="04617B">
                    <a:shade val="90000"/>
                  </a:srgbClr>
                </a:solidFill>
              </a:rPr>
              <a:pPr>
                <a:defRPr/>
              </a:pPr>
              <a:t>23</a:t>
            </a:fld>
            <a:endParaRPr lang="tr-TR">
              <a:solidFill>
                <a:srgbClr val="04617B">
                  <a:shade val="90000"/>
                </a:srgbClr>
              </a:solidFill>
            </a:endParaRPr>
          </a:p>
        </p:txBody>
      </p:sp>
    </p:spTree>
    <p:extLst>
      <p:ext uri="{BB962C8B-B14F-4D97-AF65-F5344CB8AC3E}">
        <p14:creationId xmlns:p14="http://schemas.microsoft.com/office/powerpoint/2010/main" val="645270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Başlık"/>
          <p:cNvSpPr>
            <a:spLocks noGrp="1"/>
          </p:cNvSpPr>
          <p:nvPr>
            <p:ph type="title"/>
          </p:nvPr>
        </p:nvSpPr>
        <p:spPr/>
        <p:txBody>
          <a:bodyPr/>
          <a:lstStyle/>
          <a:p>
            <a:pPr algn="ctr"/>
            <a:r>
              <a:rPr lang="tr-TR" altLang="tr-TR" sz="4000" smtClean="0"/>
              <a:t>İnsan Hakları Evrensel Bildirisi’nin İçeriği</a:t>
            </a:r>
          </a:p>
        </p:txBody>
      </p:sp>
      <p:sp>
        <p:nvSpPr>
          <p:cNvPr id="92163" name="2 İçerik Yer Tutucusu"/>
          <p:cNvSpPr>
            <a:spLocks noGrp="1"/>
          </p:cNvSpPr>
          <p:nvPr>
            <p:ph idx="1"/>
          </p:nvPr>
        </p:nvSpPr>
        <p:spPr>
          <a:xfrm>
            <a:off x="457200" y="1785938"/>
            <a:ext cx="8229600" cy="4643437"/>
          </a:xfrm>
        </p:spPr>
        <p:txBody>
          <a:bodyPr/>
          <a:lstStyle/>
          <a:p>
            <a:pPr algn="ctr">
              <a:buFont typeface="Wingdings 2" pitchFamily="18" charset="2"/>
              <a:buNone/>
            </a:pPr>
            <a:r>
              <a:rPr lang="tr-TR" altLang="tr-TR" smtClean="0">
                <a:solidFill>
                  <a:srgbClr val="FF0000"/>
                </a:solidFill>
              </a:rPr>
              <a:t>Hak ve Özgürlüklerin Sınırı </a:t>
            </a:r>
          </a:p>
          <a:p>
            <a:r>
              <a:rPr lang="tr-TR" altLang="tr-TR" sz="3200" smtClean="0"/>
              <a:t>Haklar;</a:t>
            </a:r>
          </a:p>
          <a:p>
            <a:pPr lvl="1"/>
            <a:r>
              <a:rPr lang="tr-TR" altLang="tr-TR" sz="3000" smtClean="0"/>
              <a:t>Demokratik bir toplumda,</a:t>
            </a:r>
          </a:p>
          <a:p>
            <a:pPr lvl="1" algn="just"/>
            <a:r>
              <a:rPr lang="tr-TR" altLang="tr-TR" sz="3000" smtClean="0"/>
              <a:t>Genel ahlaka, kamu düzenine ve genel refaha ilişkin meşru gereklerin karşılanması amacıyla</a:t>
            </a:r>
          </a:p>
          <a:p>
            <a:pPr lvl="1" algn="just"/>
            <a:r>
              <a:rPr lang="tr-TR" altLang="tr-TR" sz="3000" smtClean="0"/>
              <a:t>Yasa ile belirlenmiş sınırlamalara tabi tutulabilir.</a:t>
            </a:r>
          </a:p>
          <a:p>
            <a:pPr algn="r">
              <a:buFont typeface="Wingdings 2" pitchFamily="18" charset="2"/>
              <a:buNone/>
            </a:pPr>
            <a:r>
              <a:rPr lang="tr-TR" altLang="tr-TR" sz="3200" smtClean="0"/>
              <a:t>Md. 29</a:t>
            </a:r>
          </a:p>
        </p:txBody>
      </p:sp>
      <p:sp>
        <p:nvSpPr>
          <p:cNvPr id="4" name="3 Slayt Numarası Yer Tutucusu"/>
          <p:cNvSpPr>
            <a:spLocks noGrp="1"/>
          </p:cNvSpPr>
          <p:nvPr>
            <p:ph type="sldNum" sz="quarter" idx="12"/>
          </p:nvPr>
        </p:nvSpPr>
        <p:spPr/>
        <p:txBody>
          <a:bodyPr/>
          <a:lstStyle/>
          <a:p>
            <a:pPr>
              <a:defRPr/>
            </a:pPr>
            <a:fld id="{65C3E546-A335-481B-8632-D896F3BCFA5C}" type="slidenum">
              <a:rPr lang="tr-TR" smtClean="0">
                <a:solidFill>
                  <a:srgbClr val="04617B">
                    <a:shade val="90000"/>
                  </a:srgbClr>
                </a:solidFill>
              </a:rPr>
              <a:pPr>
                <a:defRPr/>
              </a:pPr>
              <a:t>24</a:t>
            </a:fld>
            <a:endParaRPr lang="tr-TR">
              <a:solidFill>
                <a:srgbClr val="04617B">
                  <a:shade val="90000"/>
                </a:srgbClr>
              </a:solidFill>
            </a:endParaRPr>
          </a:p>
        </p:txBody>
      </p:sp>
    </p:spTree>
    <p:extLst>
      <p:ext uri="{BB962C8B-B14F-4D97-AF65-F5344CB8AC3E}">
        <p14:creationId xmlns:p14="http://schemas.microsoft.com/office/powerpoint/2010/main" val="20746632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Başlık 1"/>
          <p:cNvSpPr>
            <a:spLocks noGrp="1"/>
          </p:cNvSpPr>
          <p:nvPr>
            <p:ph type="title"/>
          </p:nvPr>
        </p:nvSpPr>
        <p:spPr/>
        <p:txBody>
          <a:bodyPr/>
          <a:lstStyle/>
          <a:p>
            <a:r>
              <a:rPr lang="tr-TR" altLang="tr-TR" smtClean="0"/>
              <a:t>İHEB’in Özellikleri </a:t>
            </a:r>
          </a:p>
        </p:txBody>
      </p:sp>
      <p:sp>
        <p:nvSpPr>
          <p:cNvPr id="3" name="İçerik Yer Tutucusu 2"/>
          <p:cNvSpPr>
            <a:spLocks noGrp="1"/>
          </p:cNvSpPr>
          <p:nvPr>
            <p:ph idx="1"/>
          </p:nvPr>
        </p:nvSpPr>
        <p:spPr>
          <a:xfrm>
            <a:off x="457200" y="1935163"/>
            <a:ext cx="8291513" cy="4518025"/>
          </a:xfrm>
        </p:spPr>
        <p:txBody>
          <a:bodyPr/>
          <a:lstStyle/>
          <a:p>
            <a:pPr marL="609600" indent="-609600" eaLnBrk="1" hangingPunct="1">
              <a:defRPr/>
            </a:pPr>
            <a:r>
              <a:rPr lang="tr-TR" altLang="tr-TR" sz="2000" dirty="0" smtClean="0"/>
              <a:t>İHEB’in belirgin özellikleri, şu biçimde sıralanabilir:</a:t>
            </a:r>
          </a:p>
          <a:p>
            <a:pPr marL="990600" lvl="1" indent="-533400" algn="just" eaLnBrk="1" hangingPunct="1">
              <a:defRPr/>
            </a:pPr>
            <a:r>
              <a:rPr lang="tr-TR" altLang="tr-TR" sz="2000" dirty="0"/>
              <a:t>B</a:t>
            </a:r>
            <a:r>
              <a:rPr lang="tr-TR" altLang="tr-TR" sz="2000" dirty="0" smtClean="0"/>
              <a:t>irinci ve ikinci kuşak haklar Bildiride bir arada düzenlenmiştir.</a:t>
            </a:r>
          </a:p>
          <a:p>
            <a:pPr marL="990600" lvl="1" indent="-533400" algn="just" eaLnBrk="1" hangingPunct="1">
              <a:defRPr/>
            </a:pPr>
            <a:r>
              <a:rPr lang="tr-TR" altLang="tr-TR" sz="2000" dirty="0" smtClean="0"/>
              <a:t>Bildiri ayrıca, genellikle ulusal bildirilerde ve anayasalarda yer almayan birtakım hakları da uluslararası açıdan ele alarak formüle etmiştir. (Örneğin herkesin herhangi bir devletin ülkesinde serbestçe gidip gelme ve yerleşme hakkı, başka ülkelere sığınma ve mülteci olma hakkı gibi).</a:t>
            </a:r>
          </a:p>
          <a:p>
            <a:pPr marL="990600" lvl="1" indent="-533400" algn="just" eaLnBrk="1" hangingPunct="1">
              <a:defRPr/>
            </a:pPr>
            <a:r>
              <a:rPr lang="tr-TR" altLang="tr-TR" sz="2000" dirty="0" smtClean="0"/>
              <a:t>Bildirinin bir başka özelliği, </a:t>
            </a:r>
            <a:r>
              <a:rPr lang="tr-TR" altLang="tr-TR" sz="2000" i="1" dirty="0" smtClean="0"/>
              <a:t>uluslararası alanda</a:t>
            </a:r>
            <a:r>
              <a:rPr lang="tr-TR" altLang="tr-TR" sz="2000" dirty="0" smtClean="0"/>
              <a:t> insan haklarını bir liste halinde açıklayan ilk belge olmasıdır. (ideal haklar listesi)</a:t>
            </a:r>
          </a:p>
          <a:p>
            <a:pPr marL="990600" lvl="1" indent="-533400" algn="just" eaLnBrk="1" hangingPunct="1">
              <a:defRPr/>
            </a:pPr>
            <a:r>
              <a:rPr lang="tr-TR" altLang="tr-TR" sz="2000" b="1" dirty="0" smtClean="0"/>
              <a:t>Bildirinin hukuksal niteliği:</a:t>
            </a:r>
            <a:r>
              <a:rPr lang="tr-TR" altLang="tr-TR" sz="2000" dirty="0" smtClean="0"/>
              <a:t> Bildiri, bir anlaşma ya da sözleşme değildir. Bildiri, bir BM Genel Kurulu kararıdır. Bu nedenle de, hukuksal yönden bir bağlayıcılığa sahip değildir ve bu anlamda onu tanıyan devletlere hiçbir yükümlülük yüklemez. </a:t>
            </a:r>
          </a:p>
          <a:p>
            <a:pPr marL="990600" lvl="1" indent="-533400" algn="just" eaLnBrk="1" hangingPunct="1">
              <a:defRPr/>
            </a:pPr>
            <a:endParaRPr lang="tr-TR" altLang="tr-TR" dirty="0" smtClean="0"/>
          </a:p>
          <a:p>
            <a:pPr marL="990600" lvl="1" indent="-533400" algn="just" eaLnBrk="1" hangingPunct="1">
              <a:defRPr/>
            </a:pPr>
            <a:endParaRPr lang="tr-TR" altLang="tr-TR" dirty="0" smtClean="0"/>
          </a:p>
          <a:p>
            <a:pPr marL="990600" lvl="1" indent="-533400" eaLnBrk="1" hangingPunct="1">
              <a:defRPr/>
            </a:pPr>
            <a:endParaRPr lang="tr-TR" altLang="tr-TR" dirty="0" smtClean="0"/>
          </a:p>
          <a:p>
            <a:pPr>
              <a:defRPr/>
            </a:pPr>
            <a:endParaRPr lang="tr-TR" dirty="0"/>
          </a:p>
        </p:txBody>
      </p:sp>
      <p:sp>
        <p:nvSpPr>
          <p:cNvPr id="4" name="Slayt Numarası Yer Tutucusu 3"/>
          <p:cNvSpPr>
            <a:spLocks noGrp="1"/>
          </p:cNvSpPr>
          <p:nvPr>
            <p:ph type="sldNum" sz="quarter" idx="12"/>
          </p:nvPr>
        </p:nvSpPr>
        <p:spPr/>
        <p:txBody>
          <a:bodyPr/>
          <a:lstStyle/>
          <a:p>
            <a:pPr>
              <a:defRPr/>
            </a:pPr>
            <a:fld id="{1EEE3534-DDD4-43EC-8E48-37F28BBD0255}" type="slidenum">
              <a:rPr lang="tr-TR" smtClean="0">
                <a:solidFill>
                  <a:srgbClr val="04617B">
                    <a:shade val="90000"/>
                  </a:srgbClr>
                </a:solidFill>
              </a:rPr>
              <a:pPr>
                <a:defRPr/>
              </a:pPr>
              <a:t>25</a:t>
            </a:fld>
            <a:endParaRPr lang="tr-TR">
              <a:solidFill>
                <a:srgbClr val="04617B">
                  <a:shade val="90000"/>
                </a:srgbClr>
              </a:solidFill>
            </a:endParaRPr>
          </a:p>
        </p:txBody>
      </p:sp>
    </p:spTree>
    <p:extLst>
      <p:ext uri="{BB962C8B-B14F-4D97-AF65-F5344CB8AC3E}">
        <p14:creationId xmlns:p14="http://schemas.microsoft.com/office/powerpoint/2010/main" val="81175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Başlık 1"/>
          <p:cNvSpPr>
            <a:spLocks noGrp="1"/>
          </p:cNvSpPr>
          <p:nvPr>
            <p:ph type="title"/>
          </p:nvPr>
        </p:nvSpPr>
        <p:spPr/>
        <p:txBody>
          <a:bodyPr/>
          <a:lstStyle/>
          <a:p>
            <a:r>
              <a:rPr lang="tr-TR" altLang="tr-TR" smtClean="0"/>
              <a:t>İHEB’in açtığı çığır…</a:t>
            </a:r>
          </a:p>
        </p:txBody>
      </p:sp>
      <p:sp>
        <p:nvSpPr>
          <p:cNvPr id="94211" name="İçerik Yer Tutucusu 2"/>
          <p:cNvSpPr>
            <a:spLocks noGrp="1"/>
          </p:cNvSpPr>
          <p:nvPr>
            <p:ph idx="1"/>
          </p:nvPr>
        </p:nvSpPr>
        <p:spPr>
          <a:xfrm>
            <a:off x="457200" y="1935163"/>
            <a:ext cx="8218488" cy="4446587"/>
          </a:xfrm>
        </p:spPr>
        <p:txBody>
          <a:bodyPr/>
          <a:lstStyle/>
          <a:p>
            <a:pPr algn="just" eaLnBrk="1" hangingPunct="1">
              <a:lnSpc>
                <a:spcPct val="90000"/>
              </a:lnSpc>
            </a:pPr>
            <a:r>
              <a:rPr lang="tr-TR" altLang="tr-TR" smtClean="0"/>
              <a:t>İHEB’in bir başlangıcını oluşturduğu ve günümüze dek ulaşan süreçte, uluslararası alanda bir de “Uluslararası İnsan Hakları Hukuku” doğmuş, birey de bu hukuk aracılığıyla uluslararası hukukta suje konumuna yükselmiştir. </a:t>
            </a:r>
          </a:p>
          <a:p>
            <a:pPr algn="just" eaLnBrk="1" hangingPunct="1">
              <a:lnSpc>
                <a:spcPct val="90000"/>
              </a:lnSpc>
            </a:pPr>
            <a:r>
              <a:rPr lang="tr-TR" altLang="tr-TR" smtClean="0"/>
              <a:t>Uluslararası insan hakları hukuku alanında daha sonra kabul edilecek olan belgeler, hep bu Bildiriyi esas almışlardır. </a:t>
            </a:r>
          </a:p>
          <a:p>
            <a:pPr algn="just" eaLnBrk="1" hangingPunct="1">
              <a:lnSpc>
                <a:spcPct val="90000"/>
              </a:lnSpc>
            </a:pPr>
            <a:r>
              <a:rPr lang="tr-TR" altLang="tr-TR" smtClean="0"/>
              <a:t>Ayrıca bu belgenin, daha sonra bazı anayasaların hazırlanışında esin kaynağı olduğu, hatta bazı anayasalarda Bildiriye doğrudan atıf yapıldığı görülmektedir.</a:t>
            </a:r>
          </a:p>
          <a:p>
            <a:pPr algn="just" eaLnBrk="1" hangingPunct="1">
              <a:lnSpc>
                <a:spcPct val="90000"/>
              </a:lnSpc>
            </a:pPr>
            <a:endParaRPr lang="tr-TR" altLang="tr-TR" smtClean="0"/>
          </a:p>
          <a:p>
            <a:endParaRPr lang="tr-TR" altLang="tr-TR" smtClean="0"/>
          </a:p>
        </p:txBody>
      </p:sp>
      <p:sp>
        <p:nvSpPr>
          <p:cNvPr id="4" name="Slayt Numarası Yer Tutucusu 3"/>
          <p:cNvSpPr>
            <a:spLocks noGrp="1"/>
          </p:cNvSpPr>
          <p:nvPr>
            <p:ph type="sldNum" sz="quarter" idx="12"/>
          </p:nvPr>
        </p:nvSpPr>
        <p:spPr/>
        <p:txBody>
          <a:bodyPr/>
          <a:lstStyle/>
          <a:p>
            <a:pPr>
              <a:defRPr/>
            </a:pPr>
            <a:fld id="{1ADB250F-7FFF-45C4-B953-7DB54FE46069}" type="slidenum">
              <a:rPr lang="tr-TR" smtClean="0">
                <a:solidFill>
                  <a:srgbClr val="04617B">
                    <a:shade val="90000"/>
                  </a:srgbClr>
                </a:solidFill>
              </a:rPr>
              <a:pPr>
                <a:defRPr/>
              </a:pPr>
              <a:t>26</a:t>
            </a:fld>
            <a:endParaRPr lang="tr-TR">
              <a:solidFill>
                <a:srgbClr val="04617B">
                  <a:shade val="90000"/>
                </a:srgbClr>
              </a:solidFill>
            </a:endParaRPr>
          </a:p>
        </p:txBody>
      </p:sp>
    </p:spTree>
    <p:extLst>
      <p:ext uri="{BB962C8B-B14F-4D97-AF65-F5344CB8AC3E}">
        <p14:creationId xmlns:p14="http://schemas.microsoft.com/office/powerpoint/2010/main" val="3774117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Başlık"/>
          <p:cNvSpPr>
            <a:spLocks noGrp="1"/>
          </p:cNvSpPr>
          <p:nvPr>
            <p:ph type="title"/>
          </p:nvPr>
        </p:nvSpPr>
        <p:spPr/>
        <p:txBody>
          <a:bodyPr/>
          <a:lstStyle/>
          <a:p>
            <a:pPr algn="ctr"/>
            <a:r>
              <a:rPr lang="tr-TR" altLang="tr-TR" sz="4000" smtClean="0"/>
              <a:t>Uluslararası İnsan Hakları Manzumesi</a:t>
            </a:r>
          </a:p>
        </p:txBody>
      </p:sp>
      <p:sp>
        <p:nvSpPr>
          <p:cNvPr id="95235" name="2 İçerik Yer Tutucusu"/>
          <p:cNvSpPr>
            <a:spLocks noGrp="1"/>
          </p:cNvSpPr>
          <p:nvPr>
            <p:ph idx="1"/>
          </p:nvPr>
        </p:nvSpPr>
        <p:spPr/>
        <p:txBody>
          <a:bodyPr/>
          <a:lstStyle/>
          <a:p>
            <a:pPr algn="just"/>
            <a:r>
              <a:rPr lang="tr-TR" altLang="tr-TR" smtClean="0"/>
              <a:t>İHEB’in hukuksal bağlayıcılığı yoktur. Ancak etkilidir. Bu nedenle daha sonraki tarihlerde hukuksal bağlayıcılığa sahip sözleşmeler hazırlanmıştır.</a:t>
            </a:r>
          </a:p>
          <a:p>
            <a:pPr algn="just"/>
            <a:r>
              <a:rPr lang="tr-TR" altLang="tr-TR" smtClean="0"/>
              <a:t>Bu sözleşmelerden en önemli ikisi 1966 tarihli </a:t>
            </a:r>
            <a:r>
              <a:rPr lang="tr-TR" altLang="tr-TR" smtClean="0">
                <a:solidFill>
                  <a:srgbClr val="FF0000"/>
                </a:solidFill>
              </a:rPr>
              <a:t>İkiz Sözleşmeler</a:t>
            </a:r>
            <a:r>
              <a:rPr lang="tr-TR" altLang="tr-TR" smtClean="0"/>
              <a:t>dir:</a:t>
            </a:r>
          </a:p>
          <a:p>
            <a:pPr>
              <a:buFont typeface="Wingdings 2" pitchFamily="18" charset="2"/>
              <a:buNone/>
            </a:pPr>
            <a:r>
              <a:rPr lang="tr-TR" altLang="tr-TR" smtClean="0"/>
              <a:t>	-Kişisel ve Siyasal Haklar Sözleşmesi (KSHS)</a:t>
            </a:r>
          </a:p>
          <a:p>
            <a:pPr>
              <a:buFont typeface="Wingdings 2" pitchFamily="18" charset="2"/>
              <a:buNone/>
            </a:pPr>
            <a:r>
              <a:rPr lang="tr-TR" altLang="tr-TR" smtClean="0"/>
              <a:t>	-Ekonomik, Sosyal ve Kültürel Haklar Sözleşmesi (ESKHS)</a:t>
            </a:r>
          </a:p>
          <a:p>
            <a:pPr algn="just">
              <a:buFont typeface="Wingdings 2" pitchFamily="18" charset="2"/>
              <a:buNone/>
            </a:pPr>
            <a:r>
              <a:rPr lang="tr-TR" altLang="tr-TR" smtClean="0">
                <a:solidFill>
                  <a:srgbClr val="FF0000"/>
                </a:solidFill>
              </a:rPr>
              <a:t>İşte İHEB, KSHS ve ESKHS birlikte </a:t>
            </a:r>
            <a:r>
              <a:rPr lang="tr-TR" altLang="tr-TR" b="1" smtClean="0">
                <a:solidFill>
                  <a:srgbClr val="FF0000"/>
                </a:solidFill>
              </a:rPr>
              <a:t>İnsan Hakları Manzumesi </a:t>
            </a:r>
            <a:r>
              <a:rPr lang="tr-TR" altLang="tr-TR" smtClean="0">
                <a:solidFill>
                  <a:srgbClr val="FF0000"/>
                </a:solidFill>
              </a:rPr>
              <a:t>olarak adlandırılır.</a:t>
            </a:r>
          </a:p>
        </p:txBody>
      </p:sp>
      <p:sp>
        <p:nvSpPr>
          <p:cNvPr id="4" name="3 Slayt Numarası Yer Tutucusu"/>
          <p:cNvSpPr>
            <a:spLocks noGrp="1"/>
          </p:cNvSpPr>
          <p:nvPr>
            <p:ph type="sldNum" sz="quarter" idx="12"/>
          </p:nvPr>
        </p:nvSpPr>
        <p:spPr/>
        <p:txBody>
          <a:bodyPr/>
          <a:lstStyle/>
          <a:p>
            <a:pPr>
              <a:defRPr/>
            </a:pPr>
            <a:fld id="{9AFB0047-B00D-4F44-8AC4-6C94D568A37F}" type="slidenum">
              <a:rPr lang="tr-TR" smtClean="0">
                <a:solidFill>
                  <a:srgbClr val="04617B">
                    <a:shade val="90000"/>
                  </a:srgbClr>
                </a:solidFill>
              </a:rPr>
              <a:pPr>
                <a:defRPr/>
              </a:pPr>
              <a:t>27</a:t>
            </a:fld>
            <a:endParaRPr lang="tr-TR">
              <a:solidFill>
                <a:srgbClr val="04617B">
                  <a:shade val="90000"/>
                </a:srgbClr>
              </a:solidFill>
            </a:endParaRPr>
          </a:p>
        </p:txBody>
      </p:sp>
    </p:spTree>
    <p:extLst>
      <p:ext uri="{BB962C8B-B14F-4D97-AF65-F5344CB8AC3E}">
        <p14:creationId xmlns:p14="http://schemas.microsoft.com/office/powerpoint/2010/main" val="8632138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Başlık"/>
          <p:cNvSpPr>
            <a:spLocks noGrp="1"/>
          </p:cNvSpPr>
          <p:nvPr>
            <p:ph type="title"/>
          </p:nvPr>
        </p:nvSpPr>
        <p:spPr/>
        <p:txBody>
          <a:bodyPr/>
          <a:lstStyle/>
          <a:p>
            <a:pPr algn="ctr"/>
            <a:r>
              <a:rPr lang="tr-TR" altLang="tr-TR" smtClean="0"/>
              <a:t>İKİZ SÖZLEŞMELER</a:t>
            </a:r>
          </a:p>
        </p:txBody>
      </p:sp>
      <p:sp>
        <p:nvSpPr>
          <p:cNvPr id="96259" name="2 İçerik Yer Tutucusu"/>
          <p:cNvSpPr>
            <a:spLocks noGrp="1"/>
          </p:cNvSpPr>
          <p:nvPr>
            <p:ph idx="1"/>
          </p:nvPr>
        </p:nvSpPr>
        <p:spPr/>
        <p:txBody>
          <a:bodyPr/>
          <a:lstStyle/>
          <a:p>
            <a:r>
              <a:rPr lang="tr-TR" altLang="tr-TR" smtClean="0"/>
              <a:t>1966 tarihli KSHS ve ESKHS İkiz Sözleşmeler olarak adlandırılır.</a:t>
            </a:r>
          </a:p>
          <a:p>
            <a:pPr>
              <a:buFont typeface="Wingdings 2" pitchFamily="18" charset="2"/>
              <a:buNone/>
            </a:pPr>
            <a:endParaRPr lang="tr-TR" altLang="tr-TR" smtClean="0"/>
          </a:p>
          <a:p>
            <a:r>
              <a:rPr lang="tr-TR" altLang="tr-TR" smtClean="0"/>
              <a:t>Bu Sözleşmeler 1976 yılında yürürlüğe girmiştir.</a:t>
            </a:r>
          </a:p>
          <a:p>
            <a:pPr>
              <a:buFont typeface="Wingdings 2" pitchFamily="18" charset="2"/>
              <a:buNone/>
            </a:pPr>
            <a:endParaRPr lang="tr-TR" altLang="tr-TR" smtClean="0"/>
          </a:p>
          <a:p>
            <a:r>
              <a:rPr lang="tr-TR" altLang="tr-TR" smtClean="0"/>
              <a:t>Türkiye bu sözleşmeleri 2000 yılında imzalamış, 2003 yılında onaylamıştır.</a:t>
            </a:r>
          </a:p>
        </p:txBody>
      </p:sp>
      <p:sp>
        <p:nvSpPr>
          <p:cNvPr id="4" name="3 Slayt Numarası Yer Tutucusu"/>
          <p:cNvSpPr>
            <a:spLocks noGrp="1"/>
          </p:cNvSpPr>
          <p:nvPr>
            <p:ph type="sldNum" sz="quarter" idx="12"/>
          </p:nvPr>
        </p:nvSpPr>
        <p:spPr/>
        <p:txBody>
          <a:bodyPr/>
          <a:lstStyle/>
          <a:p>
            <a:pPr>
              <a:defRPr/>
            </a:pPr>
            <a:fld id="{E91D44F1-FD17-4819-944F-5A6AAB49AE93}" type="slidenum">
              <a:rPr lang="tr-TR" smtClean="0">
                <a:solidFill>
                  <a:srgbClr val="04617B">
                    <a:shade val="90000"/>
                  </a:srgbClr>
                </a:solidFill>
              </a:rPr>
              <a:pPr>
                <a:defRPr/>
              </a:pPr>
              <a:t>28</a:t>
            </a:fld>
            <a:endParaRPr lang="tr-TR">
              <a:solidFill>
                <a:srgbClr val="04617B">
                  <a:shade val="90000"/>
                </a:srgbClr>
              </a:solidFill>
            </a:endParaRPr>
          </a:p>
        </p:txBody>
      </p:sp>
    </p:spTree>
    <p:extLst>
      <p:ext uri="{BB962C8B-B14F-4D97-AF65-F5344CB8AC3E}">
        <p14:creationId xmlns:p14="http://schemas.microsoft.com/office/powerpoint/2010/main" val="3687316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p:txBody>
          <a:bodyPr/>
          <a:lstStyle/>
          <a:p>
            <a:pPr algn="ctr"/>
            <a:r>
              <a:rPr lang="tr-TR" altLang="tr-TR" smtClean="0"/>
              <a:t>Uluslararası Korumaya Geçiş</a:t>
            </a:r>
          </a:p>
        </p:txBody>
      </p:sp>
      <p:sp>
        <p:nvSpPr>
          <p:cNvPr id="70659" name="Rectangle 3"/>
          <p:cNvSpPr>
            <a:spLocks noGrp="1"/>
          </p:cNvSpPr>
          <p:nvPr>
            <p:ph type="body" idx="1"/>
          </p:nvPr>
        </p:nvSpPr>
        <p:spPr/>
        <p:txBody>
          <a:bodyPr/>
          <a:lstStyle/>
          <a:p>
            <a:r>
              <a:rPr lang="tr-TR" altLang="tr-TR" smtClean="0"/>
              <a:t>Uluslararası alana geçişteki belirleyici olaylar;</a:t>
            </a:r>
          </a:p>
          <a:p>
            <a:r>
              <a:rPr lang="tr-TR" altLang="tr-TR" smtClean="0"/>
              <a:t>İkinci Dünya Savaşı’nın sona ermesi </a:t>
            </a:r>
          </a:p>
          <a:p>
            <a:r>
              <a:rPr lang="tr-TR" altLang="tr-TR" smtClean="0"/>
              <a:t>Birleşmiş Milletler’in kurulması (24 Ekim 1945)</a:t>
            </a:r>
          </a:p>
          <a:p>
            <a:r>
              <a:rPr lang="tr-TR" altLang="tr-TR" smtClean="0"/>
              <a:t>Öncü girişim: Uluslararası Çalışma Örgütü’nün (ILO) kuruluşu (1919) (Uluslararası koruma ve denetim fikri)</a:t>
            </a:r>
          </a:p>
          <a:p>
            <a:r>
              <a:rPr lang="tr-TR" altLang="tr-TR" smtClean="0">
                <a:solidFill>
                  <a:srgbClr val="FF0000"/>
                </a:solidFill>
              </a:rPr>
              <a:t>Devletlerin İnsan Haklarına Saygı Gösterme Yükümlülüğünün Kaynağı: </a:t>
            </a:r>
          </a:p>
          <a:p>
            <a:r>
              <a:rPr lang="tr-TR" altLang="tr-TR" smtClean="0"/>
              <a:t>İlgili uluslararası örgütün kuruluş belgesini kabul ederek </a:t>
            </a:r>
            <a:r>
              <a:rPr lang="tr-TR" altLang="tr-TR" smtClean="0">
                <a:solidFill>
                  <a:srgbClr val="FF0000"/>
                </a:solidFill>
              </a:rPr>
              <a:t>üye devlet </a:t>
            </a:r>
            <a:r>
              <a:rPr lang="tr-TR" altLang="tr-TR" smtClean="0"/>
              <a:t>olmak ya da sözleşmeye </a:t>
            </a:r>
            <a:r>
              <a:rPr lang="tr-TR" altLang="tr-TR" smtClean="0">
                <a:solidFill>
                  <a:srgbClr val="FF0000"/>
                </a:solidFill>
              </a:rPr>
              <a:t>taraf</a:t>
            </a:r>
            <a:r>
              <a:rPr lang="tr-TR" altLang="tr-TR" smtClean="0"/>
              <a:t> olup, varsa </a:t>
            </a:r>
            <a:r>
              <a:rPr lang="tr-TR" altLang="tr-TR" smtClean="0">
                <a:solidFill>
                  <a:srgbClr val="FF0000"/>
                </a:solidFill>
              </a:rPr>
              <a:t>denetim organının yetkisini </a:t>
            </a:r>
            <a:r>
              <a:rPr lang="tr-TR" altLang="tr-TR" smtClean="0"/>
              <a:t>kabul etmek.</a:t>
            </a:r>
          </a:p>
        </p:txBody>
      </p:sp>
      <p:sp>
        <p:nvSpPr>
          <p:cNvPr id="4" name="3 Slayt Numarası Yer Tutucusu"/>
          <p:cNvSpPr>
            <a:spLocks noGrp="1"/>
          </p:cNvSpPr>
          <p:nvPr>
            <p:ph type="sldNum" sz="quarter" idx="12"/>
          </p:nvPr>
        </p:nvSpPr>
        <p:spPr/>
        <p:txBody>
          <a:bodyPr/>
          <a:lstStyle/>
          <a:p>
            <a:pPr>
              <a:defRPr/>
            </a:pPr>
            <a:fld id="{EC1823A2-ADD5-4144-94C2-DDE5E91A4487}" type="slidenum">
              <a:rPr lang="tr-TR" smtClean="0">
                <a:solidFill>
                  <a:srgbClr val="04617B">
                    <a:shade val="90000"/>
                  </a:srgbClr>
                </a:solidFill>
              </a:rPr>
              <a:pPr>
                <a:defRPr/>
              </a:pPr>
              <a:t>3</a:t>
            </a:fld>
            <a:endParaRPr lang="tr-TR">
              <a:solidFill>
                <a:srgbClr val="04617B">
                  <a:shade val="90000"/>
                </a:srgbClr>
              </a:solidFill>
            </a:endParaRPr>
          </a:p>
        </p:txBody>
      </p:sp>
    </p:spTree>
    <p:extLst>
      <p:ext uri="{BB962C8B-B14F-4D97-AF65-F5344CB8AC3E}">
        <p14:creationId xmlns:p14="http://schemas.microsoft.com/office/powerpoint/2010/main" val="3783142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a:xfrm>
            <a:off x="457200" y="704850"/>
            <a:ext cx="8229600" cy="1143000"/>
          </a:xfrm>
        </p:spPr>
        <p:txBody>
          <a:bodyPr/>
          <a:lstStyle/>
          <a:p>
            <a:pPr algn="ctr"/>
            <a:r>
              <a:rPr lang="tr-TR" altLang="tr-TR" sz="4600" smtClean="0"/>
              <a:t>Uluslararası</a:t>
            </a:r>
            <a:br>
              <a:rPr lang="tr-TR" altLang="tr-TR" sz="4600" smtClean="0"/>
            </a:br>
            <a:r>
              <a:rPr lang="tr-TR" altLang="tr-TR" sz="4600" smtClean="0"/>
              <a:t> İnsan Hakları Koruma Rejimleri</a:t>
            </a:r>
          </a:p>
        </p:txBody>
      </p:sp>
      <p:sp>
        <p:nvSpPr>
          <p:cNvPr id="71683" name="Rectangle 4"/>
          <p:cNvSpPr>
            <a:spLocks noGrp="1"/>
          </p:cNvSpPr>
          <p:nvPr>
            <p:ph type="body" sz="half" idx="1"/>
          </p:nvPr>
        </p:nvSpPr>
        <p:spPr>
          <a:xfrm>
            <a:off x="457200" y="1935163"/>
            <a:ext cx="4038600" cy="4389437"/>
          </a:xfrm>
        </p:spPr>
        <p:txBody>
          <a:bodyPr/>
          <a:lstStyle/>
          <a:p>
            <a:pPr>
              <a:lnSpc>
                <a:spcPct val="90000"/>
              </a:lnSpc>
            </a:pPr>
            <a:r>
              <a:rPr lang="tr-TR" altLang="tr-TR" sz="3600" smtClean="0"/>
              <a:t>Birleşmiş Milletler Koruma Sistemi</a:t>
            </a:r>
          </a:p>
        </p:txBody>
      </p:sp>
      <p:sp>
        <p:nvSpPr>
          <p:cNvPr id="71684" name="Rectangle 5"/>
          <p:cNvSpPr>
            <a:spLocks noGrp="1"/>
          </p:cNvSpPr>
          <p:nvPr>
            <p:ph type="body" sz="half" idx="2"/>
          </p:nvPr>
        </p:nvSpPr>
        <p:spPr>
          <a:xfrm>
            <a:off x="4648200" y="1935163"/>
            <a:ext cx="4038600" cy="4389437"/>
          </a:xfrm>
        </p:spPr>
        <p:txBody>
          <a:bodyPr/>
          <a:lstStyle/>
          <a:p>
            <a:pPr>
              <a:lnSpc>
                <a:spcPct val="90000"/>
              </a:lnSpc>
            </a:pPr>
            <a:r>
              <a:rPr lang="tr-TR" altLang="tr-TR" sz="3600" smtClean="0"/>
              <a:t>Bölgesel Koruma Sistemleri</a:t>
            </a:r>
          </a:p>
          <a:p>
            <a:pPr>
              <a:lnSpc>
                <a:spcPct val="90000"/>
              </a:lnSpc>
            </a:pPr>
            <a:r>
              <a:rPr lang="tr-TR" altLang="tr-TR" sz="3200" smtClean="0"/>
              <a:t>Amerika (Amerikan Devletleri Örgütü)</a:t>
            </a:r>
          </a:p>
          <a:p>
            <a:pPr>
              <a:lnSpc>
                <a:spcPct val="90000"/>
              </a:lnSpc>
            </a:pPr>
            <a:r>
              <a:rPr lang="tr-TR" altLang="tr-TR" sz="3200" smtClean="0"/>
              <a:t>Afrika (Afrika Birliği Örgütü)</a:t>
            </a:r>
          </a:p>
          <a:p>
            <a:pPr>
              <a:lnSpc>
                <a:spcPct val="90000"/>
              </a:lnSpc>
            </a:pPr>
            <a:r>
              <a:rPr lang="tr-TR" altLang="tr-TR" sz="3200" smtClean="0"/>
              <a:t>Avrupa (Avrupa Konseyi)</a:t>
            </a:r>
          </a:p>
        </p:txBody>
      </p:sp>
      <p:sp>
        <p:nvSpPr>
          <p:cNvPr id="5" name="4 Slayt Numarası Yer Tutucusu"/>
          <p:cNvSpPr>
            <a:spLocks noGrp="1"/>
          </p:cNvSpPr>
          <p:nvPr>
            <p:ph type="sldNum" sz="quarter" idx="12"/>
          </p:nvPr>
        </p:nvSpPr>
        <p:spPr/>
        <p:txBody>
          <a:bodyPr/>
          <a:lstStyle/>
          <a:p>
            <a:pPr>
              <a:defRPr/>
            </a:pPr>
            <a:fld id="{0C5C504D-4914-48D4-9533-569474DC09F4}" type="slidenum">
              <a:rPr lang="tr-TR" smtClean="0">
                <a:solidFill>
                  <a:srgbClr val="04617B">
                    <a:shade val="90000"/>
                  </a:srgbClr>
                </a:solidFill>
              </a:rPr>
              <a:pPr>
                <a:defRPr/>
              </a:pPr>
              <a:t>4</a:t>
            </a:fld>
            <a:endParaRPr lang="tr-TR">
              <a:solidFill>
                <a:srgbClr val="04617B">
                  <a:shade val="90000"/>
                </a:srgbClr>
              </a:solidFill>
            </a:endParaRPr>
          </a:p>
        </p:txBody>
      </p:sp>
    </p:spTree>
    <p:extLst>
      <p:ext uri="{BB962C8B-B14F-4D97-AF65-F5344CB8AC3E}">
        <p14:creationId xmlns:p14="http://schemas.microsoft.com/office/powerpoint/2010/main" val="811640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p:txBody>
          <a:bodyPr/>
          <a:lstStyle/>
          <a:p>
            <a:pPr algn="ctr"/>
            <a:r>
              <a:rPr lang="tr-TR" altLang="tr-TR" sz="4600" smtClean="0"/>
              <a:t>Avrupa Bölgesel Koruma Sistemi</a:t>
            </a:r>
          </a:p>
        </p:txBody>
      </p:sp>
      <p:sp>
        <p:nvSpPr>
          <p:cNvPr id="72707" name="Rectangle 3"/>
          <p:cNvSpPr>
            <a:spLocks noGrp="1"/>
          </p:cNvSpPr>
          <p:nvPr>
            <p:ph type="body" idx="1"/>
          </p:nvPr>
        </p:nvSpPr>
        <p:spPr/>
        <p:txBody>
          <a:bodyPr/>
          <a:lstStyle/>
          <a:p>
            <a:r>
              <a:rPr lang="tr-TR" altLang="tr-TR" smtClean="0"/>
              <a:t>AGİK/AGİT): Avrupa Güvenlik ve İşbirliği Konferansı/Teşkilatı</a:t>
            </a:r>
          </a:p>
          <a:p>
            <a:r>
              <a:rPr lang="tr-TR" altLang="tr-TR" smtClean="0"/>
              <a:t>Avrupa Birliği (AB) (Önceki adlarıyla AET ve AT)</a:t>
            </a:r>
          </a:p>
          <a:p>
            <a:r>
              <a:rPr lang="tr-TR" altLang="tr-TR" smtClean="0"/>
              <a:t>Avrupa Konseyi</a:t>
            </a:r>
          </a:p>
          <a:p>
            <a:pPr>
              <a:buFont typeface="Wingdings 2" pitchFamily="18" charset="2"/>
              <a:buNone/>
            </a:pPr>
            <a:endParaRPr lang="tr-TR" altLang="tr-TR" smtClean="0"/>
          </a:p>
          <a:p>
            <a:pPr>
              <a:buFont typeface="Wingdings 2" pitchFamily="18" charset="2"/>
              <a:buNone/>
            </a:pPr>
            <a:r>
              <a:rPr lang="tr-TR" altLang="tr-TR" smtClean="0"/>
              <a:t>Bu üç yapı içinde Avrupa’da ayrı ayrı insan hakları standartları oluşturma çabasından söz edilebilir.</a:t>
            </a:r>
          </a:p>
        </p:txBody>
      </p:sp>
      <p:sp>
        <p:nvSpPr>
          <p:cNvPr id="4" name="3 Slayt Numarası Yer Tutucusu"/>
          <p:cNvSpPr>
            <a:spLocks noGrp="1"/>
          </p:cNvSpPr>
          <p:nvPr>
            <p:ph type="sldNum" sz="quarter" idx="12"/>
          </p:nvPr>
        </p:nvSpPr>
        <p:spPr/>
        <p:txBody>
          <a:bodyPr/>
          <a:lstStyle/>
          <a:p>
            <a:pPr>
              <a:defRPr/>
            </a:pPr>
            <a:fld id="{5372ECEB-2902-4FB3-95BC-F42BF0A3DF1E}" type="slidenum">
              <a:rPr lang="tr-TR" smtClean="0">
                <a:solidFill>
                  <a:srgbClr val="04617B">
                    <a:shade val="90000"/>
                  </a:srgbClr>
                </a:solidFill>
              </a:rPr>
              <a:pPr>
                <a:defRPr/>
              </a:pPr>
              <a:t>5</a:t>
            </a:fld>
            <a:endParaRPr lang="tr-TR">
              <a:solidFill>
                <a:srgbClr val="04617B">
                  <a:shade val="90000"/>
                </a:srgbClr>
              </a:solidFill>
            </a:endParaRPr>
          </a:p>
        </p:txBody>
      </p:sp>
    </p:spTree>
    <p:extLst>
      <p:ext uri="{BB962C8B-B14F-4D97-AF65-F5344CB8AC3E}">
        <p14:creationId xmlns:p14="http://schemas.microsoft.com/office/powerpoint/2010/main" val="1458760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r>
              <a:rPr lang="tr-TR" altLang="tr-TR" smtClean="0"/>
              <a:t>Birleşmiş Milletler (BM) Sistemi</a:t>
            </a:r>
          </a:p>
        </p:txBody>
      </p:sp>
      <p:sp>
        <p:nvSpPr>
          <p:cNvPr id="73731" name="Rectangle 3"/>
          <p:cNvSpPr>
            <a:spLocks noGrp="1"/>
          </p:cNvSpPr>
          <p:nvPr>
            <p:ph type="body" idx="1"/>
          </p:nvPr>
        </p:nvSpPr>
        <p:spPr/>
        <p:txBody>
          <a:bodyPr/>
          <a:lstStyle/>
          <a:p>
            <a:r>
              <a:rPr lang="tr-TR" altLang="tr-TR" smtClean="0"/>
              <a:t>25 Nisan 1945: San Francisco Toplantısı (BM kuruluş müzakerelerinin başlangıcı)</a:t>
            </a:r>
          </a:p>
          <a:p>
            <a:r>
              <a:rPr lang="tr-TR" altLang="tr-TR" smtClean="0"/>
              <a:t>26 Haziran 1945: BM Antlaşması/Şartı’nın imzalanması</a:t>
            </a:r>
          </a:p>
          <a:p>
            <a:r>
              <a:rPr lang="tr-TR" altLang="tr-TR" smtClean="0"/>
              <a:t>24 Ekim 1945: BM Antlaşması/Şartı’nın yürürlüğe girmesi (U. Adalet Divanı Statüsü tamamlayıcı bölüm)</a:t>
            </a:r>
          </a:p>
          <a:p>
            <a:pPr algn="just"/>
            <a:r>
              <a:rPr lang="tr-TR" altLang="tr-TR" smtClean="0"/>
              <a:t>II. Dünya Savaşı’nda Almanya’ya savaş ilan etmiş devletlerce kuruldu. Türkiye’nin de aralarında bulunduğu 51 ülke tarafından.</a:t>
            </a:r>
          </a:p>
        </p:txBody>
      </p:sp>
      <p:sp>
        <p:nvSpPr>
          <p:cNvPr id="4" name="3 Slayt Numarası Yer Tutucusu"/>
          <p:cNvSpPr>
            <a:spLocks noGrp="1"/>
          </p:cNvSpPr>
          <p:nvPr>
            <p:ph type="sldNum" sz="quarter" idx="12"/>
          </p:nvPr>
        </p:nvSpPr>
        <p:spPr/>
        <p:txBody>
          <a:bodyPr/>
          <a:lstStyle/>
          <a:p>
            <a:pPr>
              <a:defRPr/>
            </a:pPr>
            <a:fld id="{70E53C98-95A2-4E2D-AF94-8C6E158B2A6F}" type="slidenum">
              <a:rPr lang="tr-TR" smtClean="0">
                <a:solidFill>
                  <a:srgbClr val="04617B">
                    <a:shade val="90000"/>
                  </a:srgbClr>
                </a:solidFill>
              </a:rPr>
              <a:pPr>
                <a:defRPr/>
              </a:pPr>
              <a:t>6</a:t>
            </a:fld>
            <a:endParaRPr lang="tr-TR">
              <a:solidFill>
                <a:srgbClr val="04617B">
                  <a:shade val="90000"/>
                </a:srgbClr>
              </a:solidFill>
            </a:endParaRPr>
          </a:p>
        </p:txBody>
      </p:sp>
    </p:spTree>
    <p:extLst>
      <p:ext uri="{BB962C8B-B14F-4D97-AF65-F5344CB8AC3E}">
        <p14:creationId xmlns:p14="http://schemas.microsoft.com/office/powerpoint/2010/main" val="3501581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1 Başlık"/>
          <p:cNvSpPr>
            <a:spLocks noGrp="1"/>
          </p:cNvSpPr>
          <p:nvPr>
            <p:ph type="title"/>
          </p:nvPr>
        </p:nvSpPr>
        <p:spPr/>
        <p:txBody>
          <a:bodyPr/>
          <a:lstStyle/>
          <a:p>
            <a:pPr algn="ctr"/>
            <a:r>
              <a:rPr lang="tr-TR" altLang="tr-TR" smtClean="0"/>
              <a:t>BM Öncesi Dönemin Özellikleri</a:t>
            </a:r>
          </a:p>
        </p:txBody>
      </p:sp>
      <p:sp>
        <p:nvSpPr>
          <p:cNvPr id="74755" name="2 İçerik Yer Tutucusu"/>
          <p:cNvSpPr>
            <a:spLocks noGrp="1"/>
          </p:cNvSpPr>
          <p:nvPr>
            <p:ph idx="1"/>
          </p:nvPr>
        </p:nvSpPr>
        <p:spPr/>
        <p:txBody>
          <a:bodyPr/>
          <a:lstStyle/>
          <a:p>
            <a:r>
              <a:rPr lang="tr-TR" altLang="tr-TR" smtClean="0"/>
              <a:t>Bu dönemde insan hakları kural olarak uluslararası hukukun konusu değildir.</a:t>
            </a:r>
          </a:p>
          <a:p>
            <a:endParaRPr lang="tr-TR" altLang="tr-TR" smtClean="0"/>
          </a:p>
          <a:p>
            <a:r>
              <a:rPr lang="tr-TR" altLang="tr-TR" smtClean="0"/>
              <a:t>Uluslararası hukukun tek hak öznesi, devletlerdir.</a:t>
            </a:r>
          </a:p>
          <a:p>
            <a:pPr>
              <a:buFont typeface="Wingdings 2" pitchFamily="18" charset="2"/>
              <a:buNone/>
            </a:pPr>
            <a:endParaRPr lang="tr-TR" altLang="tr-TR" smtClean="0"/>
          </a:p>
          <a:p>
            <a:r>
              <a:rPr lang="tr-TR" altLang="tr-TR" smtClean="0"/>
              <a:t>İnsan hakları sorunları, tümüyle devletlerin iç hukuk sorunu olarak görülmektedir.</a:t>
            </a:r>
          </a:p>
          <a:p>
            <a:pPr algn="just"/>
            <a:r>
              <a:rPr lang="tr-TR" altLang="tr-TR" smtClean="0">
                <a:solidFill>
                  <a:srgbClr val="FF0000"/>
                </a:solidFill>
              </a:rPr>
              <a:t>BM insan hakları sistemi bunu değiştirmiş; birey uluslararası hukukta hak sahibi özne olarak görülmeye başlanmıştır</a:t>
            </a:r>
            <a:r>
              <a:rPr lang="tr-TR" altLang="tr-TR" smtClean="0"/>
              <a:t>.</a:t>
            </a:r>
          </a:p>
        </p:txBody>
      </p:sp>
      <p:sp>
        <p:nvSpPr>
          <p:cNvPr id="4" name="3 Slayt Numarası Yer Tutucusu"/>
          <p:cNvSpPr>
            <a:spLocks noGrp="1"/>
          </p:cNvSpPr>
          <p:nvPr>
            <p:ph type="sldNum" sz="quarter" idx="12"/>
          </p:nvPr>
        </p:nvSpPr>
        <p:spPr/>
        <p:txBody>
          <a:bodyPr/>
          <a:lstStyle/>
          <a:p>
            <a:pPr>
              <a:defRPr/>
            </a:pPr>
            <a:fld id="{7C6B891B-2B6E-47CE-BE55-2B85BFE15225}" type="slidenum">
              <a:rPr lang="tr-TR" smtClean="0">
                <a:solidFill>
                  <a:srgbClr val="04617B">
                    <a:shade val="90000"/>
                  </a:srgbClr>
                </a:solidFill>
              </a:rPr>
              <a:pPr>
                <a:defRPr/>
              </a:pPr>
              <a:t>7</a:t>
            </a:fld>
            <a:endParaRPr lang="tr-TR">
              <a:solidFill>
                <a:srgbClr val="04617B">
                  <a:shade val="90000"/>
                </a:srgbClr>
              </a:solidFill>
            </a:endParaRPr>
          </a:p>
        </p:txBody>
      </p:sp>
    </p:spTree>
    <p:extLst>
      <p:ext uri="{BB962C8B-B14F-4D97-AF65-F5344CB8AC3E}">
        <p14:creationId xmlns:p14="http://schemas.microsoft.com/office/powerpoint/2010/main" val="3003131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p:cNvSpPr>
          <p:nvPr>
            <p:ph type="title"/>
          </p:nvPr>
        </p:nvSpPr>
        <p:spPr>
          <a:xfrm>
            <a:off x="457200" y="704850"/>
            <a:ext cx="8229600" cy="1143000"/>
          </a:xfrm>
        </p:spPr>
        <p:txBody>
          <a:bodyPr/>
          <a:lstStyle/>
          <a:p>
            <a:pPr algn="ctr"/>
            <a:r>
              <a:rPr lang="tr-TR" altLang="tr-TR" smtClean="0"/>
              <a:t>BM’nin Örgüt Yapısı </a:t>
            </a:r>
          </a:p>
        </p:txBody>
      </p:sp>
      <p:sp>
        <p:nvSpPr>
          <p:cNvPr id="75779" name="Rectangle 3"/>
          <p:cNvSpPr>
            <a:spLocks noGrp="1"/>
          </p:cNvSpPr>
          <p:nvPr>
            <p:ph type="body" sz="half" idx="1"/>
          </p:nvPr>
        </p:nvSpPr>
        <p:spPr>
          <a:xfrm>
            <a:off x="457200" y="1935163"/>
            <a:ext cx="4038600" cy="4389437"/>
          </a:xfrm>
        </p:spPr>
        <p:txBody>
          <a:bodyPr/>
          <a:lstStyle/>
          <a:p>
            <a:r>
              <a:rPr lang="tr-TR" altLang="tr-TR" sz="3000" smtClean="0"/>
              <a:t>Genel Kurul</a:t>
            </a:r>
          </a:p>
          <a:p>
            <a:r>
              <a:rPr lang="tr-TR" altLang="tr-TR" sz="3000" smtClean="0"/>
              <a:t>Güvenlik Konseyi</a:t>
            </a:r>
          </a:p>
          <a:p>
            <a:r>
              <a:rPr lang="tr-TR" altLang="tr-TR" sz="3000" smtClean="0"/>
              <a:t>Ekonomik ve Sosyal Konsey</a:t>
            </a:r>
          </a:p>
          <a:p>
            <a:r>
              <a:rPr lang="tr-TR" altLang="tr-TR" sz="3000" smtClean="0"/>
              <a:t>Vesayet Konseyi</a:t>
            </a:r>
          </a:p>
          <a:p>
            <a:r>
              <a:rPr lang="tr-TR" altLang="tr-TR" sz="3000" smtClean="0"/>
              <a:t>Genel Sekreterlik</a:t>
            </a:r>
          </a:p>
          <a:p>
            <a:r>
              <a:rPr lang="tr-TR" altLang="tr-TR" sz="3000" smtClean="0"/>
              <a:t>Uluslararası Adalet Divanı (UAD)</a:t>
            </a:r>
          </a:p>
        </p:txBody>
      </p:sp>
      <p:pic>
        <p:nvPicPr>
          <p:cNvPr id="75780" name="Picture 4"/>
          <p:cNvPicPr>
            <a:picLocks noGrp="1" noChangeAspect="1" noChangeArrowheads="1"/>
          </p:cNvPicPr>
          <p:nvPr>
            <p:ph type="body" sz="half" idx="2"/>
          </p:nvPr>
        </p:nvPicPr>
        <p:blipFill>
          <a:blip r:embed="rId2">
            <a:extLst>
              <a:ext uri="{28A0092B-C50C-407E-A947-70E740481C1C}">
                <a14:useLocalDpi xmlns:a14="http://schemas.microsoft.com/office/drawing/2010/main" val="0"/>
              </a:ext>
            </a:extLst>
          </a:blip>
          <a:srcRect/>
          <a:stretch>
            <a:fillRect/>
          </a:stretch>
        </p:blipFill>
        <p:spPr>
          <a:xfrm>
            <a:off x="4211638" y="1935163"/>
            <a:ext cx="4475162" cy="4389437"/>
          </a:xfrm>
        </p:spPr>
      </p:pic>
      <p:sp>
        <p:nvSpPr>
          <p:cNvPr id="5" name="4 Slayt Numarası Yer Tutucusu"/>
          <p:cNvSpPr>
            <a:spLocks noGrp="1"/>
          </p:cNvSpPr>
          <p:nvPr>
            <p:ph type="sldNum" sz="quarter" idx="12"/>
          </p:nvPr>
        </p:nvSpPr>
        <p:spPr/>
        <p:txBody>
          <a:bodyPr/>
          <a:lstStyle/>
          <a:p>
            <a:pPr>
              <a:defRPr/>
            </a:pPr>
            <a:fld id="{4AEA7271-000E-4F1C-8296-F3AA1B5E407F}" type="slidenum">
              <a:rPr lang="tr-TR" smtClean="0">
                <a:solidFill>
                  <a:srgbClr val="04617B">
                    <a:shade val="90000"/>
                  </a:srgbClr>
                </a:solidFill>
              </a:rPr>
              <a:pPr>
                <a:defRPr/>
              </a:pPr>
              <a:t>8</a:t>
            </a:fld>
            <a:endParaRPr lang="tr-TR">
              <a:solidFill>
                <a:srgbClr val="04617B">
                  <a:shade val="90000"/>
                </a:srgbClr>
              </a:solidFill>
            </a:endParaRPr>
          </a:p>
        </p:txBody>
      </p:sp>
    </p:spTree>
    <p:extLst>
      <p:ext uri="{BB962C8B-B14F-4D97-AF65-F5344CB8AC3E}">
        <p14:creationId xmlns:p14="http://schemas.microsoft.com/office/powerpoint/2010/main" val="1690117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p:nvPr>
        </p:nvSpPr>
        <p:spPr/>
        <p:txBody>
          <a:bodyPr/>
          <a:lstStyle/>
          <a:p>
            <a:pPr algn="ctr"/>
            <a:r>
              <a:rPr lang="tr-TR" altLang="tr-TR" smtClean="0"/>
              <a:t>BM GENEL KURULU</a:t>
            </a:r>
          </a:p>
        </p:txBody>
      </p:sp>
      <p:sp>
        <p:nvSpPr>
          <p:cNvPr id="76803" name="Rectangle 3"/>
          <p:cNvSpPr>
            <a:spLocks noGrp="1"/>
          </p:cNvSpPr>
          <p:nvPr>
            <p:ph type="body" idx="1"/>
          </p:nvPr>
        </p:nvSpPr>
        <p:spPr/>
        <p:txBody>
          <a:bodyPr/>
          <a:lstStyle/>
          <a:p>
            <a:r>
              <a:rPr lang="tr-TR" altLang="tr-TR" sz="4000" smtClean="0"/>
              <a:t>Tüm üye devletlerin temsilcilerinden oluşur. Günümüzde 200’e yakın BM üyesi devlet bulunmaktadır.</a:t>
            </a:r>
          </a:p>
          <a:p>
            <a:r>
              <a:rPr lang="tr-TR" altLang="tr-TR" sz="4000" smtClean="0"/>
              <a:t>Tüm bildiri, karar ve sözleşmelerin görüşülüp oylandığı yerdir.</a:t>
            </a:r>
          </a:p>
        </p:txBody>
      </p:sp>
      <p:sp>
        <p:nvSpPr>
          <p:cNvPr id="4" name="3 Slayt Numarası Yer Tutucusu"/>
          <p:cNvSpPr>
            <a:spLocks noGrp="1"/>
          </p:cNvSpPr>
          <p:nvPr>
            <p:ph type="sldNum" sz="quarter" idx="12"/>
          </p:nvPr>
        </p:nvSpPr>
        <p:spPr/>
        <p:txBody>
          <a:bodyPr/>
          <a:lstStyle/>
          <a:p>
            <a:pPr>
              <a:defRPr/>
            </a:pPr>
            <a:fld id="{85C709F8-447E-4444-B731-7A51641E2B23}" type="slidenum">
              <a:rPr lang="tr-TR" smtClean="0">
                <a:solidFill>
                  <a:srgbClr val="04617B">
                    <a:shade val="90000"/>
                  </a:srgbClr>
                </a:solidFill>
              </a:rPr>
              <a:pPr>
                <a:defRPr/>
              </a:pPr>
              <a:t>9</a:t>
            </a:fld>
            <a:endParaRPr lang="tr-TR">
              <a:solidFill>
                <a:srgbClr val="04617B">
                  <a:shade val="90000"/>
                </a:srgbClr>
              </a:solidFill>
            </a:endParaRPr>
          </a:p>
        </p:txBody>
      </p:sp>
    </p:spTree>
    <p:extLst>
      <p:ext uri="{BB962C8B-B14F-4D97-AF65-F5344CB8AC3E}">
        <p14:creationId xmlns:p14="http://schemas.microsoft.com/office/powerpoint/2010/main" val="330332895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3</TotalTime>
  <Words>1372</Words>
  <Application>Microsoft Office PowerPoint</Application>
  <PresentationFormat>Ekran Gösterisi (4:3)</PresentationFormat>
  <Paragraphs>184</Paragraphs>
  <Slides>28</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28</vt:i4>
      </vt:variant>
    </vt:vector>
  </HeadingPairs>
  <TitlesOfParts>
    <vt:vector size="34" baseType="lpstr">
      <vt:lpstr>Arial</vt:lpstr>
      <vt:lpstr>Calibri</vt:lpstr>
      <vt:lpstr>Constantia</vt:lpstr>
      <vt:lpstr>Wingdings 2</vt:lpstr>
      <vt:lpstr>Ofis Teması</vt:lpstr>
      <vt:lpstr>Akış</vt:lpstr>
      <vt:lpstr>THÖ</vt:lpstr>
      <vt:lpstr>İNSAN HAKLARININ ULUSLARARASI DÜZEYE YÜKSELİŞİ</vt:lpstr>
      <vt:lpstr>Uluslararası Korumaya Geçiş</vt:lpstr>
      <vt:lpstr>Uluslararası  İnsan Hakları Koruma Rejimleri</vt:lpstr>
      <vt:lpstr>Avrupa Bölgesel Koruma Sistemi</vt:lpstr>
      <vt:lpstr>Birleşmiş Milletler (BM) Sistemi</vt:lpstr>
      <vt:lpstr>BM Öncesi Dönemin Özellikleri</vt:lpstr>
      <vt:lpstr>BM’nin Örgüt Yapısı </vt:lpstr>
      <vt:lpstr>BM GENEL KURULU</vt:lpstr>
      <vt:lpstr>Güvenlik Konseyi</vt:lpstr>
      <vt:lpstr>Ekonomik ve Sosyal Konsey (ECOSOC)</vt:lpstr>
      <vt:lpstr>BM Genel Sekreterliği</vt:lpstr>
      <vt:lpstr>Uluslararası Adalet Divanı (UAD)</vt:lpstr>
      <vt:lpstr>BM İnsan Hakları Koruma Sistemi</vt:lpstr>
      <vt:lpstr>BM Antlaşması Çerçevesinde Kurulan Sistem</vt:lpstr>
      <vt:lpstr>BM İnsan Hakları Yüksek Komiserliği</vt:lpstr>
      <vt:lpstr>Uluslararası Ceza Mahkemesi</vt:lpstr>
      <vt:lpstr>Sözleşmeler Çerçevesinde  Kurulan Sistem</vt:lpstr>
      <vt:lpstr>İnsan Hakları Evrensel Bildirisi</vt:lpstr>
      <vt:lpstr>İnsan Hakları Evrensel Bildirisi’nin İçeriği</vt:lpstr>
      <vt:lpstr>İnsan Hakları Evrensel Bildirisi’nin İçeriği</vt:lpstr>
      <vt:lpstr>İnsan Hakları Evrensel Bildirisi’nin İçeriği</vt:lpstr>
      <vt:lpstr>İnsan Hakları Evrensel Bildirisi’nin İçeriği</vt:lpstr>
      <vt:lpstr>İnsan Hakları Evrensel Bildirisi’nin İçeriği</vt:lpstr>
      <vt:lpstr>İHEB’in Özellikleri </vt:lpstr>
      <vt:lpstr>İHEB’in açtığı çığır…</vt:lpstr>
      <vt:lpstr>Uluslararası İnsan Hakları Manzumesi</vt:lpstr>
      <vt:lpstr>İKİZ SÖZLEŞMELER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HAKLARININ ULUSLARARASI ALANDA KORUNMASI</dc:title>
  <dc:creator>Salim</dc:creator>
  <cp:lastModifiedBy>Bülent Algan</cp:lastModifiedBy>
  <cp:revision>5</cp:revision>
  <dcterms:created xsi:type="dcterms:W3CDTF">2015-12-23T22:24:44Z</dcterms:created>
  <dcterms:modified xsi:type="dcterms:W3CDTF">2020-01-29T08:51:59Z</dcterms:modified>
</cp:coreProperties>
</file>