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8670" y="741679"/>
            <a:ext cx="8481059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586" y="1853945"/>
            <a:ext cx="8387080" cy="3975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3" y="715772"/>
            <a:ext cx="22028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/>
              <a:t>Lecture</a:t>
            </a:r>
            <a:r>
              <a:rPr sz="4200" spc="-70" dirty="0"/>
              <a:t> </a:t>
            </a:r>
            <a:r>
              <a:rPr sz="4200" dirty="0"/>
              <a:t>1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923544" y="1319783"/>
            <a:ext cx="2197735" cy="70485"/>
            <a:chOff x="923544" y="1319783"/>
            <a:chExt cx="2197735" cy="70485"/>
          </a:xfrm>
        </p:grpSpPr>
        <p:sp>
          <p:nvSpPr>
            <p:cNvPr id="4" name="object 4"/>
            <p:cNvSpPr/>
            <p:nvPr/>
          </p:nvSpPr>
          <p:spPr>
            <a:xfrm>
              <a:off x="944880" y="1341119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544" y="1319783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5415" y="1576831"/>
            <a:ext cx="8049259" cy="34531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94385">
              <a:lnSpc>
                <a:spcPct val="100000"/>
              </a:lnSpc>
              <a:spcBef>
                <a:spcPts val="100"/>
              </a:spcBef>
            </a:pPr>
            <a:r>
              <a:rPr sz="4200" spc="170" dirty="0">
                <a:solidFill>
                  <a:srgbClr val="FAFD00"/>
                </a:solidFill>
                <a:latin typeface="Times New Roman"/>
                <a:cs typeface="Times New Roman"/>
              </a:rPr>
              <a:t>Introduction</a:t>
            </a:r>
            <a:r>
              <a:rPr sz="42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14" dirty="0">
                <a:solidFill>
                  <a:srgbClr val="FAFD00"/>
                </a:solidFill>
                <a:latin typeface="Times New Roman"/>
                <a:cs typeface="Times New Roman"/>
              </a:rPr>
              <a:t>to</a:t>
            </a:r>
            <a:r>
              <a:rPr sz="42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80" dirty="0">
                <a:solidFill>
                  <a:srgbClr val="FAFD00"/>
                </a:solidFill>
                <a:latin typeface="Times New Roman"/>
                <a:cs typeface="Times New Roman"/>
              </a:rPr>
              <a:t>knowledge-base </a:t>
            </a:r>
            <a:r>
              <a:rPr sz="4200" spc="-10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80" dirty="0">
                <a:solidFill>
                  <a:srgbClr val="FAFD00"/>
                </a:solidFill>
                <a:latin typeface="Times New Roman"/>
                <a:cs typeface="Times New Roman"/>
              </a:rPr>
              <a:t>intelligent</a:t>
            </a:r>
            <a:r>
              <a:rPr sz="42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60" dirty="0">
                <a:solidFill>
                  <a:srgbClr val="FAFD00"/>
                </a:solidFill>
                <a:latin typeface="Times New Roman"/>
                <a:cs typeface="Times New Roman"/>
              </a:rPr>
              <a:t>systems</a:t>
            </a:r>
            <a:endParaRPr sz="4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Intelligent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machines,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what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machines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history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artificial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intelligence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“Dark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Ages”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knowledge-based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40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3451" y="770635"/>
            <a:ext cx="76511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45" dirty="0"/>
              <a:t>The</a:t>
            </a:r>
            <a:r>
              <a:rPr sz="4000" spc="-10" dirty="0"/>
              <a:t> </a:t>
            </a:r>
            <a:r>
              <a:rPr sz="4000" spc="125" dirty="0"/>
              <a:t>history</a:t>
            </a:r>
            <a:r>
              <a:rPr sz="4000" spc="-10" dirty="0"/>
              <a:t> </a:t>
            </a:r>
            <a:r>
              <a:rPr sz="4000" dirty="0"/>
              <a:t>of</a:t>
            </a:r>
            <a:r>
              <a:rPr sz="4000" spc="-15" dirty="0"/>
              <a:t> </a:t>
            </a:r>
            <a:r>
              <a:rPr sz="4000" spc="110" dirty="0"/>
              <a:t>artificial</a:t>
            </a:r>
            <a:r>
              <a:rPr sz="4000" spc="-5" dirty="0"/>
              <a:t> </a:t>
            </a:r>
            <a:r>
              <a:rPr sz="4000" spc="50" dirty="0"/>
              <a:t>intelligence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631695"/>
            <a:ext cx="8282940" cy="5059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100"/>
              </a:spcBef>
            </a:pPr>
            <a:r>
              <a:rPr sz="3200" spc="114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2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175" dirty="0">
                <a:solidFill>
                  <a:srgbClr val="FAFD00"/>
                </a:solidFill>
                <a:latin typeface="Times New Roman"/>
                <a:cs typeface="Times New Roman"/>
              </a:rPr>
              <a:t>birth</a:t>
            </a:r>
            <a:r>
              <a:rPr sz="32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2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85" dirty="0">
                <a:solidFill>
                  <a:srgbClr val="FAFD00"/>
                </a:solidFill>
                <a:latin typeface="Times New Roman"/>
                <a:cs typeface="Times New Roman"/>
              </a:rPr>
              <a:t>artificial</a:t>
            </a:r>
            <a:r>
              <a:rPr sz="32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40" dirty="0">
                <a:solidFill>
                  <a:srgbClr val="FAFD00"/>
                </a:solidFill>
                <a:latin typeface="Times New Roman"/>
                <a:cs typeface="Times New Roman"/>
              </a:rPr>
              <a:t>intelligence</a:t>
            </a:r>
            <a:r>
              <a:rPr sz="32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AFD00"/>
                </a:solidFill>
                <a:latin typeface="Times New Roman"/>
                <a:cs typeface="Times New Roman"/>
              </a:rPr>
              <a:t>(1943</a:t>
            </a:r>
            <a:r>
              <a:rPr sz="32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AFD00"/>
                </a:solidFill>
                <a:latin typeface="Times New Roman"/>
                <a:cs typeface="Times New Roman"/>
              </a:rPr>
              <a:t>–</a:t>
            </a:r>
            <a:r>
              <a:rPr sz="32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AFD00"/>
                </a:solidFill>
                <a:latin typeface="Times New Roman"/>
                <a:cs typeface="Times New Roman"/>
              </a:rPr>
              <a:t>1956)</a:t>
            </a:r>
            <a:endParaRPr sz="3200">
              <a:latin typeface="Times New Roman"/>
              <a:cs typeface="Times New Roman"/>
            </a:endParaRPr>
          </a:p>
          <a:p>
            <a:pPr marL="354965" marR="640715" indent="-342900">
              <a:lnSpc>
                <a:spcPct val="100000"/>
              </a:lnSpc>
              <a:spcBef>
                <a:spcPts val="266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first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work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recognised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field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 AI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presented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AFD00"/>
                </a:solidFill>
                <a:latin typeface="Times New Roman"/>
                <a:cs typeface="Times New Roman"/>
              </a:rPr>
              <a:t>Warren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McCulloch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5" dirty="0">
                <a:solidFill>
                  <a:srgbClr val="FAFD00"/>
                </a:solidFill>
                <a:latin typeface="Times New Roman"/>
                <a:cs typeface="Times New Roman"/>
              </a:rPr>
              <a:t>Walter </a:t>
            </a:r>
            <a:r>
              <a:rPr sz="3000" spc="1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Pitts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1943.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proposed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model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artificial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 network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demonstrated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network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structures could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learn.</a:t>
            </a:r>
            <a:endParaRPr sz="3000">
              <a:latin typeface="Times New Roman"/>
              <a:cs typeface="Times New Roman"/>
            </a:endParaRPr>
          </a:p>
          <a:p>
            <a:pPr marL="354965" marR="364490" indent="-342900">
              <a:lnSpc>
                <a:spcPct val="100000"/>
              </a:lnSpc>
              <a:spcBef>
                <a:spcPts val="73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McCulloch,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second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“founding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father”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AI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after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Turing,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created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corner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Artificial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Neural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Networks </a:t>
            </a:r>
            <a:r>
              <a:rPr sz="3000" i="1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(ANN).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81303"/>
            <a:ext cx="8281670" cy="596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377440" algn="l"/>
                <a:tab pos="5038725" algn="l"/>
                <a:tab pos="728853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third founder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 AI was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John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von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Neumann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brilliant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Hungarian-born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mathematician.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1930,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joined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Princeton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University,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lecturing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mathematical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physics.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adviser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Electronic Numerical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Integrator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Calculator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project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University</a:t>
            </a: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Pennsylvania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helped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design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Electronic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Discrete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Variable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Calculator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was influenced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McCulloch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Pitts’s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model.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5" dirty="0">
                <a:solidFill>
                  <a:srgbClr val="FAFD00"/>
                </a:solidFill>
                <a:latin typeface="Times New Roman"/>
                <a:cs typeface="Times New Roman"/>
              </a:rPr>
              <a:t>Marvin </a:t>
            </a:r>
            <a:r>
              <a:rPr sz="3000" spc="1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Minsky</a:t>
            </a: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Dean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Edmonds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graduate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students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Princeton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mathematics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department,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first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1951,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von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Neumann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encouraged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supported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815" y="781303"/>
            <a:ext cx="8238490" cy="596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1000" algn="l"/>
                <a:tab pos="1557020" algn="l"/>
                <a:tab pos="2680335" algn="l"/>
                <a:tab pos="3362960" algn="l"/>
                <a:tab pos="593661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Another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first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researchers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Claude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Shannon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graduated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joined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Telephone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Laboratories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1941.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Shannon shared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Turing’s ideas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possibility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machine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intelligence.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1950,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published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paper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chess-playing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machines,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pointed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out that a typical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chess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game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involved about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r>
              <a:rPr sz="3000" baseline="25000" dirty="0">
                <a:solidFill>
                  <a:srgbClr val="FFFFFF"/>
                </a:solidFill>
                <a:latin typeface="Times New Roman"/>
                <a:cs typeface="Times New Roman"/>
              </a:rPr>
              <a:t>120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 moves (Shannon,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1950).	Even 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von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Neumann-type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examine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microsecond,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would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take 3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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r>
              <a:rPr sz="3000" spc="-7" baseline="25000" dirty="0">
                <a:solidFill>
                  <a:srgbClr val="FFFFFF"/>
                </a:solidFill>
                <a:latin typeface="Times New Roman"/>
                <a:cs typeface="Times New Roman"/>
              </a:rPr>
              <a:t>106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years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make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move.	Thus Shannon demonstrated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heuristics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search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467103"/>
            <a:ext cx="819975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577590" algn="l"/>
                <a:tab pos="460121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1956,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John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McCarthy</a:t>
            </a:r>
            <a:r>
              <a:rPr sz="3000" spc="125" dirty="0">
                <a:solidFill>
                  <a:srgbClr val="FFFFFF"/>
                </a:solidFill>
                <a:latin typeface="Times New Roman"/>
                <a:cs typeface="Times New Roman"/>
              </a:rPr>
              <a:t>,	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Martin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Minsky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Claude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Shannon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summer workshop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Dartmouth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College.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brought together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researchers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interested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study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machine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intelligence, artificial neural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automata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theory.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Although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researchers,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workshop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birth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science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called 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artificial</a:t>
            </a:r>
            <a:r>
              <a:rPr sz="30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intelligence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199" y="817879"/>
            <a:ext cx="787400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3105" marR="5080" indent="-70104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The</a:t>
            </a:r>
            <a:r>
              <a:rPr spc="5" dirty="0"/>
              <a:t> </a:t>
            </a:r>
            <a:r>
              <a:rPr spc="90" dirty="0"/>
              <a:t>rise</a:t>
            </a:r>
            <a:r>
              <a:rPr spc="-5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spc="85" dirty="0"/>
              <a:t>artificial</a:t>
            </a:r>
            <a:r>
              <a:rPr dirty="0"/>
              <a:t> </a:t>
            </a:r>
            <a:r>
              <a:rPr spc="35" dirty="0"/>
              <a:t>intelligence,</a:t>
            </a:r>
            <a:r>
              <a:rPr spc="-5" dirty="0"/>
              <a:t> </a:t>
            </a:r>
            <a:r>
              <a:rPr spc="180" dirty="0"/>
              <a:t>or</a:t>
            </a:r>
            <a:r>
              <a:rPr spc="-5" dirty="0"/>
              <a:t> </a:t>
            </a:r>
            <a:r>
              <a:rPr spc="114" dirty="0"/>
              <a:t>the</a:t>
            </a:r>
            <a:r>
              <a:rPr dirty="0"/>
              <a:t> </a:t>
            </a:r>
            <a:r>
              <a:rPr spc="175" dirty="0"/>
              <a:t>era</a:t>
            </a:r>
            <a:r>
              <a:rPr spc="-5" dirty="0"/>
              <a:t> </a:t>
            </a:r>
            <a:r>
              <a:rPr dirty="0"/>
              <a:t>of </a:t>
            </a:r>
            <a:r>
              <a:rPr spc="-785" dirty="0"/>
              <a:t> </a:t>
            </a:r>
            <a:r>
              <a:rPr spc="140" dirty="0"/>
              <a:t>great</a:t>
            </a:r>
            <a:r>
              <a:rPr spc="-15" dirty="0"/>
              <a:t> </a:t>
            </a:r>
            <a:r>
              <a:rPr spc="70" dirty="0"/>
              <a:t>expectations</a:t>
            </a:r>
            <a:r>
              <a:rPr dirty="0"/>
              <a:t> </a:t>
            </a:r>
            <a:r>
              <a:rPr spc="-5" dirty="0"/>
              <a:t>(1956</a:t>
            </a:r>
            <a:r>
              <a:rPr spc="-20" dirty="0"/>
              <a:t> </a:t>
            </a:r>
            <a:r>
              <a:rPr spc="5" dirty="0"/>
              <a:t>– </a:t>
            </a:r>
            <a:r>
              <a:rPr spc="85" dirty="0"/>
              <a:t>late</a:t>
            </a:r>
            <a:r>
              <a:rPr spc="-5" dirty="0"/>
              <a:t> 1960s)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2152903"/>
            <a:ext cx="8135620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83464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early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computing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artificial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started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McCulloch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Pitts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continued.	Learning methods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 improved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00" dirty="0">
                <a:solidFill>
                  <a:srgbClr val="FAFD00"/>
                </a:solidFill>
                <a:latin typeface="Times New Roman"/>
                <a:cs typeface="Times New Roman"/>
              </a:rPr>
              <a:t>Frank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Rosenblatt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proved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perceptron 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convergence 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theorem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demonstrating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his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algorithm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adjust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connection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strengths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perceptron.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81303"/>
            <a:ext cx="8077834" cy="6062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635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77050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ambitious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projects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era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great expectations was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General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Problem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Solver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(GPS)</a:t>
            </a: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30" dirty="0">
                <a:solidFill>
                  <a:srgbClr val="FAFD00"/>
                </a:solidFill>
                <a:latin typeface="Times New Roman"/>
                <a:cs typeface="Times New Roman"/>
              </a:rPr>
              <a:t>Allen</a:t>
            </a:r>
            <a:r>
              <a:rPr sz="30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Newell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Herbert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Simon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University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developed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general-purpose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simulate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human-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98754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Newell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postulated 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problem 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could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terms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states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 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mean-end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determine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difference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current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desirable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goal state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choose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operators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reach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state.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05103"/>
            <a:ext cx="8103234" cy="6062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921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GPS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failed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complex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formal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could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infinite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operators.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amount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computer time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memory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GPS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real-world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problems led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project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abandoned.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192904" algn="l"/>
                <a:tab pos="639000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sixties,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researchers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attempted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simulate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thinking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inventing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 </a:t>
            </a:r>
            <a:r>
              <a:rPr sz="3000" i="1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broad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classes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i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general-purpose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mechanism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 approaches,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referred 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0" dirty="0">
                <a:solidFill>
                  <a:srgbClr val="FAFD00"/>
                </a:solidFill>
                <a:latin typeface="Times New Roman"/>
                <a:cs typeface="Times New Roman"/>
              </a:rPr>
              <a:t>weak methods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weak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about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problem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domain.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86103"/>
            <a:ext cx="8297545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8581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1970,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euphoria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 was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gone, and most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government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funding 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projects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 cancelled.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still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relatively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field,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academic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nature,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practical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apart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playing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games.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outsider,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achieved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results would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seen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toys, 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 AI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time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could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manage real-world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problems.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9735" y="627379"/>
            <a:ext cx="775525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6880" marR="5080" indent="-1694814">
              <a:lnSpc>
                <a:spcPct val="100000"/>
              </a:lnSpc>
              <a:spcBef>
                <a:spcPts val="100"/>
              </a:spcBef>
            </a:pPr>
            <a:r>
              <a:rPr spc="45" dirty="0"/>
              <a:t>Unfulfilled</a:t>
            </a:r>
            <a:r>
              <a:rPr spc="-15" dirty="0"/>
              <a:t> </a:t>
            </a:r>
            <a:r>
              <a:rPr spc="75" dirty="0"/>
              <a:t>promises,</a:t>
            </a:r>
            <a:r>
              <a:rPr spc="5" dirty="0"/>
              <a:t> </a:t>
            </a:r>
            <a:r>
              <a:rPr spc="175" dirty="0"/>
              <a:t>or</a:t>
            </a:r>
            <a:r>
              <a:rPr dirty="0"/>
              <a:t> </a:t>
            </a:r>
            <a:r>
              <a:rPr spc="110" dirty="0"/>
              <a:t>the</a:t>
            </a:r>
            <a:r>
              <a:rPr spc="5" dirty="0"/>
              <a:t> </a:t>
            </a:r>
            <a:r>
              <a:rPr spc="114" dirty="0"/>
              <a:t>impact</a:t>
            </a:r>
            <a:r>
              <a:rPr spc="-1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spc="95" dirty="0"/>
              <a:t>reality </a:t>
            </a:r>
            <a:r>
              <a:rPr spc="-785" dirty="0"/>
              <a:t> </a:t>
            </a:r>
            <a:r>
              <a:rPr spc="70" dirty="0"/>
              <a:t>(late</a:t>
            </a:r>
            <a:r>
              <a:rPr spc="-10" dirty="0"/>
              <a:t> </a:t>
            </a:r>
            <a:r>
              <a:rPr dirty="0"/>
              <a:t>1960s</a:t>
            </a:r>
            <a:r>
              <a:rPr spc="-20" dirty="0"/>
              <a:t> </a:t>
            </a:r>
            <a:r>
              <a:rPr spc="5" dirty="0"/>
              <a:t>–</a:t>
            </a:r>
            <a:r>
              <a:rPr dirty="0"/>
              <a:t> </a:t>
            </a:r>
            <a:r>
              <a:rPr spc="105" dirty="0"/>
              <a:t>early</a:t>
            </a:r>
            <a:r>
              <a:rPr spc="-10" dirty="0"/>
              <a:t> </a:t>
            </a:r>
            <a:r>
              <a:rPr dirty="0"/>
              <a:t>1970s)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015" y="1602739"/>
            <a:ext cx="8418195" cy="524065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main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difficulties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AI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late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1960s 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were: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863215" algn="l"/>
                <a:tab pos="436245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Because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researchers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developing general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broad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classes 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problems,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early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 contained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little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even no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 domain.	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 problems,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 applied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strategy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trying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combinations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small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until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right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found.	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approach was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quite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feasible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toy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problems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seemed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reasonable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programs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“scaled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up”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large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finally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705103"/>
            <a:ext cx="8427085" cy="596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403350" algn="l"/>
                <a:tab pos="3141345" algn="l"/>
                <a:tab pos="3792220" algn="l"/>
                <a:tab pos="5686425" algn="l"/>
                <a:tab pos="5754370" algn="l"/>
                <a:tab pos="657542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Many of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problems that AI attempted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solve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were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too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broad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too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difficult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.	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typical task for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early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machine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translation.	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National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Council,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USA,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funded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translation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Russian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scientific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papers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after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launch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first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artificial satellite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(Sputnik)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1957.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Initially,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project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team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tried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replacing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Russian words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English,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electronic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dictionary.	However, it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soon found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 translation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general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understanding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subject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choose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correct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words.	This task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difficult.	In 1966,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 translation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projects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funded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US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government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 cancelled.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675" y="656335"/>
            <a:ext cx="635190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82395" marR="5080" indent="-1370330">
              <a:lnSpc>
                <a:spcPct val="100000"/>
              </a:lnSpc>
              <a:spcBef>
                <a:spcPts val="95"/>
              </a:spcBef>
            </a:pPr>
            <a:r>
              <a:rPr sz="4000" spc="95" dirty="0"/>
              <a:t>Intelligent</a:t>
            </a:r>
            <a:r>
              <a:rPr sz="4000" spc="-5" dirty="0"/>
              <a:t> </a:t>
            </a:r>
            <a:r>
              <a:rPr sz="4000" spc="95" dirty="0"/>
              <a:t>machines,</a:t>
            </a:r>
            <a:r>
              <a:rPr sz="4000" spc="-5" dirty="0"/>
              <a:t> </a:t>
            </a:r>
            <a:r>
              <a:rPr sz="4000" spc="220" dirty="0"/>
              <a:t>or</a:t>
            </a:r>
            <a:r>
              <a:rPr sz="4000" spc="-10" dirty="0"/>
              <a:t> </a:t>
            </a:r>
            <a:r>
              <a:rPr sz="4000" spc="165" dirty="0"/>
              <a:t>what </a:t>
            </a:r>
            <a:r>
              <a:rPr sz="4000" spc="-985" dirty="0"/>
              <a:t> </a:t>
            </a:r>
            <a:r>
              <a:rPr sz="4000" spc="105" dirty="0"/>
              <a:t>machines</a:t>
            </a:r>
            <a:r>
              <a:rPr sz="4000" spc="-10" dirty="0"/>
              <a:t> </a:t>
            </a:r>
            <a:r>
              <a:rPr sz="4000" spc="145" dirty="0"/>
              <a:t>can</a:t>
            </a:r>
            <a:r>
              <a:rPr sz="4000" spc="-20" dirty="0"/>
              <a:t> </a:t>
            </a:r>
            <a:r>
              <a:rPr sz="4000" spc="105" dirty="0"/>
              <a:t>do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924303"/>
            <a:ext cx="8162925" cy="466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48322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Philosophers have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trying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2000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years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understand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resolve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Big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Questions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Universe: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How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does </a:t>
            </a:r>
            <a:r>
              <a:rPr sz="3000" spc="170" dirty="0">
                <a:solidFill>
                  <a:srgbClr val="FAFD00"/>
                </a:solidFill>
                <a:latin typeface="Times New Roman"/>
                <a:cs typeface="Times New Roman"/>
              </a:rPr>
              <a:t>a 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human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mind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work, 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and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 Can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non-humans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have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minds?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 questions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still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unanswered.</a:t>
            </a:r>
            <a:endParaRPr sz="3000">
              <a:latin typeface="Times New Roman"/>
              <a:cs typeface="Times New Roman"/>
            </a:endParaRPr>
          </a:p>
          <a:p>
            <a:pPr marL="354965" marR="285750" indent="-342900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i="1" spc="40" dirty="0">
                <a:solidFill>
                  <a:srgbClr val="FAFD00"/>
                </a:solidFill>
                <a:latin typeface="Times New Roman"/>
                <a:cs typeface="Times New Roman"/>
              </a:rPr>
              <a:t>Intelligence</a:t>
            </a:r>
            <a:r>
              <a:rPr sz="3000" i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understand and learn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things.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0" dirty="0">
                <a:solidFill>
                  <a:srgbClr val="FAFD00"/>
                </a:solidFill>
                <a:latin typeface="Times New Roman"/>
                <a:cs typeface="Times New Roman"/>
              </a:rPr>
              <a:t>Intelligence</a:t>
            </a:r>
            <a:r>
              <a:rPr sz="3000" i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think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instead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things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instinct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automatically.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Essential English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Dictionary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, Collins, London, 2008)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933703"/>
            <a:ext cx="8508365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187825" algn="l"/>
                <a:tab pos="802830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1971,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British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government also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suspended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support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research.	Sir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James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Lighthill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commissioned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Science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Research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Council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Great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Britain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review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AI.	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major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significant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results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therefore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have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separate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science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called “artificial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intelligence”.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9535" marR="5080" indent="-117983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The</a:t>
            </a:r>
            <a:r>
              <a:rPr spc="5" dirty="0"/>
              <a:t> </a:t>
            </a:r>
            <a:r>
              <a:rPr spc="50" dirty="0"/>
              <a:t>technology</a:t>
            </a:r>
            <a:r>
              <a:rPr spc="-5" dirty="0"/>
              <a:t> of</a:t>
            </a:r>
            <a:r>
              <a:rPr dirty="0"/>
              <a:t> </a:t>
            </a:r>
            <a:r>
              <a:rPr spc="114" dirty="0"/>
              <a:t>expert</a:t>
            </a:r>
            <a:r>
              <a:rPr spc="-10" dirty="0"/>
              <a:t> </a:t>
            </a:r>
            <a:r>
              <a:rPr spc="40" dirty="0"/>
              <a:t>systems,</a:t>
            </a:r>
            <a:r>
              <a:rPr spc="-20" dirty="0"/>
              <a:t> </a:t>
            </a:r>
            <a:r>
              <a:rPr spc="180" dirty="0"/>
              <a:t>or</a:t>
            </a:r>
            <a:r>
              <a:rPr dirty="0"/>
              <a:t> </a:t>
            </a:r>
            <a:r>
              <a:rPr spc="114" dirty="0"/>
              <a:t>the</a:t>
            </a:r>
            <a:r>
              <a:rPr spc="5" dirty="0"/>
              <a:t> </a:t>
            </a:r>
            <a:r>
              <a:rPr spc="50" dirty="0"/>
              <a:t>key</a:t>
            </a:r>
            <a:r>
              <a:rPr spc="5" dirty="0"/>
              <a:t> </a:t>
            </a:r>
            <a:r>
              <a:rPr spc="85" dirty="0"/>
              <a:t>to </a:t>
            </a:r>
            <a:r>
              <a:rPr spc="-785" dirty="0"/>
              <a:t> </a:t>
            </a:r>
            <a:r>
              <a:rPr spc="25" dirty="0"/>
              <a:t>success</a:t>
            </a:r>
            <a:r>
              <a:rPr spc="-5" dirty="0"/>
              <a:t> </a:t>
            </a:r>
            <a:r>
              <a:rPr spc="85" dirty="0"/>
              <a:t>(early</a:t>
            </a:r>
            <a:r>
              <a:rPr spc="-10" dirty="0"/>
              <a:t> </a:t>
            </a:r>
            <a:r>
              <a:rPr dirty="0"/>
              <a:t>1970s</a:t>
            </a:r>
            <a:r>
              <a:rPr spc="-15" dirty="0"/>
              <a:t> </a:t>
            </a:r>
            <a:r>
              <a:rPr spc="5" dirty="0"/>
              <a:t>–</a:t>
            </a:r>
            <a:r>
              <a:rPr spc="-10" dirty="0"/>
              <a:t> </a:t>
            </a:r>
            <a:r>
              <a:rPr spc="30" dirty="0"/>
              <a:t>mid-1980s)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771903"/>
            <a:ext cx="8144509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063750" algn="l"/>
                <a:tab pos="647890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development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seventies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realisation 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intelligent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machines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sufficiently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restricted.	Previously,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researchers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had believed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clever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algorithms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techniques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invented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emulate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human-like,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problem-solving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general-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purpose search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mechanism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rely 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elementary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reasoning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complete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could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weak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387855"/>
            <a:ext cx="8004809" cy="2463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weak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failed, researchers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finally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realised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the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only way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deliver practical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results was to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 typical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cases in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narrow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areas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expertise,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making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large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steps.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9134" y="526795"/>
            <a:ext cx="203771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</a:t>
            </a:r>
            <a:r>
              <a:rPr spc="175" dirty="0"/>
              <a:t>E</a:t>
            </a:r>
            <a:r>
              <a:rPr dirty="0"/>
              <a:t>ND</a:t>
            </a:r>
            <a:r>
              <a:rPr spc="165" dirty="0"/>
              <a:t>R</a:t>
            </a:r>
            <a:r>
              <a:rPr dirty="0"/>
              <a:t>A</a:t>
            </a:r>
            <a:r>
              <a:rPr spc="185" dirty="0"/>
              <a:t>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015" y="1009903"/>
            <a:ext cx="8379459" cy="58527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55880" indent="-342900">
              <a:lnSpc>
                <a:spcPct val="99800"/>
              </a:lnSpc>
              <a:spcBef>
                <a:spcPts val="11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2531745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DENDRAL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developed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at Stanford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University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determine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molecular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Martian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soil,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based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on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mass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spectral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 provided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by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mass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spectrometer.	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project was supported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by NASA.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Edward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Feigenbaum,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Bruce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Buchanan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(a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scientist) and Joshua Lederberg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(a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Nobel prize winner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genetics)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formed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team.</a:t>
            </a:r>
            <a:endParaRPr sz="29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99900"/>
              </a:lnSpc>
              <a:spcBef>
                <a:spcPts val="70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5340985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There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scientific algorithm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mapping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mass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spectrum</a:t>
            </a:r>
            <a:r>
              <a:rPr sz="29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molecular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structure.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Feigenbaum’s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job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incorporate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expertise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Lederberg</a:t>
            </a:r>
            <a:r>
              <a:rPr sz="29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29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29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program to</a:t>
            </a:r>
            <a:r>
              <a:rPr sz="29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</a:t>
            </a:r>
            <a:r>
              <a:rPr sz="29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perform</a:t>
            </a:r>
            <a:r>
              <a:rPr sz="29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level.	Such</a:t>
            </a:r>
            <a:r>
              <a:rPr sz="29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</a:t>
            </a:r>
            <a:r>
              <a:rPr sz="29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were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later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expert</a:t>
            </a:r>
            <a:r>
              <a:rPr sz="29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systems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706627"/>
            <a:ext cx="8380730" cy="57480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359410" indent="-342900">
              <a:lnSpc>
                <a:spcPct val="100099"/>
              </a:lnSpc>
              <a:spcBef>
                <a:spcPts val="9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DENDRAL marked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major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“paradigm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shift” in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AI: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shift from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general-purpose, knowledge-sparse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weak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methods to domain-specific, knowledge-intensive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techniques.</a:t>
            </a:r>
            <a:endParaRPr sz="2800">
              <a:latin typeface="Times New Roman"/>
              <a:cs typeface="Times New Roman"/>
            </a:endParaRPr>
          </a:p>
          <a:p>
            <a:pPr marL="354965" marR="114300" indent="-342900">
              <a:lnSpc>
                <a:spcPct val="100099"/>
              </a:lnSpc>
              <a:spcBef>
                <a:spcPts val="6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  <a:tab pos="45847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aim of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project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program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attain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level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performance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experienced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chemist.	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Using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heuristics in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form 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high-quality specific rules, rules-of-thumb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, the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DENDRAL team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proved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computers could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equal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narrow,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 defined,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areas.</a:t>
            </a:r>
            <a:endParaRPr sz="28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6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DENDRAL project originated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fundamental idea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8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8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knowledge </a:t>
            </a:r>
            <a:r>
              <a:rPr sz="28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engineering</a:t>
            </a:r>
            <a:r>
              <a:rPr sz="2800" spc="3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encompassed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capturing,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analysing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383" y="6469434"/>
            <a:ext cx="68052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9105">
              <a:lnSpc>
                <a:spcPts val="3150"/>
              </a:lnSpc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expressing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an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expert’s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“know-how”.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600" spc="-5" dirty="0">
                <a:solidFill>
                  <a:srgbClr val="FFFFFF"/>
                </a:solidFill>
                <a:latin typeface="Symbol"/>
                <a:cs typeface="Symbol"/>
              </a:rPr>
              <a:t></a:t>
            </a:r>
            <a:r>
              <a:rPr sz="1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</a:rPr>
              <a:t>Negnevitsky,</a:t>
            </a:r>
            <a:r>
              <a:rPr sz="16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</a:rPr>
              <a:t>Pearson</a:t>
            </a:r>
            <a:r>
              <a:rPr sz="16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</a:rPr>
              <a:t>Education,</a:t>
            </a:r>
            <a:r>
              <a:rPr sz="16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</a:rPr>
              <a:t>2011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87627"/>
            <a:ext cx="8233409" cy="57480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5080" indent="-342900">
              <a:lnSpc>
                <a:spcPct val="100099"/>
              </a:lnSpc>
              <a:spcBef>
                <a:spcPts val="9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  <a:tab pos="598995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MYCIN was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rule-based expert system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diagnosis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infectious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blood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diseases.	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provided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doctor with therapeutic advice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convenient,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user-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friendly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manner.</a:t>
            </a:r>
            <a:endParaRPr sz="2800">
              <a:latin typeface="Times New Roman"/>
              <a:cs typeface="Times New Roman"/>
            </a:endParaRPr>
          </a:p>
          <a:p>
            <a:pPr marL="354965" marR="455295" indent="-342900">
              <a:lnSpc>
                <a:spcPct val="100200"/>
              </a:lnSpc>
              <a:spcBef>
                <a:spcPts val="66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MYCIN’s knowledge consisted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 450 rules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derived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 knowledge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a narrow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through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extensive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interviewing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experts.</a:t>
            </a:r>
            <a:endParaRPr sz="2800">
              <a:latin typeface="Times New Roman"/>
              <a:cs typeface="Times New Roman"/>
            </a:endParaRPr>
          </a:p>
          <a:p>
            <a:pPr marL="354965" marR="119380" indent="-342900">
              <a:lnSpc>
                <a:spcPct val="100099"/>
              </a:lnSpc>
              <a:spcBef>
                <a:spcPts val="6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  <a:tab pos="749490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knowledge incorporated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the form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clearly separated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from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mechanism.	The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developer could easily manipulate knowledge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in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inserting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deleting some rules.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example,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domain-independent version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MYCIN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EMYCIN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(Empty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MYCIN)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later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produced.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96828" y="7027780"/>
            <a:ext cx="205104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27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03266" y="566419"/>
            <a:ext cx="14509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M</a:t>
            </a:r>
            <a:r>
              <a:rPr dirty="0"/>
              <a:t>Y</a:t>
            </a:r>
            <a:r>
              <a:rPr spc="175" dirty="0"/>
              <a:t>CI</a:t>
            </a:r>
            <a:r>
              <a:rPr spc="5" dirty="0"/>
              <a:t>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240027"/>
            <a:ext cx="8323580" cy="56622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118110" indent="-342900">
              <a:lnSpc>
                <a:spcPct val="100099"/>
              </a:lnSpc>
              <a:spcBef>
                <a:spcPts val="9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PROSPECTOR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was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 expert system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mineral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exploration developed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by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Stanford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Research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Institute. Nine experts contributed their knowledge and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expertise. PROSPECTOR used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combined structure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incorporated rules and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semantic network.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PROSPECTOR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had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1000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</a:t>
            </a:r>
            <a:endParaRPr sz="28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99"/>
              </a:lnSpc>
              <a:spcBef>
                <a:spcPts val="68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  <a:tab pos="429069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user, an exploration geologist,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asked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characteristics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suspected deposit: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geological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setting, structures, kinds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rocks and minerals.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PROSPECTOR compared these characteristics with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models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ore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deposits and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made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assessment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suspected</a:t>
            </a:r>
            <a:r>
              <a:rPr sz="2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mineral</a:t>
            </a:r>
            <a:r>
              <a:rPr sz="2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deposit.	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could also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explain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it used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reach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conclusion.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26610" y="566419"/>
            <a:ext cx="28041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PROSPECTOR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05103"/>
            <a:ext cx="8211820" cy="596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081530" algn="l"/>
                <a:tab pos="2929255" algn="l"/>
                <a:tab pos="5198745" algn="l"/>
                <a:tab pos="596265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1986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survey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reported a remarkable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successful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 system applications 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areas: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chemistry,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electronics,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engineering,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geology,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management,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medicine,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 control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military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science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(Waterman,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1986).	Although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Waterman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nearly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200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most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applications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field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medical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diagnosis.	Seven years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later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similar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survey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reported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over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2500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developed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(Durkin,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1994).	The new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growing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business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manufacturing,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accounted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60%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applications.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technology had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clearly matured.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915" y="702055"/>
            <a:ext cx="1720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5" dirty="0"/>
              <a:t>However: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015" y="1284223"/>
            <a:ext cx="8237855" cy="5605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334895" algn="l"/>
                <a:tab pos="3673475" algn="l"/>
                <a:tab pos="472757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restricted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narrow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expertise.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example, MYCIN, which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diagnosis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infectious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blood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diseases,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lacks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physiology.	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patient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 one disease,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cannot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rely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MYCIN.	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fact,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therapy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prescribed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blood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disease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 even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harmful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because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disease.</a:t>
            </a:r>
            <a:endParaRPr sz="3000">
              <a:latin typeface="Times New Roman"/>
              <a:cs typeface="Times New Roman"/>
            </a:endParaRPr>
          </a:p>
          <a:p>
            <a:pPr marL="354965" marR="16256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systems can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show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sequence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reach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cannot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relate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accumulated,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heuristic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deeper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81303"/>
            <a:ext cx="8234045" cy="5941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22479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difficulty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recognising domain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boundaries.	When given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task different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from the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typical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problems,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might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attempt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solve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fail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rather unpredictable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ways.</a:t>
            </a:r>
            <a:endParaRPr sz="2900">
              <a:latin typeface="Times New Roman"/>
              <a:cs typeface="Times New Roman"/>
            </a:endParaRPr>
          </a:p>
          <a:p>
            <a:pPr marL="354965" marR="144145" indent="-342900">
              <a:lnSpc>
                <a:spcPct val="99900"/>
              </a:lnSpc>
              <a:spcBef>
                <a:spcPts val="69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1245235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Heuristic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abstract form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lack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basic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understanding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domain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area.	It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makes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task of identifying incorrect,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incomplete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inconsistent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difficult.</a:t>
            </a:r>
            <a:endParaRPr sz="2900">
              <a:latin typeface="Times New Roman"/>
              <a:cs typeface="Times New Roman"/>
            </a:endParaRPr>
          </a:p>
          <a:p>
            <a:pPr marL="354965" marR="233045" indent="-342900">
              <a:lnSpc>
                <a:spcPct val="99800"/>
              </a:lnSpc>
              <a:spcBef>
                <a:spcPts val="70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systems,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especially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 generation,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little or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ability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 experience.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Expert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built individually and cannot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developed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fast. Complex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take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30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person-years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build.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09903"/>
            <a:ext cx="8312150" cy="569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53593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order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think,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thing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brain,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enables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some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thing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learn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things,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make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decisions.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 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define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ability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to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learn 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and </a:t>
            </a:r>
            <a:r>
              <a:rPr sz="3000" i="1" spc="40" dirty="0">
                <a:solidFill>
                  <a:srgbClr val="FAFD00"/>
                </a:solidFill>
                <a:latin typeface="Times New Roman"/>
                <a:cs typeface="Times New Roman"/>
              </a:rPr>
              <a:t>understand, 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to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solve 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problems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to </a:t>
            </a:r>
            <a:r>
              <a:rPr sz="3000" i="1" spc="80" dirty="0">
                <a:solidFill>
                  <a:srgbClr val="FAFD00"/>
                </a:solidFill>
                <a:latin typeface="Times New Roman"/>
                <a:cs typeface="Times New Roman"/>
              </a:rPr>
              <a:t>make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decisions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16954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3473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artificial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intelligence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(AI)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science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make machines do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things that would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require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intelligence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humans.	Therefore,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answer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question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Machines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Think?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vitally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important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discipline.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answer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“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Yes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”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”.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1855" marR="5080" indent="-65405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How</a:t>
            </a:r>
            <a:r>
              <a:rPr spc="-5" dirty="0"/>
              <a:t> </a:t>
            </a:r>
            <a:r>
              <a:rPr spc="85" dirty="0"/>
              <a:t>to</a:t>
            </a:r>
            <a:r>
              <a:rPr spc="-5" dirty="0"/>
              <a:t> </a:t>
            </a:r>
            <a:r>
              <a:rPr spc="130" dirty="0"/>
              <a:t>make</a:t>
            </a:r>
            <a:r>
              <a:rPr spc="-5" dirty="0"/>
              <a:t> </a:t>
            </a:r>
            <a:r>
              <a:rPr spc="180" dirty="0"/>
              <a:t>a</a:t>
            </a:r>
            <a:r>
              <a:rPr spc="-5" dirty="0"/>
              <a:t> </a:t>
            </a:r>
            <a:r>
              <a:rPr spc="100" dirty="0"/>
              <a:t>machine</a:t>
            </a:r>
            <a:r>
              <a:rPr spc="-5" dirty="0"/>
              <a:t> </a:t>
            </a:r>
            <a:r>
              <a:rPr spc="114" dirty="0"/>
              <a:t>learn,</a:t>
            </a:r>
            <a:r>
              <a:rPr spc="-15" dirty="0"/>
              <a:t> </a:t>
            </a:r>
            <a:r>
              <a:rPr spc="175" dirty="0"/>
              <a:t>or</a:t>
            </a:r>
            <a:r>
              <a:rPr spc="5" dirty="0"/>
              <a:t> </a:t>
            </a:r>
            <a:r>
              <a:rPr spc="114" dirty="0"/>
              <a:t>the</a:t>
            </a:r>
            <a:r>
              <a:rPr spc="-5" dirty="0"/>
              <a:t> </a:t>
            </a:r>
            <a:r>
              <a:rPr spc="175" dirty="0"/>
              <a:t>rebirth</a:t>
            </a:r>
            <a:r>
              <a:rPr spc="-20" dirty="0"/>
              <a:t> </a:t>
            </a:r>
            <a:r>
              <a:rPr dirty="0"/>
              <a:t>of </a:t>
            </a:r>
            <a:r>
              <a:rPr spc="-785" dirty="0"/>
              <a:t> </a:t>
            </a:r>
            <a:r>
              <a:rPr spc="150" dirty="0"/>
              <a:t>neural</a:t>
            </a:r>
            <a:r>
              <a:rPr spc="-20" dirty="0"/>
              <a:t> </a:t>
            </a:r>
            <a:r>
              <a:rPr spc="105" dirty="0"/>
              <a:t>networks</a:t>
            </a:r>
            <a:r>
              <a:rPr spc="-10" dirty="0"/>
              <a:t> </a:t>
            </a:r>
            <a:r>
              <a:rPr spc="30" dirty="0"/>
              <a:t>(mid-1980s</a:t>
            </a:r>
            <a:r>
              <a:rPr spc="-10" dirty="0"/>
              <a:t> </a:t>
            </a:r>
            <a:r>
              <a:rPr spc="5" dirty="0"/>
              <a:t>–</a:t>
            </a:r>
            <a:r>
              <a:rPr spc="-5" dirty="0"/>
              <a:t> </a:t>
            </a:r>
            <a:r>
              <a:rPr spc="110" dirty="0"/>
              <a:t>onwards)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2000503"/>
            <a:ext cx="8067040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082164" algn="l"/>
                <a:tab pos="416687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mid-eighties,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researchers,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found 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building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much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just buying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putting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enough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it.	Disillusions about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applicability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 technology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people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predicting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AI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“winter”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severely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squeezed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funding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projects.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researchers decided 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new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look 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81303"/>
            <a:ext cx="8221980" cy="6062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9685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23697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sixties,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 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ideas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concepts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necessary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neural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already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formulated.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mid-eighties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did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emerge.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major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delay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technological: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were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PCs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powerful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workstations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model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experiment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artificial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networks.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eighties,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because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brain-like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information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processing, as well 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advances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technology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progress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neuroscience,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field of neural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experienced a dramatic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resurgence.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Major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contributions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 made 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several fronts.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857503"/>
            <a:ext cx="8453120" cy="5788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2293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Grossberg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principle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self-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organisation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adaptive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resonance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theory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),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neural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(Grossberg,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1980).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Hopfield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feedback</a:t>
            </a:r>
            <a:endParaRPr sz="30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0" dirty="0">
                <a:solidFill>
                  <a:srgbClr val="FAFD00"/>
                </a:solidFill>
                <a:latin typeface="Times New Roman"/>
                <a:cs typeface="Times New Roman"/>
              </a:rPr>
              <a:t>Hopfield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networks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attracted much attention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eighties (Hopfield,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1982).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Kohonen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published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paper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self-organising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0" dirty="0">
                <a:solidFill>
                  <a:srgbClr val="FAFD00"/>
                </a:solidFill>
                <a:latin typeface="Times New Roman"/>
                <a:cs typeface="Times New Roman"/>
              </a:rPr>
              <a:t>maps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(Kohonen,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1982).</a:t>
            </a:r>
            <a:endParaRPr sz="3000">
              <a:latin typeface="Times New Roman"/>
              <a:cs typeface="Times New Roman"/>
            </a:endParaRPr>
          </a:p>
          <a:p>
            <a:pPr marL="354965" marR="10477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Barto,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Sutton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Anderson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published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their work on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reinforcement 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learning</a:t>
            </a:r>
            <a:r>
              <a:rPr sz="3000" i="1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 application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(Barto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al.,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1983).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33703"/>
            <a:ext cx="8249920" cy="5605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4290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real breakthrough came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1986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back-propagation 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learning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algorithm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introduced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Bryson and Ho in 1969 (Bryson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Ho,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1969),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reinvented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Rumelhart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McClelland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Parallel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Distributed Processing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(1986).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Artificial neural networks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come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early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models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McCulloch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Pitts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interdisciplinary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subject with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roots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neuroscience,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psychology,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mathematics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engineering,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will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continue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practical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3615" marR="5080" indent="-2091055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Evolutionary</a:t>
            </a:r>
            <a:r>
              <a:rPr spc="-5" dirty="0"/>
              <a:t> </a:t>
            </a:r>
            <a:r>
              <a:rPr spc="100" dirty="0"/>
              <a:t>computation,</a:t>
            </a:r>
            <a:r>
              <a:rPr spc="-15" dirty="0"/>
              <a:t> </a:t>
            </a:r>
            <a:r>
              <a:rPr spc="180" dirty="0"/>
              <a:t>or</a:t>
            </a:r>
            <a:r>
              <a:rPr spc="-15" dirty="0"/>
              <a:t> </a:t>
            </a:r>
            <a:r>
              <a:rPr spc="105" dirty="0"/>
              <a:t>learning</a:t>
            </a:r>
            <a:r>
              <a:rPr dirty="0"/>
              <a:t> </a:t>
            </a:r>
            <a:r>
              <a:rPr spc="80" dirty="0"/>
              <a:t>by</a:t>
            </a:r>
            <a:r>
              <a:rPr spc="-5" dirty="0"/>
              <a:t> </a:t>
            </a:r>
            <a:r>
              <a:rPr spc="65" dirty="0"/>
              <a:t>doing </a:t>
            </a:r>
            <a:r>
              <a:rPr spc="-785" dirty="0"/>
              <a:t> </a:t>
            </a:r>
            <a:r>
              <a:rPr spc="85" dirty="0"/>
              <a:t>(early</a:t>
            </a:r>
            <a:r>
              <a:rPr spc="-10" dirty="0"/>
              <a:t> </a:t>
            </a:r>
            <a:r>
              <a:rPr dirty="0"/>
              <a:t>1970s</a:t>
            </a:r>
            <a:r>
              <a:rPr spc="-15" dirty="0"/>
              <a:t> </a:t>
            </a:r>
            <a:r>
              <a:rPr spc="5" dirty="0"/>
              <a:t>–</a:t>
            </a:r>
            <a:r>
              <a:rPr spc="-5" dirty="0"/>
              <a:t> </a:t>
            </a:r>
            <a:r>
              <a:rPr spc="105" dirty="0"/>
              <a:t>onwards)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925827"/>
            <a:ext cx="8030209" cy="3319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890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Natural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Therefore, by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simulating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biological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evolution,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discover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 living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propelled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towards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high-level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intelligence.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Nature learns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doing;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biological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told how to adapt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specific environment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simply compete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survival.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171447"/>
            <a:ext cx="7839075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2382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approach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AI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based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computational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models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natural selection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computation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simulating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their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performance,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generating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new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repeating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process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times.</a:t>
            </a:r>
            <a:endParaRPr sz="3000">
              <a:latin typeface="Times New Roman"/>
              <a:cs typeface="Times New Roman"/>
            </a:endParaRPr>
          </a:p>
          <a:p>
            <a:pPr marL="354965" marR="20383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computation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combines three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main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techniques: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genetic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algorithms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evolutionary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strategies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programming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40155"/>
            <a:ext cx="8341359" cy="6062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concept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genetic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algorithms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John Holland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early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1970s.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 algorithm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manipulating artificial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‘chromosomes’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(strings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binary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digits),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operations 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selection,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crossover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mutation.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algorithms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based on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solid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theoretical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foundation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Schema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Theorem.</a:t>
            </a:r>
            <a:endParaRPr sz="3000">
              <a:latin typeface="Times New Roman"/>
              <a:cs typeface="Times New Roman"/>
            </a:endParaRPr>
          </a:p>
          <a:p>
            <a:pPr marL="354965" marR="9842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early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1960s, Ingo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Rechenberg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Hans-Paul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Schwefel,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students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Technical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University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Berlin,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proposed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optimisation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evolutionary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strategies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suggested using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random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changes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parameters,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happens 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natural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mutation.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12951"/>
            <a:ext cx="8336280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Genetic </a:t>
            </a:r>
            <a:r>
              <a:rPr sz="3000" spc="135" dirty="0">
                <a:solidFill>
                  <a:srgbClr val="FAFD00"/>
                </a:solidFill>
                <a:latin typeface="Times New Roman"/>
                <a:cs typeface="Times New Roman"/>
              </a:rPr>
              <a:t>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application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genetic model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programming.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generates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computer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solution.</a:t>
            </a:r>
            <a:endParaRPr sz="3000">
              <a:latin typeface="Times New Roman"/>
              <a:cs typeface="Times New Roman"/>
            </a:endParaRPr>
          </a:p>
          <a:p>
            <a:pPr marL="354965" marR="55372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interest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 programming was greatly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stimulated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John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Koza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 1990s.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genetic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operations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manipulate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symbolic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code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LISP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programs.</a:t>
            </a:r>
            <a:endParaRPr sz="3000">
              <a:latin typeface="Times New Roman"/>
              <a:cs typeface="Times New Roman"/>
            </a:endParaRPr>
          </a:p>
          <a:p>
            <a:pPr marL="354965" marR="660400" indent="-342900" algn="just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algorithms,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 strategies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genetic 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rapidly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growing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AI,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great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potential.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7627" y="665479"/>
            <a:ext cx="788162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9718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The </a:t>
            </a:r>
            <a:r>
              <a:rPr spc="60" dirty="0"/>
              <a:t>new </a:t>
            </a:r>
            <a:r>
              <a:rPr spc="175" dirty="0"/>
              <a:t>era </a:t>
            </a:r>
            <a:r>
              <a:rPr dirty="0"/>
              <a:t>of </a:t>
            </a:r>
            <a:r>
              <a:rPr spc="55" dirty="0"/>
              <a:t>knowledge </a:t>
            </a:r>
            <a:r>
              <a:rPr spc="70" dirty="0"/>
              <a:t>engineering, </a:t>
            </a:r>
            <a:r>
              <a:rPr spc="180" dirty="0"/>
              <a:t>or </a:t>
            </a:r>
            <a:r>
              <a:rPr spc="185" dirty="0"/>
              <a:t> </a:t>
            </a:r>
            <a:r>
              <a:rPr spc="95" dirty="0"/>
              <a:t>computing</a:t>
            </a:r>
            <a:r>
              <a:rPr dirty="0"/>
              <a:t> </a:t>
            </a:r>
            <a:r>
              <a:rPr spc="85" dirty="0"/>
              <a:t>with</a:t>
            </a:r>
            <a:r>
              <a:rPr spc="-25" dirty="0"/>
              <a:t> </a:t>
            </a:r>
            <a:r>
              <a:rPr spc="105" dirty="0"/>
              <a:t>words</a:t>
            </a:r>
            <a:r>
              <a:rPr spc="-15" dirty="0"/>
              <a:t> </a:t>
            </a:r>
            <a:r>
              <a:rPr spc="65" dirty="0"/>
              <a:t>(late</a:t>
            </a:r>
            <a:r>
              <a:rPr spc="-10" dirty="0"/>
              <a:t> </a:t>
            </a:r>
            <a:r>
              <a:rPr spc="-5" dirty="0"/>
              <a:t>1980s </a:t>
            </a:r>
            <a:r>
              <a:rPr spc="5" dirty="0"/>
              <a:t>–</a:t>
            </a:r>
            <a:r>
              <a:rPr spc="-10" dirty="0"/>
              <a:t> </a:t>
            </a:r>
            <a:r>
              <a:rPr spc="110" dirty="0"/>
              <a:t>onwards)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761235"/>
            <a:ext cx="8290559" cy="514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4604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05841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 technology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offers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 natural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interaction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world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symbolic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reasoning.	Neural networks can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adapt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problem’s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environment,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patterns 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situations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known,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incomplete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information.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55295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lack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explanation facilities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black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box.	The process of training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neural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slow,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frequent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retraining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cause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serious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difficulties.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09903"/>
            <a:ext cx="822769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3906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90068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systems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especially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good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closed-system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 precise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 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logical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outputs.	They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 expert knowledge 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form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 required,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interact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with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establish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fact.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78294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major drawback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human experts cannot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always express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their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terms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explain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reasoning.	This 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prevent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 accumulating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necessary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failure.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857503"/>
            <a:ext cx="8281034" cy="596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853440" algn="l"/>
                <a:tab pos="3705225" algn="l"/>
                <a:tab pos="4135120" algn="l"/>
                <a:tab pos="7401559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 people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are smarter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ways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others.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Sometimes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intelligent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decisions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but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ls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 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us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deal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complex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mathematical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engineering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moronic</a:t>
            </a: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philosophy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history.	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people 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good 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money,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better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spending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all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learn and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problems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make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decisions;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abilities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equal and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different areas.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Therefore,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expect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 machines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think,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smarter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others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ways.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857503"/>
            <a:ext cx="8182609" cy="5941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5080" indent="-342900">
              <a:lnSpc>
                <a:spcPct val="99800"/>
              </a:lnSpc>
              <a:spcBef>
                <a:spcPts val="11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important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technology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dealing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vague,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imprecise and uncertain knowledge and data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25" dirty="0">
                <a:solidFill>
                  <a:srgbClr val="FAFD00"/>
                </a:solidFill>
                <a:latin typeface="Times New Roman"/>
                <a:cs typeface="Times New Roman"/>
              </a:rPr>
              <a:t>fuzzy </a:t>
            </a:r>
            <a:r>
              <a:rPr sz="2900" spc="-7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logic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900">
              <a:latin typeface="Times New Roman"/>
              <a:cs typeface="Times New Roman"/>
            </a:endParaRPr>
          </a:p>
          <a:p>
            <a:pPr marL="354965" marR="43180" indent="-342900">
              <a:lnSpc>
                <a:spcPct val="99800"/>
              </a:lnSpc>
              <a:spcBef>
                <a:spcPts val="70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5821680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 experts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usually think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probability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values, but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terms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generally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sometimes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occasionally</a:t>
            </a:r>
            <a:r>
              <a:rPr sz="29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rarely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.	Fuzzy logic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concerned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capturing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meaning of words,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 and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decision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making.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provides the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way 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break through the computational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bottlenecks of traditional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systems.</a:t>
            </a:r>
            <a:endParaRPr sz="2900">
              <a:latin typeface="Times New Roman"/>
              <a:cs typeface="Times New Roman"/>
            </a:endParaRPr>
          </a:p>
          <a:p>
            <a:pPr marL="354965" marR="727710" indent="-342900">
              <a:lnSpc>
                <a:spcPct val="99800"/>
              </a:lnSpc>
              <a:spcBef>
                <a:spcPts val="70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3441065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At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heart of fuzzy logic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lies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concept 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45" dirty="0">
                <a:solidFill>
                  <a:srgbClr val="FAFD00"/>
                </a:solidFill>
                <a:latin typeface="Times New Roman"/>
                <a:cs typeface="Times New Roman"/>
              </a:rPr>
              <a:t>linguistic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85" dirty="0">
                <a:solidFill>
                  <a:srgbClr val="FAFD00"/>
                </a:solidFill>
                <a:latin typeface="Times New Roman"/>
                <a:cs typeface="Times New Roman"/>
              </a:rPr>
              <a:t>variable</a:t>
            </a:r>
            <a:r>
              <a:rPr sz="2900" spc="8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rather than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numbers.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05103"/>
            <a:ext cx="8271509" cy="596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540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7118350" algn="l"/>
                <a:tab pos="732980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logic or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60" dirty="0">
                <a:solidFill>
                  <a:srgbClr val="FAFD00"/>
                </a:solidFill>
                <a:latin typeface="Times New Roman"/>
                <a:cs typeface="Times New Roman"/>
              </a:rPr>
              <a:t>fuzzy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set 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theory</a:t>
            </a:r>
            <a:r>
              <a:rPr sz="3000" i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Professor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Lotfi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Zadeh</a:t>
            </a: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Berkeley’s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electrical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engineering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department chairman,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1965.	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means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words.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acceptance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theory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technical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community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slow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difficult.	Part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provocative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name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“fuzzy”</a:t>
            </a:r>
            <a:endParaRPr sz="30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  <a:tabLst>
                <a:tab pos="742188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seemed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light-hearted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taken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seriously.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Eventually,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ignored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West,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taken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seriously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East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Japanese.	It</a:t>
            </a:r>
            <a:r>
              <a:rPr sz="3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successfully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1987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Japanese-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dishwashers,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washing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machines,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air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conditioners,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television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copiers,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cars.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115" y="854455"/>
            <a:ext cx="7948930" cy="1975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40" dirty="0">
                <a:solidFill>
                  <a:srgbClr val="FFFFFF"/>
                </a:solidFill>
              </a:rPr>
              <a:t>Benefits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100" dirty="0">
                <a:solidFill>
                  <a:srgbClr val="FFFFFF"/>
                </a:solidFill>
              </a:rPr>
              <a:t>derived</a:t>
            </a:r>
            <a:r>
              <a:rPr spc="-10" dirty="0">
                <a:solidFill>
                  <a:srgbClr val="FFFFFF"/>
                </a:solidFill>
              </a:rPr>
              <a:t> </a:t>
            </a:r>
            <a:r>
              <a:rPr spc="130" dirty="0">
                <a:solidFill>
                  <a:srgbClr val="FFFFFF"/>
                </a:solidFill>
              </a:rPr>
              <a:t>from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114" dirty="0">
                <a:solidFill>
                  <a:srgbClr val="FFFFFF"/>
                </a:solidFill>
              </a:rPr>
              <a:t>the</a:t>
            </a:r>
            <a:r>
              <a:rPr spc="-15" dirty="0">
                <a:solidFill>
                  <a:srgbClr val="FFFFFF"/>
                </a:solidFill>
              </a:rPr>
              <a:t> </a:t>
            </a:r>
            <a:r>
              <a:rPr spc="95" dirty="0">
                <a:solidFill>
                  <a:srgbClr val="FFFFFF"/>
                </a:solidFill>
              </a:rPr>
              <a:t>application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</a:t>
            </a:r>
            <a:r>
              <a:rPr spc="-10" dirty="0">
                <a:solidFill>
                  <a:srgbClr val="FFFFFF"/>
                </a:solidFill>
              </a:rPr>
              <a:t> </a:t>
            </a:r>
            <a:r>
              <a:rPr spc="35" dirty="0">
                <a:solidFill>
                  <a:srgbClr val="FFFFFF"/>
                </a:solidFill>
              </a:rPr>
              <a:t>fuzzy </a:t>
            </a:r>
            <a:r>
              <a:rPr spc="-78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logic</a:t>
            </a:r>
            <a:r>
              <a:rPr spc="5" dirty="0">
                <a:solidFill>
                  <a:srgbClr val="FFFFFF"/>
                </a:solidFill>
              </a:rPr>
              <a:t> </a:t>
            </a:r>
            <a:r>
              <a:rPr spc="55" dirty="0">
                <a:solidFill>
                  <a:srgbClr val="FFFFFF"/>
                </a:solidFill>
              </a:rPr>
              <a:t>models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spc="90" dirty="0">
                <a:solidFill>
                  <a:srgbClr val="FFFFFF"/>
                </a:solidFill>
              </a:rPr>
              <a:t>in</a:t>
            </a:r>
            <a:r>
              <a:rPr spc="-10" dirty="0">
                <a:solidFill>
                  <a:srgbClr val="FFFFFF"/>
                </a:solidFill>
              </a:rPr>
              <a:t> </a:t>
            </a:r>
            <a:r>
              <a:rPr spc="65" dirty="0">
                <a:solidFill>
                  <a:srgbClr val="FFFFFF"/>
                </a:solidFill>
              </a:rPr>
              <a:t>knowledge-based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180" dirty="0">
                <a:solidFill>
                  <a:srgbClr val="FFFFFF"/>
                </a:solidFill>
              </a:rPr>
              <a:t>and</a:t>
            </a:r>
          </a:p>
          <a:p>
            <a:pPr marL="12700" marR="159385">
              <a:lnSpc>
                <a:spcPts val="3829"/>
              </a:lnSpc>
              <a:spcBef>
                <a:spcPts val="110"/>
              </a:spcBef>
            </a:pPr>
            <a:r>
              <a:rPr spc="85" dirty="0">
                <a:solidFill>
                  <a:srgbClr val="FFFFFF"/>
                </a:solidFill>
              </a:rPr>
              <a:t>decision-support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50" dirty="0">
                <a:solidFill>
                  <a:srgbClr val="FFFFFF"/>
                </a:solidFill>
              </a:rPr>
              <a:t>systems</a:t>
            </a:r>
            <a:r>
              <a:rPr spc="-10" dirty="0">
                <a:solidFill>
                  <a:srgbClr val="FFFFFF"/>
                </a:solidFill>
              </a:rPr>
              <a:t> </a:t>
            </a:r>
            <a:r>
              <a:rPr spc="120" dirty="0">
                <a:solidFill>
                  <a:srgbClr val="FFFFFF"/>
                </a:solidFill>
              </a:rPr>
              <a:t>can</a:t>
            </a:r>
            <a:r>
              <a:rPr spc="-10" dirty="0">
                <a:solidFill>
                  <a:srgbClr val="FFFFFF"/>
                </a:solidFill>
              </a:rPr>
              <a:t> </a:t>
            </a:r>
            <a:r>
              <a:rPr spc="80" dirty="0">
                <a:solidFill>
                  <a:srgbClr val="FFFFFF"/>
                </a:solidFill>
              </a:rPr>
              <a:t>be</a:t>
            </a:r>
            <a:r>
              <a:rPr spc="10" dirty="0">
                <a:solidFill>
                  <a:srgbClr val="FFFFFF"/>
                </a:solidFill>
              </a:rPr>
              <a:t> </a:t>
            </a:r>
            <a:r>
              <a:rPr spc="120" dirty="0">
                <a:solidFill>
                  <a:srgbClr val="FFFFFF"/>
                </a:solidFill>
              </a:rPr>
              <a:t>summarised </a:t>
            </a:r>
            <a:r>
              <a:rPr spc="-785" dirty="0">
                <a:solidFill>
                  <a:srgbClr val="FFFFFF"/>
                </a:solidFill>
              </a:rPr>
              <a:t> </a:t>
            </a:r>
            <a:r>
              <a:rPr spc="90" dirty="0">
                <a:solidFill>
                  <a:srgbClr val="FFFFFF"/>
                </a:solidFill>
              </a:rPr>
              <a:t>as</a:t>
            </a:r>
            <a:r>
              <a:rPr spc="-5" dirty="0">
                <a:solidFill>
                  <a:srgbClr val="FFFFFF"/>
                </a:solidFill>
              </a:rPr>
              <a:t> </a:t>
            </a:r>
            <a:r>
              <a:rPr spc="15" dirty="0">
                <a:solidFill>
                  <a:srgbClr val="FFFFFF"/>
                </a:solidFill>
              </a:rPr>
              <a:t>follows: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2899662"/>
            <a:ext cx="814514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  <a:tab pos="2019300" algn="l"/>
                <a:tab pos="5836920" algn="l"/>
                <a:tab pos="6518909" algn="l"/>
              </a:tabLst>
            </a:pP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Improved</a:t>
            </a:r>
            <a:r>
              <a:rPr sz="3000" spc="1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computational</a:t>
            </a:r>
            <a:r>
              <a:rPr sz="3000" spc="1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power: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rule-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 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 faster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conventional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fewer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merges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powerful.	Lotfi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Zadeh believes that in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few years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will 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logic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nonlinear and computationally difficult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82827"/>
            <a:ext cx="8166734" cy="6003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5080" indent="-342900">
              <a:lnSpc>
                <a:spcPct val="100099"/>
              </a:lnSpc>
              <a:spcBef>
                <a:spcPts val="90"/>
              </a:spcBef>
              <a:buSzPct val="75000"/>
              <a:buFont typeface="Lucida Sans Unicode"/>
              <a:buChar char="■"/>
              <a:tabLst>
                <a:tab pos="354965" algn="l"/>
                <a:tab pos="355600" algn="l"/>
                <a:tab pos="5192395" algn="l"/>
                <a:tab pos="6214110" algn="l"/>
                <a:tab pos="6500495" algn="l"/>
                <a:tab pos="6857365" algn="l"/>
              </a:tabLst>
            </a:pPr>
            <a:r>
              <a:rPr sz="2800" spc="110" dirty="0">
                <a:solidFill>
                  <a:srgbClr val="FAFD00"/>
                </a:solidFill>
                <a:latin typeface="Times New Roman"/>
                <a:cs typeface="Times New Roman"/>
              </a:rPr>
              <a:t>Improved</a:t>
            </a:r>
            <a:r>
              <a:rPr sz="2800" spc="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FAFD00"/>
                </a:solidFill>
                <a:latin typeface="Times New Roman"/>
                <a:cs typeface="Times New Roman"/>
              </a:rPr>
              <a:t>cognitive</a:t>
            </a:r>
            <a:r>
              <a:rPr sz="28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800" spc="55" dirty="0">
                <a:solidFill>
                  <a:srgbClr val="FAFD00"/>
                </a:solidFill>
                <a:latin typeface="Times New Roman"/>
                <a:cs typeface="Times New Roman"/>
              </a:rPr>
              <a:t>modelling: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allow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encoding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a form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reflects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way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experts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think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complex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problem.	They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think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 imprecise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terms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high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8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low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fast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slow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heavy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light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order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conventional rules, we need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crisp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boundaries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terms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breaking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down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expertise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into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fragments. This fragmentation leads to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the poor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performance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conventional expert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when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deal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complex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problems.	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contrast,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expert systems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model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imprecise information,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capturing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expertise similar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way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it is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represented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mind,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and thus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improve cognitive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modelling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705103"/>
            <a:ext cx="8448675" cy="6204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5080" indent="-342900">
              <a:lnSpc>
                <a:spcPct val="99800"/>
              </a:lnSpc>
              <a:spcBef>
                <a:spcPts val="110"/>
              </a:spcBef>
              <a:buSzPct val="75862"/>
              <a:buFont typeface="Lucida Sans Unicode"/>
              <a:buChar char="■"/>
              <a:tabLst>
                <a:tab pos="355600" algn="l"/>
                <a:tab pos="1734185" algn="l"/>
                <a:tab pos="1775460" algn="l"/>
                <a:tab pos="2685415" algn="l"/>
                <a:tab pos="6540500" algn="l"/>
              </a:tabLst>
            </a:pPr>
            <a:r>
              <a:rPr sz="29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2900" spc="60" dirty="0">
                <a:solidFill>
                  <a:srgbClr val="FAFD00"/>
                </a:solidFill>
                <a:latin typeface="Times New Roman"/>
                <a:cs typeface="Times New Roman"/>
              </a:rPr>
              <a:t>ability </a:t>
            </a:r>
            <a:r>
              <a:rPr sz="2900" spc="80" dirty="0">
                <a:solidFill>
                  <a:srgbClr val="FAFD00"/>
                </a:solidFill>
                <a:latin typeface="Times New Roman"/>
                <a:cs typeface="Times New Roman"/>
              </a:rPr>
              <a:t>to </a:t>
            </a:r>
            <a:r>
              <a:rPr sz="2900" spc="120" dirty="0">
                <a:solidFill>
                  <a:srgbClr val="FAFD00"/>
                </a:solidFill>
                <a:latin typeface="Times New Roman"/>
                <a:cs typeface="Times New Roman"/>
              </a:rPr>
              <a:t>represent </a:t>
            </a:r>
            <a:r>
              <a:rPr sz="2900" spc="75" dirty="0">
                <a:solidFill>
                  <a:srgbClr val="FAFD00"/>
                </a:solidFill>
                <a:latin typeface="Times New Roman"/>
                <a:cs typeface="Times New Roman"/>
              </a:rPr>
              <a:t>multiple </a:t>
            </a:r>
            <a:r>
              <a:rPr sz="2900" spc="95" dirty="0">
                <a:solidFill>
                  <a:srgbClr val="FAFD00"/>
                </a:solidFill>
                <a:latin typeface="Times New Roman"/>
                <a:cs typeface="Times New Roman"/>
              </a:rPr>
              <a:t>experts: </a:t>
            </a:r>
            <a:r>
              <a:rPr sz="29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Conventional expert systems are built for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narrow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domain.	It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makes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system’s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performance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fully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dependent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on the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right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choice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experts.	When</a:t>
            </a:r>
            <a:r>
              <a:rPr sz="29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complex expert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system is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being built or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expertise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defined,</a:t>
            </a:r>
            <a:r>
              <a:rPr sz="29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multiple</a:t>
            </a:r>
            <a:r>
              <a:rPr sz="29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experts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might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needed.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multiple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seldom</a:t>
            </a:r>
            <a:r>
              <a:rPr sz="29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reach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close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agreements;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differences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opinions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conflicts.	This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especially true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areas, such as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business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management,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no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exists and conflicting views should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taken into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account.		Fuzzy expert systems can help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expertise of multiple experts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 have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opposing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views.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86103"/>
            <a:ext cx="8271509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627120" algn="l"/>
                <a:tab pos="4309110" algn="l"/>
                <a:tab pos="460629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Although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allow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expression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more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natural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 still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depend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extracted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thus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smart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dumb.	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provide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clever 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just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guess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them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wrong.	Therefore,</a:t>
            </a: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must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tested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tuned,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 be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prolonged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tedious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process.	For example,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took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Hitachi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several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years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tune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54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guide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Sendal Subway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162303"/>
            <a:ext cx="8164830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22033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recent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years,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several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methods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based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technology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numerical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Adaptive 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tune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existing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ones based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provided.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other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words, data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– rules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experience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common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sense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0178" y="732535"/>
            <a:ext cx="2172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S</a:t>
            </a:r>
            <a:r>
              <a:rPr sz="4000" spc="225" dirty="0"/>
              <a:t>u</a:t>
            </a:r>
            <a:r>
              <a:rPr sz="4000" spc="220" dirty="0"/>
              <a:t>mm</a:t>
            </a:r>
            <a:r>
              <a:rPr sz="4000" spc="225" dirty="0"/>
              <a:t>a</a:t>
            </a:r>
            <a:r>
              <a:rPr sz="4000" spc="434" dirty="0"/>
              <a:t>r</a:t>
            </a:r>
            <a:r>
              <a:rPr sz="4000" dirty="0"/>
              <a:t>y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543303"/>
            <a:ext cx="8021955" cy="423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7627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matured 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broad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range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mainly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engineering,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medicine,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finance,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business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management.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44348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technology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uncertainty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ambiguity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differently,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technology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its place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engineering.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They no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longer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compete;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rather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complement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other.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09903"/>
            <a:ext cx="8147050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610100" algn="l"/>
                <a:tab pos="662622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synergy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neural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improves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adaptability,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robustness,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fault-tolerance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knowledge-based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systems.	Besides,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them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“human”.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is now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practice 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intelligent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systems using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existing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theories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rather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real-world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problems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rather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“toy”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33703"/>
            <a:ext cx="8342630" cy="5605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0383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 most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significant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papers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machine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intelligence,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“Computing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Machinery 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and </a:t>
            </a:r>
            <a:r>
              <a:rPr sz="3000" i="1" spc="6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Intelligence”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written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British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mathematician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85" dirty="0">
                <a:solidFill>
                  <a:srgbClr val="FAFD00"/>
                </a:solidFill>
                <a:latin typeface="Times New Roman"/>
                <a:cs typeface="Times New Roman"/>
              </a:rPr>
              <a:t>Alan </a:t>
            </a:r>
            <a:r>
              <a:rPr sz="3000" i="1" spc="80" dirty="0">
                <a:solidFill>
                  <a:srgbClr val="FAFD00"/>
                </a:solidFill>
                <a:latin typeface="Times New Roman"/>
                <a:cs typeface="Times New Roman"/>
              </a:rPr>
              <a:t>Turing</a:t>
            </a:r>
            <a:r>
              <a:rPr sz="3000" i="1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fifty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years ago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still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stands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under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time,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Turing’s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approach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remains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universal.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061845" algn="l"/>
                <a:tab pos="2526665" algn="l"/>
                <a:tab pos="4464050" algn="l"/>
                <a:tab pos="6276340" algn="l"/>
                <a:tab pos="803338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:	</a:t>
            </a:r>
            <a:r>
              <a:rPr sz="3000" i="1" spc="16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i="1" spc="16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i="1" spc="16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i="1" spc="16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000" i="1" spc="16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w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i="1" spc="16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i="1" spc="16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i="1" spc="16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pe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i="1" spc="16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?	</a:t>
            </a:r>
            <a:r>
              <a:rPr sz="3000" i="1" spc="16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s  </a:t>
            </a:r>
            <a:r>
              <a:rPr sz="3000" i="1" spc="30" dirty="0">
                <a:solidFill>
                  <a:srgbClr val="FFFFFF"/>
                </a:solidFill>
                <a:latin typeface="Times New Roman"/>
                <a:cs typeface="Times New Roman"/>
              </a:rPr>
              <a:t>there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85" dirty="0">
                <a:solidFill>
                  <a:srgbClr val="FFFFFF"/>
                </a:solidFill>
                <a:latin typeface="Times New Roman"/>
                <a:cs typeface="Times New Roman"/>
              </a:rPr>
              <a:t>mind</a:t>
            </a:r>
            <a:r>
              <a:rPr sz="3000" i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40" dirty="0">
                <a:solidFill>
                  <a:srgbClr val="FFFFFF"/>
                </a:solidFill>
                <a:latin typeface="Times New Roman"/>
                <a:cs typeface="Times New Roman"/>
              </a:rPr>
              <a:t>without</a:t>
            </a:r>
            <a:r>
              <a:rPr sz="3000" i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55" dirty="0">
                <a:solidFill>
                  <a:srgbClr val="FFFFFF"/>
                </a:solidFill>
                <a:latin typeface="Times New Roman"/>
                <a:cs typeface="Times New Roman"/>
              </a:rPr>
              <a:t>communication?	</a:t>
            </a:r>
            <a:r>
              <a:rPr sz="3000" i="1" spc="8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i="1" spc="30" dirty="0">
                <a:solidFill>
                  <a:srgbClr val="FFFFFF"/>
                </a:solidFill>
                <a:latin typeface="Times New Roman"/>
                <a:cs typeface="Times New Roman"/>
              </a:rPr>
              <a:t>there </a:t>
            </a:r>
            <a:r>
              <a:rPr sz="3000" i="1" spc="35" dirty="0">
                <a:solidFill>
                  <a:srgbClr val="FFFFFF"/>
                </a:solidFill>
                <a:latin typeface="Times New Roman"/>
                <a:cs typeface="Times New Roman"/>
              </a:rPr>
              <a:t> language</a:t>
            </a:r>
            <a:r>
              <a:rPr sz="3000" i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40" dirty="0">
                <a:solidFill>
                  <a:srgbClr val="FFFFFF"/>
                </a:solidFill>
                <a:latin typeface="Times New Roman"/>
                <a:cs typeface="Times New Roman"/>
              </a:rPr>
              <a:t>without</a:t>
            </a:r>
            <a:r>
              <a:rPr sz="3000" i="1" spc="20" dirty="0">
                <a:solidFill>
                  <a:srgbClr val="FFFFFF"/>
                </a:solidFill>
                <a:latin typeface="Times New Roman"/>
                <a:cs typeface="Times New Roman"/>
              </a:rPr>
              <a:t> living?	</a:t>
            </a:r>
            <a:r>
              <a:rPr sz="3000" i="1" spc="8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i="1" spc="30" dirty="0">
                <a:solidFill>
                  <a:srgbClr val="FFFFFF"/>
                </a:solidFill>
                <a:latin typeface="Times New Roman"/>
                <a:cs typeface="Times New Roman"/>
              </a:rPr>
              <a:t>there </a:t>
            </a:r>
            <a:r>
              <a:rPr sz="3000" i="1" spc="25" dirty="0">
                <a:solidFill>
                  <a:srgbClr val="FFFFFF"/>
                </a:solidFill>
                <a:latin typeface="Times New Roman"/>
                <a:cs typeface="Times New Roman"/>
              </a:rPr>
              <a:t>intelligence </a:t>
            </a:r>
            <a:r>
              <a:rPr sz="3000" i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40" dirty="0">
                <a:solidFill>
                  <a:srgbClr val="FFFFFF"/>
                </a:solidFill>
                <a:latin typeface="Times New Roman"/>
                <a:cs typeface="Times New Roman"/>
              </a:rPr>
              <a:t>without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FFFFF"/>
                </a:solidFill>
                <a:latin typeface="Times New Roman"/>
                <a:cs typeface="Times New Roman"/>
              </a:rPr>
              <a:t>life?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 these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questions,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you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see,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variations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fundamental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question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artificial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intelligence, </a:t>
            </a:r>
            <a:r>
              <a:rPr sz="3000" i="1" spc="5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60" dirty="0">
                <a:solidFill>
                  <a:srgbClr val="FFFFFF"/>
                </a:solidFill>
                <a:latin typeface="Times New Roman"/>
                <a:cs typeface="Times New Roman"/>
              </a:rPr>
              <a:t>machines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80" dirty="0">
                <a:solidFill>
                  <a:srgbClr val="FFFFFF"/>
                </a:solidFill>
                <a:latin typeface="Times New Roman"/>
                <a:cs typeface="Times New Roman"/>
              </a:rPr>
              <a:t>think?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009903"/>
            <a:ext cx="822261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112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Turing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did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definitions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machines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thinking,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just avoided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semantic arguments by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inventing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game,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80" dirty="0">
                <a:solidFill>
                  <a:srgbClr val="FAFD00"/>
                </a:solidFill>
                <a:latin typeface="Times New Roman"/>
                <a:cs typeface="Times New Roman"/>
              </a:rPr>
              <a:t>Turing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Imitation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Game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700087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imitation game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originally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included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phases.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first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phase,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interrogator,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man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woman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placed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separate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rooms.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interrogator’s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objective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work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 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woman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questioning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them.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attempt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deceive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interrogator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woman,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woman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convince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interrogator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she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woman.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4051" y="717295"/>
            <a:ext cx="56686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5" dirty="0"/>
              <a:t>Turing</a:t>
            </a:r>
            <a:r>
              <a:rPr spc="-10" dirty="0"/>
              <a:t> </a:t>
            </a:r>
            <a:r>
              <a:rPr spc="114" dirty="0"/>
              <a:t>Imitation</a:t>
            </a:r>
            <a:r>
              <a:rPr spc="-35" dirty="0"/>
              <a:t> </a:t>
            </a:r>
            <a:r>
              <a:rPr spc="140" dirty="0"/>
              <a:t>Game:</a:t>
            </a:r>
            <a:r>
              <a:rPr spc="-20" dirty="0"/>
              <a:t> </a:t>
            </a:r>
            <a:r>
              <a:rPr spc="105" dirty="0"/>
              <a:t>Phase</a:t>
            </a:r>
            <a:r>
              <a:rPr spc="-20" dirty="0"/>
              <a:t> </a:t>
            </a:r>
            <a:r>
              <a:rPr spc="5" dirty="0"/>
              <a:t>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2076703"/>
            <a:ext cx="820039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752340" algn="l"/>
                <a:tab pos="599884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second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phase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game,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replaced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computer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programmed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deceive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interrogator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did.	It would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even 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programmed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make mistakes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answers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would.	If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fool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interrogator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often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computer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passed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intelligent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behaviour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115" y="1159255"/>
            <a:ext cx="786066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114" dirty="0">
                <a:solidFill>
                  <a:srgbClr val="FFFFFF"/>
                </a:solidFill>
              </a:rPr>
              <a:t>The</a:t>
            </a:r>
            <a:r>
              <a:rPr spc="-5" dirty="0">
                <a:solidFill>
                  <a:srgbClr val="FFFFFF"/>
                </a:solidFill>
              </a:rPr>
              <a:t> </a:t>
            </a:r>
            <a:r>
              <a:rPr spc="145" dirty="0">
                <a:solidFill>
                  <a:srgbClr val="FFFFFF"/>
                </a:solidFill>
              </a:rPr>
              <a:t>Turing</a:t>
            </a:r>
            <a:r>
              <a:rPr spc="-10" dirty="0">
                <a:solidFill>
                  <a:srgbClr val="FFFFFF"/>
                </a:solidFill>
              </a:rPr>
              <a:t> </a:t>
            </a:r>
            <a:r>
              <a:rPr spc="85" dirty="0">
                <a:solidFill>
                  <a:srgbClr val="FFFFFF"/>
                </a:solidFill>
              </a:rPr>
              <a:t>test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120" dirty="0">
                <a:solidFill>
                  <a:srgbClr val="FFFFFF"/>
                </a:solidFill>
              </a:rPr>
              <a:t>has</a:t>
            </a:r>
            <a:r>
              <a:rPr spc="-5" dirty="0">
                <a:solidFill>
                  <a:srgbClr val="FFFFFF"/>
                </a:solidFill>
              </a:rPr>
              <a:t> </a:t>
            </a:r>
            <a:r>
              <a:rPr spc="55" dirty="0">
                <a:solidFill>
                  <a:srgbClr val="FFFFFF"/>
                </a:solidFill>
              </a:rPr>
              <a:t>two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spc="160" dirty="0">
                <a:solidFill>
                  <a:srgbClr val="FFFFFF"/>
                </a:solidFill>
              </a:rPr>
              <a:t>remarkable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spc="75" dirty="0">
                <a:solidFill>
                  <a:srgbClr val="FFFFFF"/>
                </a:solidFill>
              </a:rPr>
              <a:t>qualities </a:t>
            </a:r>
            <a:r>
              <a:rPr spc="-785" dirty="0">
                <a:solidFill>
                  <a:srgbClr val="FFFFFF"/>
                </a:solidFill>
              </a:rPr>
              <a:t> </a:t>
            </a:r>
            <a:r>
              <a:rPr spc="175" dirty="0">
                <a:solidFill>
                  <a:srgbClr val="FFFFFF"/>
                </a:solidFill>
              </a:rPr>
              <a:t>that</a:t>
            </a:r>
            <a:r>
              <a:rPr spc="-5" dirty="0">
                <a:solidFill>
                  <a:srgbClr val="FFFFFF"/>
                </a:solidFill>
              </a:rPr>
              <a:t> </a:t>
            </a:r>
            <a:r>
              <a:rPr spc="125" dirty="0">
                <a:solidFill>
                  <a:srgbClr val="FFFFFF"/>
                </a:solidFill>
              </a:rPr>
              <a:t>make</a:t>
            </a:r>
            <a:r>
              <a:rPr spc="5" dirty="0">
                <a:solidFill>
                  <a:srgbClr val="FFFFFF"/>
                </a:solidFill>
              </a:rPr>
              <a:t> </a:t>
            </a:r>
            <a:r>
              <a:rPr spc="85" dirty="0">
                <a:solidFill>
                  <a:srgbClr val="FFFFFF"/>
                </a:solidFill>
              </a:rPr>
              <a:t>it</a:t>
            </a:r>
            <a:r>
              <a:rPr spc="-10" dirty="0">
                <a:solidFill>
                  <a:srgbClr val="FFFFFF"/>
                </a:solidFill>
              </a:rPr>
              <a:t> </a:t>
            </a:r>
            <a:r>
              <a:rPr spc="85" dirty="0">
                <a:solidFill>
                  <a:srgbClr val="FFFFFF"/>
                </a:solidFill>
              </a:rPr>
              <a:t>really</a:t>
            </a:r>
            <a:r>
              <a:rPr spc="5" dirty="0">
                <a:solidFill>
                  <a:srgbClr val="FFFFFF"/>
                </a:solidFill>
              </a:rPr>
              <a:t> </a:t>
            </a:r>
            <a:r>
              <a:rPr spc="85" dirty="0">
                <a:solidFill>
                  <a:srgbClr val="FFFFFF"/>
                </a:solidFill>
              </a:rPr>
              <a:t>universal.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2229103"/>
            <a:ext cx="8264525" cy="423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maintaining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communication between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human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machine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via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terminals,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 gives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objective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standard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view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 intelligence.</a:t>
            </a:r>
            <a:endParaRPr sz="3000">
              <a:latin typeface="Times New Roman"/>
              <a:cs typeface="Times New Roman"/>
            </a:endParaRPr>
          </a:p>
          <a:p>
            <a:pPr marL="354965" marR="16573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33311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itself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quite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independent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details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experiment.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be conducted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two-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phase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game,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even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single-phase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game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when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interrogator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needs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between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machine from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beginning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05103"/>
            <a:ext cx="8305800" cy="6153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7399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65074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Turing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believed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end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20th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century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 a digital computer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play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imitation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game.	Although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modern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computers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still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cannot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pass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Turing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test,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verification and validation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knowledge-based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systems.</a:t>
            </a:r>
            <a:endParaRPr sz="3000">
              <a:latin typeface="Times New Roman"/>
              <a:cs typeface="Times New Roman"/>
            </a:endParaRPr>
          </a:p>
          <a:p>
            <a:pPr marL="354965" marR="297180" indent="-342900" algn="just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A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program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thought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intelligent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in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some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narrow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area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expertise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is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evaluated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by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comparing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its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performance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with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performance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human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expert.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intelligent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computer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capture,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narrow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expertise.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4773</Words>
  <Application>Microsoft Office PowerPoint</Application>
  <PresentationFormat>Özel</PresentationFormat>
  <Paragraphs>209</Paragraphs>
  <Slides>48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54" baseType="lpstr">
      <vt:lpstr>Arial MT</vt:lpstr>
      <vt:lpstr>Calibri</vt:lpstr>
      <vt:lpstr>Lucida Sans Unicode</vt:lpstr>
      <vt:lpstr>Symbol</vt:lpstr>
      <vt:lpstr>Times New Roman</vt:lpstr>
      <vt:lpstr>Office Theme</vt:lpstr>
      <vt:lpstr>Lecture 1</vt:lpstr>
      <vt:lpstr>Intelligent machines, or what  machines can do</vt:lpstr>
      <vt:lpstr>PowerPoint Sunusu</vt:lpstr>
      <vt:lpstr>PowerPoint Sunusu</vt:lpstr>
      <vt:lpstr>PowerPoint Sunusu</vt:lpstr>
      <vt:lpstr>PowerPoint Sunusu</vt:lpstr>
      <vt:lpstr>Turing Imitation Game: Phase 2</vt:lpstr>
      <vt:lpstr>The Turing test has two remarkable qualities  that make it really universal.</vt:lpstr>
      <vt:lpstr>PowerPoint Sunusu</vt:lpstr>
      <vt:lpstr>The history of artificial intelligence</vt:lpstr>
      <vt:lpstr>PowerPoint Sunusu</vt:lpstr>
      <vt:lpstr>PowerPoint Sunusu</vt:lpstr>
      <vt:lpstr>PowerPoint Sunusu</vt:lpstr>
      <vt:lpstr>The rise of artificial intelligence, or the era of  great expectations (1956 – late 1960s)</vt:lpstr>
      <vt:lpstr>PowerPoint Sunusu</vt:lpstr>
      <vt:lpstr>PowerPoint Sunusu</vt:lpstr>
      <vt:lpstr>PowerPoint Sunusu</vt:lpstr>
      <vt:lpstr>Unfulfilled promises, or the impact of reality  (late 1960s – early 1970s)</vt:lpstr>
      <vt:lpstr>PowerPoint Sunusu</vt:lpstr>
      <vt:lpstr>PowerPoint Sunusu</vt:lpstr>
      <vt:lpstr>The technology of expert systems, or the key to  success (early 1970s – mid-1980s)</vt:lpstr>
      <vt:lpstr>PowerPoint Sunusu</vt:lpstr>
      <vt:lpstr>DENDRAL</vt:lpstr>
      <vt:lpstr>PowerPoint Sunusu</vt:lpstr>
      <vt:lpstr>MYCIN</vt:lpstr>
      <vt:lpstr>PROSPECTOR</vt:lpstr>
      <vt:lpstr>PowerPoint Sunusu</vt:lpstr>
      <vt:lpstr>However:</vt:lpstr>
      <vt:lpstr>PowerPoint Sunusu</vt:lpstr>
      <vt:lpstr>How to make a machine learn, or the rebirth of  neural networks (mid-1980s – onwards)</vt:lpstr>
      <vt:lpstr>PowerPoint Sunusu</vt:lpstr>
      <vt:lpstr>PowerPoint Sunusu</vt:lpstr>
      <vt:lpstr>PowerPoint Sunusu</vt:lpstr>
      <vt:lpstr>Evolutionary computation, or learning by doing  (early 1970s – onwards)</vt:lpstr>
      <vt:lpstr>PowerPoint Sunusu</vt:lpstr>
      <vt:lpstr>PowerPoint Sunusu</vt:lpstr>
      <vt:lpstr>PowerPoint Sunusu</vt:lpstr>
      <vt:lpstr>The new era of knowledge engineering, or  computing with words (late 1980s – onwards)</vt:lpstr>
      <vt:lpstr>PowerPoint Sunusu</vt:lpstr>
      <vt:lpstr>PowerPoint Sunusu</vt:lpstr>
      <vt:lpstr>PowerPoint Sunusu</vt:lpstr>
      <vt:lpstr>Benefits derived from the application of fuzzy  logic models in knowledge-based and decision-support systems can be summarised  as follows:</vt:lpstr>
      <vt:lpstr>PowerPoint Sunusu</vt:lpstr>
      <vt:lpstr>PowerPoint Sunusu</vt:lpstr>
      <vt:lpstr>PowerPoint Sunusu</vt:lpstr>
      <vt:lpstr>PowerPoint Sunusu</vt:lpstr>
      <vt:lpstr>Summary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1.ppt</dc:title>
  <dc:creator>michaeln</dc:creator>
  <cp:lastModifiedBy>irem</cp:lastModifiedBy>
  <cp:revision>2</cp:revision>
  <dcterms:created xsi:type="dcterms:W3CDTF">2022-10-07T11:28:35Z</dcterms:created>
  <dcterms:modified xsi:type="dcterms:W3CDTF">2022-10-07T11:30:31Z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