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87C8F9BB-CBCA-466F-85A1-35ADC6946918}" type="datetimeFigureOut">
              <a:rPr lang="tr-TR" smtClean="0"/>
              <a:pPr/>
              <a:t>26.03.2019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FE371C43-95B3-4F46-A38C-BFBB6D590A7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7C8F9BB-CBCA-466F-85A1-35ADC6946918}" type="datetimeFigureOut">
              <a:rPr lang="tr-TR" smtClean="0"/>
              <a:pPr/>
              <a:t>26.03.2019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E371C43-95B3-4F46-A38C-BFBB6D590A7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ctrTitle"/>
          </p:nvPr>
        </p:nvSpPr>
        <p:spPr>
          <a:xfrm>
            <a:off x="1331640" y="1052736"/>
            <a:ext cx="7406640" cy="5040560"/>
          </a:xfrm>
        </p:spPr>
        <p:txBody>
          <a:bodyPr>
            <a:normAutofit fontScale="90000"/>
          </a:bodyPr>
          <a:lstStyle/>
          <a:p>
            <a:r>
              <a:rPr lang="tr-TR" b="1" dirty="0" smtClean="0"/>
              <a:t>İSP 221</a:t>
            </a:r>
            <a:r>
              <a:rPr lang="es-ES_tradnl" dirty="0" smtClean="0"/>
              <a:t/>
            </a:r>
            <a:br>
              <a:rPr lang="es-ES_tradnl" dirty="0" smtClean="0"/>
            </a:br>
            <a:r>
              <a:rPr lang="tr-TR" dirty="0" smtClean="0"/>
              <a:t/>
            </a:r>
            <a:br>
              <a:rPr lang="tr-TR" dirty="0" smtClean="0"/>
            </a:br>
            <a:r>
              <a:rPr lang="tr-TR" b="1" dirty="0" err="1" smtClean="0"/>
              <a:t>Ortograf</a:t>
            </a:r>
            <a:r>
              <a:rPr lang="es-ES_tradnl" b="1" dirty="0" smtClean="0"/>
              <a:t>ía y Fonética</a:t>
            </a:r>
            <a:br>
              <a:rPr lang="es-ES_tradnl" b="1" dirty="0" smtClean="0"/>
            </a:br>
            <a:r>
              <a:rPr lang="es-ES_tradnl" b="1" dirty="0" smtClean="0"/>
              <a:t/>
            </a:r>
            <a:br>
              <a:rPr lang="es-ES_tradnl" b="1" dirty="0" smtClean="0"/>
            </a:br>
            <a:r>
              <a:rPr lang="es-ES_tradnl" b="1" dirty="0" smtClean="0"/>
              <a:t/>
            </a:r>
            <a:br>
              <a:rPr lang="es-ES_tradnl" b="1" dirty="0" smtClean="0"/>
            </a:br>
            <a:r>
              <a:rPr lang="es-ES_tradnl" b="1" dirty="0" smtClean="0"/>
              <a:t>						</a:t>
            </a:r>
            <a:r>
              <a:rPr lang="es-ES_tradnl" dirty="0" smtClean="0"/>
              <a:t>Clase 5</a:t>
            </a:r>
            <a:br>
              <a:rPr lang="es-ES_tradnl" dirty="0" smtClean="0"/>
            </a:br>
            <a:r>
              <a:rPr lang="es-ES_tradnl" dirty="0" smtClean="0"/>
              <a:t/>
            </a:r>
            <a:br>
              <a:rPr lang="es-ES_tradnl"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1714202"/>
          </a:xfrm>
        </p:spPr>
        <p:txBody>
          <a:bodyPr>
            <a:normAutofit fontScale="90000"/>
          </a:bodyPr>
          <a:lstStyle/>
          <a:p>
            <a:r>
              <a:rPr lang="es-ES_tradnl" dirty="0" smtClean="0"/>
              <a:t>Práctica. Analiza las siguientes palabras agudas y decide si llevan o no tilde.</a:t>
            </a:r>
            <a:endParaRPr lang="tr-TR" dirty="0"/>
          </a:p>
        </p:txBody>
      </p:sp>
      <p:sp>
        <p:nvSpPr>
          <p:cNvPr id="3" name="2 İçerik Yer Tutucusu"/>
          <p:cNvSpPr>
            <a:spLocks noGrp="1"/>
          </p:cNvSpPr>
          <p:nvPr>
            <p:ph idx="1"/>
          </p:nvPr>
        </p:nvSpPr>
        <p:spPr>
          <a:xfrm>
            <a:off x="1435608" y="2204864"/>
            <a:ext cx="7498080" cy="4464496"/>
          </a:xfrm>
        </p:spPr>
        <p:txBody>
          <a:bodyPr>
            <a:normAutofit fontScale="92500" lnSpcReduction="10000"/>
          </a:bodyPr>
          <a:lstStyle/>
          <a:p>
            <a:r>
              <a:rPr lang="es-ES_tradnl" dirty="0" smtClean="0"/>
              <a:t> reloj</a:t>
            </a:r>
          </a:p>
          <a:p>
            <a:r>
              <a:rPr lang="es-ES_tradnl" dirty="0" smtClean="0"/>
              <a:t> calcetin</a:t>
            </a:r>
          </a:p>
          <a:p>
            <a:r>
              <a:rPr lang="es-ES_tradnl" dirty="0" smtClean="0"/>
              <a:t> Madrid</a:t>
            </a:r>
          </a:p>
          <a:p>
            <a:r>
              <a:rPr lang="es-ES_tradnl" dirty="0" smtClean="0"/>
              <a:t> español</a:t>
            </a:r>
          </a:p>
          <a:p>
            <a:r>
              <a:rPr lang="es-ES_tradnl" dirty="0" smtClean="0"/>
              <a:t> leyo</a:t>
            </a:r>
          </a:p>
          <a:p>
            <a:r>
              <a:rPr lang="es-ES_tradnl" dirty="0" smtClean="0"/>
              <a:t> ordenador</a:t>
            </a:r>
          </a:p>
          <a:p>
            <a:r>
              <a:rPr lang="es-ES_tradnl" dirty="0" smtClean="0"/>
              <a:t> despues</a:t>
            </a:r>
          </a:p>
          <a:p>
            <a:r>
              <a:rPr lang="es-ES_tradnl" dirty="0" smtClean="0"/>
              <a:t> material</a:t>
            </a:r>
          </a:p>
          <a:p>
            <a:r>
              <a:rPr lang="es-ES_tradnl" dirty="0" smtClean="0"/>
              <a:t>television</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1844824"/>
            <a:ext cx="7498080" cy="4501480"/>
          </a:xfrm>
        </p:spPr>
        <p:txBody>
          <a:bodyPr/>
          <a:lstStyle/>
          <a:p>
            <a:pPr marL="596646" indent="-514350">
              <a:buFont typeface="+mj-lt"/>
              <a:buAutoNum type="arabicPeriod"/>
            </a:pPr>
            <a:r>
              <a:rPr lang="es-ES_tradnl" dirty="0" smtClean="0"/>
              <a:t> ¿Estás aun asi? Si me dices que si, será una sorpresa para mi.</a:t>
            </a:r>
          </a:p>
          <a:p>
            <a:pPr marL="596646" indent="-514350">
              <a:buFont typeface="+mj-lt"/>
              <a:buAutoNum type="arabicPeriod"/>
            </a:pPr>
            <a:r>
              <a:rPr lang="es-ES_tradnl" dirty="0" smtClean="0"/>
              <a:t> No creo que te de su vestido. Es mas, lo que si te aseguro es que sera para mi antes que para ti. ¿Aun lo sigues esperando? Pues toma un te, mas sin azúcar, no quiero que tomes mas de una cucharadita.</a:t>
            </a:r>
            <a:endParaRPr lang="tr-TR" dirty="0"/>
          </a:p>
        </p:txBody>
      </p:sp>
      <p:sp>
        <p:nvSpPr>
          <p:cNvPr id="4" name="1 Başlık"/>
          <p:cNvSpPr>
            <a:spLocks noGrp="1"/>
          </p:cNvSpPr>
          <p:nvPr>
            <p:ph type="title"/>
          </p:nvPr>
        </p:nvSpPr>
        <p:spPr>
          <a:xfrm>
            <a:off x="1435608" y="274638"/>
            <a:ext cx="7498080" cy="1143000"/>
          </a:xfrm>
        </p:spPr>
        <p:txBody>
          <a:bodyPr>
            <a:normAutofit fontScale="90000"/>
          </a:bodyPr>
          <a:lstStyle/>
          <a:p>
            <a:r>
              <a:rPr lang="es-ES_tradnl" dirty="0" smtClean="0"/>
              <a:t>Repaso. </a:t>
            </a:r>
            <a:r>
              <a:rPr lang="tr-TR" dirty="0" smtClean="0"/>
              <a:t>A</a:t>
            </a:r>
            <a:r>
              <a:rPr lang="es-ES_tradnl" dirty="0" smtClean="0"/>
              <a:t>ñade la</a:t>
            </a:r>
            <a:r>
              <a:rPr lang="es-ES_tradnl" dirty="0" smtClean="0"/>
              <a:t> tilde diacrítica </a:t>
            </a:r>
            <a:r>
              <a:rPr lang="es-ES_tradnl" dirty="0" smtClean="0"/>
              <a:t>donde sea necesario.</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20688"/>
            <a:ext cx="7498080" cy="5976664"/>
          </a:xfrm>
        </p:spPr>
        <p:txBody>
          <a:bodyPr>
            <a:normAutofit fontScale="92500" lnSpcReduction="10000"/>
          </a:bodyPr>
          <a:lstStyle/>
          <a:p>
            <a:pPr marL="596646" indent="-514350">
              <a:buFont typeface="+mj-lt"/>
              <a:buAutoNum type="arabicPeriod" startAt="3"/>
            </a:pPr>
            <a:r>
              <a:rPr lang="es-ES_tradnl" dirty="0" smtClean="0"/>
              <a:t> Tu me dijiste que vendría tu amiga, mas fue una sorpresa para el.</a:t>
            </a:r>
          </a:p>
          <a:p>
            <a:pPr marL="596646" indent="-514350">
              <a:buFont typeface="+mj-lt"/>
              <a:buAutoNum type="arabicPeriod" startAt="3"/>
            </a:pPr>
            <a:r>
              <a:rPr lang="es-ES_tradnl" dirty="0" smtClean="0"/>
              <a:t> Tuvieron sus mas y su menos, mas siguen siendo amigos.</a:t>
            </a:r>
          </a:p>
          <a:p>
            <a:pPr marL="596646" indent="-514350">
              <a:buFont typeface="+mj-lt"/>
              <a:buAutoNum type="arabicPeriod" startAt="3"/>
            </a:pPr>
            <a:r>
              <a:rPr lang="es-ES_tradnl" dirty="0" smtClean="0"/>
              <a:t> Aun sin tu aprobación, le dije que si, que si quería venir, que viniera. Aun cuando no te de las gracias, yo se que le ofreceremos un te.</a:t>
            </a:r>
          </a:p>
          <a:p>
            <a:pPr marL="596646" indent="-514350">
              <a:buFont typeface="+mj-lt"/>
              <a:buAutoNum type="arabicPeriod" startAt="3"/>
            </a:pPr>
            <a:r>
              <a:rPr lang="es-ES_tradnl" dirty="0" smtClean="0"/>
              <a:t>¿</a:t>
            </a:r>
            <a:r>
              <a:rPr lang="es-ES_tradnl" dirty="0" smtClean="0"/>
              <a:t>Que que hice? El solo quería saludarme, mas al final se fue mas temprano de lo que dijo. No se que se le pasó por la cabeza ni como llegó a hacer eso si no lo había planeado aun.</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412776"/>
            <a:ext cx="7498080" cy="3024336"/>
          </a:xfrm>
        </p:spPr>
        <p:txBody>
          <a:bodyPr>
            <a:normAutofit/>
          </a:bodyPr>
          <a:lstStyle/>
          <a:p>
            <a:r>
              <a:rPr lang="es-ES_tradnl" dirty="0" smtClean="0"/>
              <a:t>Reglas de acentuación.</a:t>
            </a:r>
            <a:br>
              <a:rPr lang="es-ES_tradnl" dirty="0" smtClean="0"/>
            </a:br>
            <a:r>
              <a:rPr lang="es-ES_tradnl" dirty="0" smtClean="0"/>
              <a:t/>
            </a:r>
            <a:br>
              <a:rPr lang="es-ES_tradnl" dirty="0" smtClean="0"/>
            </a:br>
            <a:r>
              <a:rPr lang="es-ES_tradnl" dirty="0" smtClean="0"/>
              <a:t>Tipos de </a:t>
            </a:r>
            <a:r>
              <a:rPr lang="es-ES_tradnl" dirty="0" smtClean="0"/>
              <a:t>palabras </a:t>
            </a:r>
            <a:r>
              <a:rPr lang="es-ES_tradnl" dirty="0" smtClean="0"/>
              <a:t>según la sílaba tónica</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Oval"/>
          <p:cNvSpPr/>
          <p:nvPr/>
        </p:nvSpPr>
        <p:spPr>
          <a:xfrm>
            <a:off x="7020272" y="5301208"/>
            <a:ext cx="432048" cy="36004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Oval"/>
          <p:cNvSpPr/>
          <p:nvPr/>
        </p:nvSpPr>
        <p:spPr>
          <a:xfrm>
            <a:off x="2267744" y="5229200"/>
            <a:ext cx="432048" cy="36004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Oval"/>
          <p:cNvSpPr/>
          <p:nvPr/>
        </p:nvSpPr>
        <p:spPr>
          <a:xfrm>
            <a:off x="4499992" y="5229200"/>
            <a:ext cx="432048" cy="36004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Oval"/>
          <p:cNvSpPr/>
          <p:nvPr/>
        </p:nvSpPr>
        <p:spPr>
          <a:xfrm>
            <a:off x="6516216" y="4581128"/>
            <a:ext cx="432048" cy="36004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8" name="7 Oval"/>
          <p:cNvSpPr/>
          <p:nvPr/>
        </p:nvSpPr>
        <p:spPr>
          <a:xfrm>
            <a:off x="4355976" y="4509120"/>
            <a:ext cx="432048" cy="36004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Oval"/>
          <p:cNvSpPr/>
          <p:nvPr/>
        </p:nvSpPr>
        <p:spPr>
          <a:xfrm>
            <a:off x="2411760" y="4581128"/>
            <a:ext cx="432048" cy="36004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title"/>
          </p:nvPr>
        </p:nvSpPr>
        <p:spPr>
          <a:xfrm>
            <a:off x="1435608" y="274638"/>
            <a:ext cx="7498080" cy="922114"/>
          </a:xfrm>
        </p:spPr>
        <p:txBody>
          <a:bodyPr/>
          <a:lstStyle/>
          <a:p>
            <a:pPr algn="ctr"/>
            <a:r>
              <a:rPr lang="es-ES_tradnl" dirty="0" smtClean="0"/>
              <a:t>1) AGUDAS</a:t>
            </a:r>
            <a:endParaRPr lang="tr-TR" dirty="0"/>
          </a:p>
        </p:txBody>
      </p:sp>
      <p:sp>
        <p:nvSpPr>
          <p:cNvPr id="5" name="4 Oval"/>
          <p:cNvSpPr/>
          <p:nvPr/>
        </p:nvSpPr>
        <p:spPr>
          <a:xfrm>
            <a:off x="4355976" y="2132856"/>
            <a:ext cx="1296144" cy="576064"/>
          </a:xfrm>
          <a:prstGeom prst="ellipse">
            <a:avLst/>
          </a:prstGeom>
          <a:solidFill>
            <a:schemeClr val="accent2">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Content Placeholder 2"/>
          <p:cNvSpPr>
            <a:spLocks noGrp="1"/>
          </p:cNvSpPr>
          <p:nvPr>
            <p:ph idx="1"/>
          </p:nvPr>
        </p:nvSpPr>
        <p:spPr>
          <a:xfrm>
            <a:off x="1115616" y="1340768"/>
            <a:ext cx="7467600" cy="5089649"/>
          </a:xfrm>
        </p:spPr>
        <p:txBody>
          <a:bodyPr>
            <a:normAutofit fontScale="92500" lnSpcReduction="20000"/>
          </a:bodyPr>
          <a:lstStyle/>
          <a:p>
            <a:pPr eaLnBrk="1" hangingPunct="1"/>
            <a:r>
              <a:rPr lang="es-ES_tradnl" dirty="0" smtClean="0"/>
              <a:t>El acento de la palabra recae en la última sílaba (contando desde la derecha).</a:t>
            </a:r>
          </a:p>
          <a:p>
            <a:pPr lvl="1" eaLnBrk="1" hangingPunct="1">
              <a:buFont typeface="Wingdings 2" pitchFamily="18" charset="2"/>
              <a:buNone/>
            </a:pPr>
            <a:r>
              <a:rPr lang="es-ES_tradnl" dirty="0" smtClean="0"/>
              <a:t>	_____ - ______ - ______</a:t>
            </a:r>
          </a:p>
          <a:p>
            <a:pPr lvl="1" eaLnBrk="1" hangingPunct="1">
              <a:buFont typeface="Wingdings 2" pitchFamily="18" charset="2"/>
              <a:buNone/>
            </a:pPr>
            <a:endParaRPr lang="es-ES_tradnl" dirty="0" smtClean="0"/>
          </a:p>
          <a:p>
            <a:pPr eaLnBrk="1" hangingPunct="1"/>
            <a:r>
              <a:rPr lang="es-ES_tradnl" dirty="0" smtClean="0"/>
              <a:t>Llevan tilde si la palabra termina                       en -n , –s , vocal. </a:t>
            </a:r>
          </a:p>
          <a:p>
            <a:pPr eaLnBrk="1" hangingPunct="1">
              <a:buNone/>
            </a:pPr>
            <a:endParaRPr lang="es-ES_tradnl" dirty="0" smtClean="0"/>
          </a:p>
          <a:p>
            <a:pPr lvl="1" eaLnBrk="1" hangingPunct="1">
              <a:buNone/>
            </a:pPr>
            <a:r>
              <a:rPr lang="es-ES_tradnl" dirty="0" smtClean="0"/>
              <a:t>Ejemplos: </a:t>
            </a:r>
          </a:p>
          <a:p>
            <a:pPr lvl="2" eaLnBrk="1" hangingPunct="1">
              <a:buFont typeface="Wingdings" pitchFamily="2" charset="2"/>
              <a:buNone/>
            </a:pPr>
            <a:r>
              <a:rPr lang="es-ES_tradnl" dirty="0" smtClean="0"/>
              <a:t>ca-  mión		sa-  lió		com-  pás</a:t>
            </a:r>
          </a:p>
          <a:p>
            <a:pPr lvl="2" eaLnBrk="1" hangingPunct="1">
              <a:buFont typeface="Wingdings" pitchFamily="2" charset="2"/>
              <a:buNone/>
            </a:pPr>
            <a:endParaRPr lang="es-ES_tradnl" dirty="0" smtClean="0"/>
          </a:p>
          <a:p>
            <a:pPr lvl="2" eaLnBrk="1" hangingPunct="1">
              <a:buFont typeface="Wingdings" pitchFamily="2" charset="2"/>
              <a:buNone/>
            </a:pPr>
            <a:r>
              <a:rPr lang="es-ES_tradnl" dirty="0" smtClean="0"/>
              <a:t>fa-  rol		reu- nión	or-de-na-  dor</a:t>
            </a:r>
          </a:p>
          <a:p>
            <a:pPr lvl="2" eaLnBrk="1" hangingPunct="1">
              <a:buFont typeface="Wingdings" pitchFamily="2" charset="2"/>
              <a:buNone/>
            </a:pPr>
            <a:r>
              <a:rPr lang="es-ES_tradnl" dirty="0" smtClean="0"/>
              <a:t>		</a:t>
            </a:r>
          </a:p>
          <a:p>
            <a:pPr lvl="2" eaLnBrk="1" hangingPunct="1">
              <a:buFont typeface="Wingdings" pitchFamily="2" charset="2"/>
              <a:buNone/>
            </a:pPr>
            <a:r>
              <a:rPr lang="es-ES_tradnl"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es-ES_tradnl" dirty="0" smtClean="0"/>
              <a:t>balon</a:t>
            </a:r>
            <a:endParaRPr lang="tr-TR" dirty="0"/>
          </a:p>
        </p:txBody>
      </p:sp>
      <p:sp>
        <p:nvSpPr>
          <p:cNvPr id="3" name="2 İçerik Yer Tutucusu"/>
          <p:cNvSpPr>
            <a:spLocks noGrp="1"/>
          </p:cNvSpPr>
          <p:nvPr>
            <p:ph idx="1"/>
          </p:nvPr>
        </p:nvSpPr>
        <p:spPr>
          <a:xfrm>
            <a:off x="1435608" y="1447800"/>
            <a:ext cx="7498080" cy="5077544"/>
          </a:xfrm>
        </p:spPr>
        <p:txBody>
          <a:bodyPr>
            <a:normAutofit fontScale="92500" lnSpcReduction="10000"/>
          </a:bodyPr>
          <a:lstStyle/>
          <a:p>
            <a:r>
              <a:rPr lang="es-ES_tradnl" dirty="0" smtClean="0"/>
              <a:t>Division en sílabas: </a:t>
            </a:r>
          </a:p>
          <a:p>
            <a:pPr>
              <a:buNone/>
            </a:pPr>
            <a:r>
              <a:rPr lang="es-ES_tradnl" dirty="0" smtClean="0"/>
              <a:t>ba-lon</a:t>
            </a:r>
          </a:p>
          <a:p>
            <a:r>
              <a:rPr lang="es-ES_tradnl" dirty="0" smtClean="0"/>
              <a:t>Sílaba tónica: </a:t>
            </a:r>
          </a:p>
          <a:p>
            <a:pPr>
              <a:buNone/>
            </a:pPr>
            <a:r>
              <a:rPr lang="es-ES_tradnl" dirty="0" smtClean="0"/>
              <a:t>lon</a:t>
            </a:r>
          </a:p>
          <a:p>
            <a:r>
              <a:rPr lang="es-ES_tradnl" dirty="0" smtClean="0"/>
              <a:t> Tipo de palabra: </a:t>
            </a:r>
          </a:p>
          <a:p>
            <a:pPr>
              <a:buNone/>
            </a:pPr>
            <a:r>
              <a:rPr lang="es-ES_tradnl" dirty="0" smtClean="0"/>
              <a:t>aguda</a:t>
            </a:r>
          </a:p>
          <a:p>
            <a:r>
              <a:rPr lang="es-ES_tradnl" dirty="0" smtClean="0"/>
              <a:t> ¿Lleva tilde? </a:t>
            </a:r>
          </a:p>
          <a:p>
            <a:pPr>
              <a:buNone/>
            </a:pPr>
            <a:r>
              <a:rPr lang="es-ES_tradnl" dirty="0" smtClean="0"/>
              <a:t>Sí</a:t>
            </a:r>
          </a:p>
          <a:p>
            <a:r>
              <a:rPr lang="es-ES_tradnl" dirty="0" smtClean="0"/>
              <a:t> ¿Por qué?</a:t>
            </a:r>
          </a:p>
          <a:p>
            <a:pPr>
              <a:buNone/>
            </a:pPr>
            <a:r>
              <a:rPr lang="es-ES_tradnl" dirty="0" smtClean="0"/>
              <a:t>Porque termina en –n.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es-ES_tradnl" dirty="0" smtClean="0"/>
              <a:t>atras</a:t>
            </a:r>
            <a:endParaRPr lang="tr-TR" dirty="0"/>
          </a:p>
        </p:txBody>
      </p:sp>
      <p:sp>
        <p:nvSpPr>
          <p:cNvPr id="4" name="2 İçerik Yer Tutucusu"/>
          <p:cNvSpPr>
            <a:spLocks noGrp="1"/>
          </p:cNvSpPr>
          <p:nvPr>
            <p:ph idx="1"/>
          </p:nvPr>
        </p:nvSpPr>
        <p:spPr/>
        <p:txBody>
          <a:bodyPr>
            <a:normAutofit fontScale="92500" lnSpcReduction="20000"/>
          </a:bodyPr>
          <a:lstStyle/>
          <a:p>
            <a:r>
              <a:rPr lang="es-ES_tradnl" dirty="0" smtClean="0"/>
              <a:t>Division en sílabas: </a:t>
            </a:r>
          </a:p>
          <a:p>
            <a:pPr>
              <a:buNone/>
            </a:pPr>
            <a:r>
              <a:rPr lang="es-ES_tradnl" dirty="0" smtClean="0"/>
              <a:t> a- tras</a:t>
            </a:r>
          </a:p>
          <a:p>
            <a:r>
              <a:rPr lang="es-ES_tradnl" dirty="0" smtClean="0"/>
              <a:t>Sílaba tónica: </a:t>
            </a:r>
          </a:p>
          <a:p>
            <a:pPr>
              <a:buNone/>
            </a:pPr>
            <a:r>
              <a:rPr lang="es-ES_tradnl" dirty="0" smtClean="0"/>
              <a:t>tras</a:t>
            </a:r>
          </a:p>
          <a:p>
            <a:r>
              <a:rPr lang="es-ES_tradnl" dirty="0" smtClean="0"/>
              <a:t> Tipo de palabra: </a:t>
            </a:r>
          </a:p>
          <a:p>
            <a:pPr>
              <a:buNone/>
            </a:pPr>
            <a:r>
              <a:rPr lang="es-ES_tradnl" dirty="0" smtClean="0"/>
              <a:t>aguda</a:t>
            </a:r>
          </a:p>
          <a:p>
            <a:r>
              <a:rPr lang="es-ES_tradnl" dirty="0" smtClean="0"/>
              <a:t> ¿Lleva tilde? </a:t>
            </a:r>
          </a:p>
          <a:p>
            <a:pPr>
              <a:buNone/>
            </a:pPr>
            <a:r>
              <a:rPr lang="es-ES_tradnl" dirty="0" smtClean="0"/>
              <a:t>Sí</a:t>
            </a:r>
          </a:p>
          <a:p>
            <a:r>
              <a:rPr lang="es-ES_tradnl" dirty="0" smtClean="0"/>
              <a:t> ¿Por qué?</a:t>
            </a:r>
          </a:p>
          <a:p>
            <a:pPr>
              <a:buNone/>
            </a:pPr>
            <a:r>
              <a:rPr lang="es-ES_tradnl" dirty="0" smtClean="0"/>
              <a:t>Porque termina en –s.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8" y="260648"/>
            <a:ext cx="7498080" cy="1143000"/>
          </a:xfrm>
        </p:spPr>
        <p:txBody>
          <a:bodyPr/>
          <a:lstStyle/>
          <a:p>
            <a:pPr algn="ctr"/>
            <a:r>
              <a:rPr lang="es-ES_tradnl" dirty="0" smtClean="0"/>
              <a:t>comio</a:t>
            </a:r>
            <a:endParaRPr lang="tr-TR" dirty="0"/>
          </a:p>
        </p:txBody>
      </p:sp>
      <p:sp>
        <p:nvSpPr>
          <p:cNvPr id="4" name="2 İçerik Yer Tutucusu"/>
          <p:cNvSpPr>
            <a:spLocks noGrp="1"/>
          </p:cNvSpPr>
          <p:nvPr>
            <p:ph idx="1"/>
          </p:nvPr>
        </p:nvSpPr>
        <p:spPr/>
        <p:txBody>
          <a:bodyPr>
            <a:normAutofit fontScale="92500" lnSpcReduction="20000"/>
          </a:bodyPr>
          <a:lstStyle/>
          <a:p>
            <a:r>
              <a:rPr lang="es-ES_tradnl" dirty="0" smtClean="0"/>
              <a:t>Division en sílabas: </a:t>
            </a:r>
          </a:p>
          <a:p>
            <a:pPr>
              <a:buNone/>
            </a:pPr>
            <a:r>
              <a:rPr lang="es-ES_tradnl" dirty="0" smtClean="0"/>
              <a:t>co-mio</a:t>
            </a:r>
          </a:p>
          <a:p>
            <a:r>
              <a:rPr lang="es-ES_tradnl" dirty="0" smtClean="0"/>
              <a:t>Sílaba tónica: </a:t>
            </a:r>
          </a:p>
          <a:p>
            <a:pPr>
              <a:buNone/>
            </a:pPr>
            <a:r>
              <a:rPr lang="es-ES_tradnl" dirty="0" smtClean="0"/>
              <a:t>mio</a:t>
            </a:r>
          </a:p>
          <a:p>
            <a:r>
              <a:rPr lang="es-ES_tradnl" dirty="0" smtClean="0"/>
              <a:t> Tipo de palabra: </a:t>
            </a:r>
          </a:p>
          <a:p>
            <a:pPr>
              <a:buNone/>
            </a:pPr>
            <a:r>
              <a:rPr lang="es-ES_tradnl" dirty="0" smtClean="0"/>
              <a:t>aguda</a:t>
            </a:r>
          </a:p>
          <a:p>
            <a:r>
              <a:rPr lang="es-ES_tradnl" dirty="0" smtClean="0"/>
              <a:t> ¿Lleva tilde? </a:t>
            </a:r>
          </a:p>
          <a:p>
            <a:pPr>
              <a:buNone/>
            </a:pPr>
            <a:r>
              <a:rPr lang="es-ES_tradnl" dirty="0" smtClean="0"/>
              <a:t>Sí</a:t>
            </a:r>
          </a:p>
          <a:p>
            <a:r>
              <a:rPr lang="es-ES_tradnl" dirty="0" smtClean="0"/>
              <a:t> ¿Por qué?</a:t>
            </a:r>
          </a:p>
          <a:p>
            <a:pPr>
              <a:buNone/>
            </a:pPr>
            <a:r>
              <a:rPr lang="es-ES_tradnl" dirty="0" smtClean="0"/>
              <a:t>Porque termina en vocal.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es-ES_tradnl" dirty="0" smtClean="0"/>
              <a:t>azul</a:t>
            </a:r>
            <a:endParaRPr lang="tr-TR" dirty="0"/>
          </a:p>
        </p:txBody>
      </p:sp>
      <p:sp>
        <p:nvSpPr>
          <p:cNvPr id="4" name="2 İçerik Yer Tutucusu"/>
          <p:cNvSpPr>
            <a:spLocks noGrp="1"/>
          </p:cNvSpPr>
          <p:nvPr>
            <p:ph idx="1"/>
          </p:nvPr>
        </p:nvSpPr>
        <p:spPr/>
        <p:txBody>
          <a:bodyPr>
            <a:normAutofit fontScale="92500" lnSpcReduction="20000"/>
          </a:bodyPr>
          <a:lstStyle/>
          <a:p>
            <a:r>
              <a:rPr lang="es-ES_tradnl" dirty="0" smtClean="0"/>
              <a:t>Division en sílabas: </a:t>
            </a:r>
          </a:p>
          <a:p>
            <a:pPr>
              <a:buNone/>
            </a:pPr>
            <a:r>
              <a:rPr lang="es-ES_tradnl" dirty="0" smtClean="0"/>
              <a:t>a-zul</a:t>
            </a:r>
          </a:p>
          <a:p>
            <a:r>
              <a:rPr lang="es-ES_tradnl" dirty="0" smtClean="0"/>
              <a:t>Sílaba tónica: </a:t>
            </a:r>
          </a:p>
          <a:p>
            <a:pPr>
              <a:buNone/>
            </a:pPr>
            <a:r>
              <a:rPr lang="es-ES_tradnl" dirty="0" smtClean="0"/>
              <a:t>zul</a:t>
            </a:r>
          </a:p>
          <a:p>
            <a:r>
              <a:rPr lang="es-ES_tradnl" dirty="0" smtClean="0"/>
              <a:t> Tipo de palabra: </a:t>
            </a:r>
          </a:p>
          <a:p>
            <a:pPr>
              <a:buNone/>
            </a:pPr>
            <a:r>
              <a:rPr lang="es-ES_tradnl" dirty="0" smtClean="0"/>
              <a:t>aguda</a:t>
            </a:r>
          </a:p>
          <a:p>
            <a:r>
              <a:rPr lang="es-ES_tradnl" dirty="0" smtClean="0"/>
              <a:t> ¿Lleva tilde? </a:t>
            </a:r>
          </a:p>
          <a:p>
            <a:pPr>
              <a:buNone/>
            </a:pPr>
            <a:r>
              <a:rPr lang="es-ES_tradnl" dirty="0" smtClean="0"/>
              <a:t>No</a:t>
            </a:r>
          </a:p>
          <a:p>
            <a:r>
              <a:rPr lang="es-ES_tradnl" dirty="0" smtClean="0"/>
              <a:t> ¿Por qué?</a:t>
            </a:r>
          </a:p>
          <a:p>
            <a:pPr>
              <a:buNone/>
            </a:pPr>
            <a:r>
              <a:rPr lang="es-ES_tradnl" dirty="0" smtClean="0"/>
              <a:t>Porque no termina en –n, -s, vocal.</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48</TotalTime>
  <Words>384</Words>
  <Application>Microsoft Office PowerPoint</Application>
  <PresentationFormat>Ekran Gösterisi (4:3)</PresentationFormat>
  <Paragraphs>75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Gündönümü</vt:lpstr>
      <vt:lpstr>İSP 221  Ortografía y Fonética         Clase 5  </vt:lpstr>
      <vt:lpstr>Repaso. Añade la tilde diacrítica donde sea necesario.</vt:lpstr>
      <vt:lpstr>Slayt 3</vt:lpstr>
      <vt:lpstr>Reglas de acentuación.  Tipos de palabras según la sílaba tónica</vt:lpstr>
      <vt:lpstr>1) AGUDAS</vt:lpstr>
      <vt:lpstr>balon</vt:lpstr>
      <vt:lpstr>atras</vt:lpstr>
      <vt:lpstr>comio</vt:lpstr>
      <vt:lpstr>azul</vt:lpstr>
      <vt:lpstr>Práctica. Analiza las siguientes palabras agudas y decide si llevan o no tilde.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İSP 221  Ortografía y Fonética         Clase 5  </dc:title>
  <dc:creator>reşat</dc:creator>
  <cp:lastModifiedBy>reşat</cp:lastModifiedBy>
  <cp:revision>13</cp:revision>
  <dcterms:created xsi:type="dcterms:W3CDTF">2019-03-20T12:45:51Z</dcterms:created>
  <dcterms:modified xsi:type="dcterms:W3CDTF">2019-03-25T21:09:45Z</dcterms:modified>
</cp:coreProperties>
</file>