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10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80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4" r:id="rId19"/>
    <p:sldId id="327" r:id="rId20"/>
    <p:sldId id="328" r:id="rId21"/>
    <p:sldId id="343" r:id="rId22"/>
    <p:sldId id="346" r:id="rId23"/>
    <p:sldId id="347" r:id="rId24"/>
    <p:sldId id="352" r:id="rId25"/>
    <p:sldId id="353" r:id="rId26"/>
    <p:sldId id="354" r:id="rId27"/>
    <p:sldId id="367" r:id="rId28"/>
    <p:sldId id="369" r:id="rId29"/>
    <p:sldId id="370" r:id="rId30"/>
    <p:sldId id="371" r:id="rId31"/>
    <p:sldId id="372" r:id="rId32"/>
    <p:sldId id="37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9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68D42-533D-9549-B9E2-C0391D609928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BADC-7B62-E84F-AE39-CE3CF424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7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0100"/>
            <a:ext cx="4264025" cy="3198813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19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6988" y="800100"/>
            <a:ext cx="4264025" cy="3198813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1200" dirty="0" err="1">
                <a:latin typeface="Arial" charset="0"/>
              </a:rPr>
              <a:t>Supraventriküler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krest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Pariyatal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bant</a:t>
            </a:r>
            <a:r>
              <a:rPr lang="en-US" sz="1200" dirty="0">
                <a:latin typeface="Arial" charset="0"/>
              </a:rPr>
              <a:t>, outlet septum, </a:t>
            </a:r>
            <a:r>
              <a:rPr lang="en-US" sz="1200" dirty="0" err="1">
                <a:latin typeface="Arial" charset="0"/>
              </a:rPr>
              <a:t>septal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bant</a:t>
            </a:r>
            <a:r>
              <a:rPr lang="en-US" sz="1200" dirty="0">
                <a:latin typeface="Arial" charset="0"/>
              </a:rPr>
              <a:t>) </a:t>
            </a:r>
            <a:r>
              <a:rPr lang="en-US" sz="1200" dirty="0" err="1">
                <a:latin typeface="Arial" charset="0"/>
              </a:rPr>
              <a:t>bir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kas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arkıyla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tr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ve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pulmoneri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ayırır</a:t>
            </a:r>
            <a:r>
              <a:rPr lang="en-US" sz="1200" dirty="0">
                <a:latin typeface="Arial" charset="0"/>
              </a:rPr>
              <a:t>.  </a:t>
            </a:r>
          </a:p>
          <a:p>
            <a:endParaRPr lang="tr-TR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E9355D-D6F3-AC4A-92A6-85D226A651AB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84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4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01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0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05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2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07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16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799654"/>
            <a:ext cx="4554538" cy="3198616"/>
          </a:xfrm>
          <a:ln/>
        </p:spPr>
      </p:sp>
      <p:sp>
        <p:nvSpPr>
          <p:cNvPr id="309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076"/>
            <a:ext cx="5029200" cy="385409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7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17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28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21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4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View of the mitral valve (M.V.) and aortic root after removal of the atria. Note the large intervalvular trigone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(I.V.T). R.P.O., right posterior oblique; T.V., tricuspid valve; R.A., right atrium; L.A., left atrium; J, junction between the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atrioventricular valves. (adapted from McAlpine 1975, p. 13).</a:t>
            </a:r>
          </a:p>
        </p:txBody>
      </p:sp>
    </p:spTree>
    <p:extLst>
      <p:ext uri="{BB962C8B-B14F-4D97-AF65-F5344CB8AC3E}">
        <p14:creationId xmlns:p14="http://schemas.microsoft.com/office/powerpoint/2010/main" val="115341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Anatomical relations of the mitral annulus. The anterior annulus spans between the right and the left trigones, fibrous thickenings external to the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mitral valve commissures. The confluence of the anterior mitral annulus and the aortic annulus is commonly called the aortomitral curtain. The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posterior annulus surrounds the remainder of the mitral valve perimeter. With permission from Carpentier A, Adams DH, Filsoufi F. Carpentier's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reconstructive surgery: from valve analysis to valve reconstruction. Maryland Heights, MI: Saunders; 2010:31.</a:t>
            </a:r>
          </a:p>
        </p:txBody>
      </p:sp>
    </p:spTree>
    <p:extLst>
      <p:ext uri="{BB962C8B-B14F-4D97-AF65-F5344CB8AC3E}">
        <p14:creationId xmlns:p14="http://schemas.microsoft.com/office/powerpoint/2010/main" val="90534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Photomicrograph of the posterior mitral annulus. Note that the posterior mitral annulus separates the musculature of the LV from that of the left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atrium, where it forms a hinge point with base of the posterior mitral leaflet (with permission from Wilcox BR, Cook AC, Anderson RH,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Surgical anatomy of the valves of the heart. In: Surgical anatomy of the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heart. New York: Cambdridge University Press; 2004. p. 55).</a:t>
            </a:r>
          </a:p>
        </p:txBody>
      </p:sp>
    </p:spTree>
    <p:extLst>
      <p:ext uri="{BB962C8B-B14F-4D97-AF65-F5344CB8AC3E}">
        <p14:creationId xmlns:p14="http://schemas.microsoft.com/office/powerpoint/2010/main" val="118175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Diagram demonstrating the saddle-shaped mitral annulus. The anterior annulus (riding horn) is shown in red, and the posterior annulus is depicted in blue. A, anterior; P, posterior; LC, lateral commissure; MC, medial commissure; AML, anterior mitral leaflet. With permission from Kaplan et al.16</a:t>
            </a:r>
          </a:p>
        </p:txBody>
      </p:sp>
    </p:spTree>
    <p:extLst>
      <p:ext uri="{BB962C8B-B14F-4D97-AF65-F5344CB8AC3E}">
        <p14:creationId xmlns:p14="http://schemas.microsoft.com/office/powerpoint/2010/main" val="188975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07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2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9" y="799654"/>
            <a:ext cx="4556125" cy="3198616"/>
          </a:xfrm>
          <a:ln/>
        </p:spPr>
      </p:sp>
      <p:sp>
        <p:nvSpPr>
          <p:cNvPr id="223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7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7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73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7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9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9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4192-2616-A744-9105-1F90AEB644B9}" type="datetimeFigureOut">
              <a:rPr lang="en-US" smtClean="0"/>
              <a:t>27.05.19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B55D8-32D4-B042-9BA0-C80AFEDD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10.jp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hyperlink" Target="mailto:akarruchan@gmail.com" TargetMode="External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8" Type="http://schemas.openxmlformats.org/officeDocument/2006/relationships/image" Target="../media/image3.jpeg"/><Relationship Id="rId9" Type="http://schemas.openxmlformats.org/officeDocument/2006/relationships/image" Target="../media/image4.png"/><Relationship Id="rId10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rdiacsurgery.ctsnetbooks.org/content/vol2/issue2003/images/large/31fig12.jpeg" TargetMode="Externa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48787" y="1563726"/>
            <a:ext cx="7551277" cy="25225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KAPAK HASTALIKLARI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2232651" y="3462241"/>
            <a:ext cx="816405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Prof.</a:t>
            </a:r>
            <a:r>
              <a:rPr lang="en-GB" b="1" dirty="0">
                <a:solidFill>
                  <a:schemeClr val="tx1"/>
                </a:solidFill>
                <a:latin typeface="Calibri" charset="0"/>
                <a:cs typeface="Calibri" charset="0"/>
              </a:rPr>
              <a:t> </a:t>
            </a: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Dr.</a:t>
            </a:r>
            <a:r>
              <a:rPr lang="en-GB" b="1" dirty="0">
                <a:solidFill>
                  <a:schemeClr val="tx1"/>
                </a:solidFill>
                <a:latin typeface="Calibri" charset="0"/>
                <a:cs typeface="Calibri" charset="0"/>
              </a:rPr>
              <a:t> </a:t>
            </a: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Ahmet</a:t>
            </a:r>
            <a:r>
              <a:rPr lang="en-GB" b="1" dirty="0">
                <a:solidFill>
                  <a:schemeClr val="tx1"/>
                </a:solidFill>
                <a:latin typeface="Calibri" charset="0"/>
                <a:cs typeface="Calibri" charset="0"/>
              </a:rPr>
              <a:t> </a:t>
            </a: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Rüçhan Akar</a:t>
            </a:r>
            <a:b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</a:b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/>
            </a:r>
            <a:b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</a:br>
            <a:r>
              <a:rPr lang="en-GB" b="1" dirty="0">
                <a:solidFill>
                  <a:schemeClr val="tx1"/>
                </a:solidFill>
                <a:latin typeface="Calibri" charset="0"/>
                <a:cs typeface="Calibri" charset="0"/>
              </a:rPr>
              <a:t>2018-2019 </a:t>
            </a: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Eğitim Yılı</a:t>
            </a:r>
            <a:b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</a:br>
            <a:r>
              <a:rPr lang="tr-TR" b="1" dirty="0">
                <a:solidFill>
                  <a:schemeClr val="tx1"/>
                </a:solidFill>
                <a:latin typeface="Calibri" charset="0"/>
                <a:cs typeface="Calibri" charset="0"/>
              </a:rPr>
              <a:t>Ankara Üniversitesi Tıp Fakültesi</a:t>
            </a:r>
          </a:p>
          <a:p>
            <a:endParaRPr lang="tr-TR" b="1" dirty="0">
              <a:solidFill>
                <a:schemeClr val="tx1"/>
              </a:solidFill>
              <a:latin typeface="Calibri" charset="0"/>
              <a:cs typeface="Calibri" charset="0"/>
            </a:endParaRPr>
          </a:p>
          <a:p>
            <a:r>
              <a:rPr lang="tr-TR" sz="2000" b="1" dirty="0">
                <a:solidFill>
                  <a:schemeClr val="tx1"/>
                </a:solidFill>
                <a:latin typeface="Calibri" charset="0"/>
                <a:cs typeface="Calibri" charset="0"/>
                <a:hlinkClick r:id="rId4"/>
              </a:rPr>
              <a:t>akarruchan@gmail.com</a:t>
            </a:r>
            <a:endParaRPr lang="tr-TR" sz="2000" b="1" dirty="0">
              <a:solidFill>
                <a:schemeClr val="tx1"/>
              </a:solidFill>
              <a:latin typeface="Calibri" charset="0"/>
              <a:cs typeface="Calibri" charset="0"/>
            </a:endParaRPr>
          </a:p>
          <a:p>
            <a:r>
              <a:rPr lang="tr-TR" sz="2000" b="1" dirty="0">
                <a:solidFill>
                  <a:schemeClr val="tx1"/>
                </a:solidFill>
                <a:latin typeface="Calibri" charset="0"/>
                <a:cs typeface="Calibri" charset="0"/>
              </a:rPr>
              <a:t>+90 533 646 06 84</a:t>
            </a:r>
            <a:endParaRPr lang="en-US" sz="2000" b="1" dirty="0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pic>
        <p:nvPicPr>
          <p:cNvPr id="4" name="Picture 4" descr="C:\Documents and Settings\RUCHAN\My Documents\My Pictures\Pictures\Cardiac pictures\Mitral valve pictures\chordae-MV ant.leaflet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538"/>
            <a:ext cx="960438" cy="757237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757238"/>
          <a:ext cx="96043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deo Clip" r:id="rId6" imgW="6857143" imgH="5133333" progId="avifile">
                  <p:embed/>
                </p:oleObj>
              </mc:Choice>
              <mc:Fallback>
                <p:oleObj name="Video Clip" r:id="rId6" imgW="6857143" imgH="5133333" progId="avi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57238"/>
                        <a:ext cx="960438" cy="8318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C:\Documents and Settings\RUCHAN\My Documents\My Pictures\Pictures\Cardiac pictures\Mitral valve pictures\3-D mitral va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960438" cy="927100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Documents and Settings\RUCHAN\My Documents\My Pictures\Pictures\Cardiac pictures\Mitral valve pictures\papillary muscle rupture-4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063"/>
            <a:ext cx="960438" cy="908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Documents and Settings\RUCHAN\My Documents\My Pictures\Pictures\Cardiac pictures\Mitral valve pictures\Schulz_mitral_valve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4150"/>
            <a:ext cx="960438" cy="703263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Documents and Settings\RUCHAN\My Documents\My Pictures\Pictures\Cardiac pictures\Mitral valve pictures\left ventricle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825"/>
            <a:ext cx="960438" cy="747713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Documents and Settings\RUCHAN\My Documents\My Pictures\Pictures\Cardiac pictures\Ischaehic heart pictures\plaque disruption 1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438" cy="7572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Documents and Settings\RUCHAN\My Documents\My Pictures\Pictures\Cardiac pictures\Mitral valve pictures\3D_reconstruction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4378"/>
            <a:ext cx="960438" cy="749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Documents and Settings\RUCHAN\My Documents\My Pictures\Pictures\Cardiac pictures\Mitral valve pictures\Schulz_mitral_valve1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7" y="5474378"/>
            <a:ext cx="1087114" cy="749300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3368DC-8378-1846-A02E-C36C1AF729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1987" y="250751"/>
            <a:ext cx="1844824" cy="184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DED7A2-C595-EB42-9D13-1079DAC483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16927" y="179837"/>
            <a:ext cx="1959868" cy="1959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F0EB8D-A3FB-EE47-B6F8-351590E2B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2046" y="228443"/>
            <a:ext cx="1076036" cy="8054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221F26-5CD8-6543-80B7-97A5245B13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2045" y="1095414"/>
            <a:ext cx="1077791" cy="6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F08639-BACB-A841-B258-A2B5EB33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7"/>
            <a:ext cx="9144000" cy="6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8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4B1974-B434-B544-86C4-68288C2F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84024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7E31B1-8FCE-4443-9E9A-91B49F925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690782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7EF42C-64BF-2A4E-BFF5-58378C38E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1" y="260648"/>
            <a:ext cx="4392488" cy="605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F4C4AA-C40F-DF45-BBB7-9C043B402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78" y="1772816"/>
            <a:ext cx="4344366" cy="37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18A10D-5D64-2C42-94D8-6064C5D5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58750"/>
            <a:ext cx="432048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7E91EC-1D46-7643-9EE8-82AFC1FB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26" y="120037"/>
            <a:ext cx="4632548" cy="66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2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B36720-5805-864D-AB03-4A5924A1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052736"/>
            <a:ext cx="8532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5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400FE-6DBA-244F-8D0B-F4F67E6DF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48679"/>
            <a:ext cx="6408712" cy="56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8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2"/>
          <p:cNvSpPr txBox="1">
            <a:spLocks noChangeArrowheads="1"/>
          </p:cNvSpPr>
          <p:nvPr/>
        </p:nvSpPr>
        <p:spPr bwMode="auto">
          <a:xfrm>
            <a:off x="203200" y="1143000"/>
            <a:ext cx="163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endParaRPr lang="en-US" b="1" i="1">
              <a:solidFill>
                <a:schemeClr val="accent2"/>
              </a:solidFill>
            </a:endParaRPr>
          </a:p>
        </p:txBody>
      </p:sp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900113" y="3644900"/>
            <a:ext cx="35639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tr-TR" sz="2000" b="1">
                <a:solidFill>
                  <a:schemeClr val="tx1"/>
                </a:solidFill>
                <a:latin typeface="Arial" charset="0"/>
              </a:rPr>
              <a:t>1</a:t>
            </a:r>
            <a:r>
              <a:rPr lang="en-GB" sz="2000" b="1">
                <a:solidFill>
                  <a:schemeClr val="tx1"/>
                </a:solidFill>
                <a:latin typeface="Arial" charset="0"/>
              </a:rPr>
              <a:t>) 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Leafletler</a:t>
            </a:r>
            <a:endParaRPr lang="en-GB" sz="2000" b="1">
              <a:solidFill>
                <a:schemeClr val="tx1"/>
              </a:solidFill>
              <a:latin typeface="Arial" charset="0"/>
            </a:endParaRPr>
          </a:p>
          <a:p>
            <a:pPr algn="l">
              <a:lnSpc>
                <a:spcPct val="140000"/>
              </a:lnSpc>
            </a:pPr>
            <a:r>
              <a:rPr lang="en-GB" sz="2000" b="1">
                <a:solidFill>
                  <a:schemeClr val="tx1"/>
                </a:solidFill>
                <a:latin typeface="Arial" charset="0"/>
              </a:rPr>
              <a:t>2) An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u</a:t>
            </a:r>
            <a:r>
              <a:rPr lang="en-GB" sz="2000" b="1">
                <a:solidFill>
                  <a:schemeClr val="tx1"/>
                </a:solidFill>
                <a:latin typeface="Arial" charset="0"/>
              </a:rPr>
              <a:t>l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ü</a:t>
            </a:r>
            <a:r>
              <a:rPr lang="en-GB" sz="2000" b="1">
                <a:solidFill>
                  <a:schemeClr val="tx1"/>
                </a:solidFill>
                <a:latin typeface="Arial" charset="0"/>
              </a:rPr>
              <a:t>s</a:t>
            </a:r>
          </a:p>
          <a:p>
            <a:pPr algn="l">
              <a:lnSpc>
                <a:spcPct val="140000"/>
              </a:lnSpc>
            </a:pPr>
            <a:r>
              <a:rPr lang="en-GB" sz="2000" b="1">
                <a:solidFill>
                  <a:schemeClr val="tx1"/>
                </a:solidFill>
                <a:latin typeface="Arial" charset="0"/>
              </a:rPr>
              <a:t>3) 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Valsalva Sinüsu</a:t>
            </a:r>
            <a:endParaRPr lang="en-GB" sz="2000" b="1">
              <a:solidFill>
                <a:schemeClr val="tx1"/>
              </a:solidFill>
              <a:latin typeface="Arial" charset="0"/>
            </a:endParaRPr>
          </a:p>
          <a:p>
            <a:pPr algn="l">
              <a:lnSpc>
                <a:spcPct val="140000"/>
              </a:lnSpc>
            </a:pPr>
            <a:r>
              <a:rPr lang="en-GB" sz="2000" b="1">
                <a:solidFill>
                  <a:schemeClr val="tx1"/>
                </a:solidFill>
                <a:latin typeface="Arial" charset="0"/>
              </a:rPr>
              <a:t>4) Sinotubul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GB" sz="2000" b="1">
                <a:solidFill>
                  <a:schemeClr val="tx1"/>
                </a:solidFill>
                <a:latin typeface="Arial" charset="0"/>
              </a:rPr>
              <a:t>r </a:t>
            </a:r>
            <a:r>
              <a:rPr lang="tr-TR" sz="2000" b="1">
                <a:solidFill>
                  <a:schemeClr val="tx1"/>
                </a:solidFill>
                <a:latin typeface="Arial" charset="0"/>
              </a:rPr>
              <a:t>bileşke</a:t>
            </a:r>
            <a:endParaRPr lang="en-GB" sz="2000" b="1">
              <a:solidFill>
                <a:schemeClr val="tx1"/>
              </a:solidFill>
              <a:latin typeface="Arial" charset="0"/>
            </a:endParaRPr>
          </a:p>
          <a:p>
            <a:pPr algn="l">
              <a:lnSpc>
                <a:spcPct val="140000"/>
              </a:lnSpc>
            </a:pPr>
            <a:r>
              <a:rPr lang="en-GB" sz="2000" b="1">
                <a:solidFill>
                  <a:schemeClr val="tx1"/>
                </a:solidFill>
                <a:latin typeface="Arial" charset="0"/>
              </a:rPr>
              <a:t>5) Kapakçık arası üçgenler</a:t>
            </a:r>
          </a:p>
          <a:p>
            <a:pPr algn="l">
              <a:lnSpc>
                <a:spcPct val="140000"/>
              </a:lnSpc>
              <a:buFontTx/>
              <a:buChar char="•"/>
            </a:pPr>
            <a:endParaRPr lang="en-GB" sz="2000" b="1">
              <a:solidFill>
                <a:schemeClr val="tx1"/>
              </a:solidFill>
              <a:latin typeface="Arial" charset="0"/>
            </a:endParaRPr>
          </a:p>
          <a:p>
            <a:pPr algn="l">
              <a:lnSpc>
                <a:spcPct val="140000"/>
              </a:lnSpc>
              <a:buFontTx/>
              <a:buChar char="•"/>
            </a:pPr>
            <a:endParaRPr lang="en-GB" sz="20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4019" name="Text Box 4"/>
          <p:cNvSpPr txBox="1">
            <a:spLocks noChangeArrowheads="1"/>
          </p:cNvSpPr>
          <p:nvPr/>
        </p:nvSpPr>
        <p:spPr bwMode="auto">
          <a:xfrm>
            <a:off x="-973138" y="260350"/>
            <a:ext cx="9144001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r-TR" sz="3600" b="1">
                <a:solidFill>
                  <a:srgbClr val="FFFFFF"/>
                </a:solidFill>
                <a:latin typeface="Arial" charset="0"/>
              </a:rPr>
              <a:t>Aort Kapağının Mekanizması</a:t>
            </a:r>
            <a:endParaRPr lang="en-GB" sz="3600">
              <a:solidFill>
                <a:srgbClr val="FFFFFF"/>
              </a:solidFill>
              <a:latin typeface="Arial" charset="0"/>
            </a:endParaRPr>
          </a:p>
          <a:p>
            <a:endParaRPr lang="en-GB" sz="3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4020" name="Text Box 5"/>
          <p:cNvSpPr txBox="1">
            <a:spLocks noChangeArrowheads="1"/>
          </p:cNvSpPr>
          <p:nvPr/>
        </p:nvSpPr>
        <p:spPr bwMode="auto">
          <a:xfrm>
            <a:off x="595313" y="955675"/>
            <a:ext cx="16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14021" name="Text Box 6"/>
          <p:cNvSpPr txBox="1">
            <a:spLocks noChangeArrowheads="1"/>
          </p:cNvSpPr>
          <p:nvPr/>
        </p:nvSpPr>
        <p:spPr bwMode="auto">
          <a:xfrm>
            <a:off x="4022725" y="381000"/>
            <a:ext cx="296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 b="1">
                <a:solidFill>
                  <a:srgbClr val="FFFFFF"/>
                </a:solidFill>
                <a:latin typeface="Arial" charset="0"/>
              </a:rPr>
              <a:t> </a:t>
            </a:r>
            <a:endParaRPr lang="en-GB" sz="18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14022" name="Picture 9" descr="aortic root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3" name="Text Box 10"/>
          <p:cNvSpPr txBox="1">
            <a:spLocks noChangeArrowheads="1"/>
          </p:cNvSpPr>
          <p:nvPr/>
        </p:nvSpPr>
        <p:spPr bwMode="auto">
          <a:xfrm>
            <a:off x="141288" y="5300663"/>
            <a:ext cx="2603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GB" b="1">
                <a:solidFill>
                  <a:srgbClr val="FFFFFF"/>
                </a:solidFill>
              </a:rPr>
              <a:t> </a:t>
            </a:r>
            <a:endParaRPr lang="en-US"/>
          </a:p>
        </p:txBody>
      </p:sp>
      <p:pic>
        <p:nvPicPr>
          <p:cNvPr id="214024" name="Picture 12" descr="subaortic outflow tr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765175"/>
            <a:ext cx="3867150" cy="5300663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3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4" descr="MM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80851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9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55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8151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27856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57131-C034-3943-A553-B4120E21B30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51" y="478674"/>
            <a:ext cx="7989239" cy="336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1" y="3842144"/>
            <a:ext cx="3166889" cy="2334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2562" y="42672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Francisco (</a:t>
            </a:r>
            <a:r>
              <a:rPr lang="en-US" sz="2400" dirty="0" err="1">
                <a:solidFill>
                  <a:srgbClr val="FFFFFF"/>
                </a:solidFill>
              </a:rPr>
              <a:t>Paco</a:t>
            </a:r>
            <a:r>
              <a:rPr lang="en-US" sz="2400" dirty="0">
                <a:solidFill>
                  <a:srgbClr val="FFFFFF"/>
                </a:solidFill>
              </a:rPr>
              <a:t>) Torrent-</a:t>
            </a:r>
            <a:r>
              <a:rPr lang="en-US" sz="2400" dirty="0" err="1">
                <a:solidFill>
                  <a:srgbClr val="FFFFFF"/>
                </a:solidFill>
              </a:rPr>
              <a:t>Guasp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(1931—2005)</a:t>
            </a:r>
          </a:p>
          <a:p>
            <a:endParaRPr lang="en-US" sz="2400" i="1" dirty="0">
              <a:solidFill>
                <a:srgbClr val="CCFFCC"/>
              </a:solidFill>
            </a:endParaRPr>
          </a:p>
          <a:p>
            <a:r>
              <a:rPr lang="en-US" sz="2400" i="1" dirty="0">
                <a:solidFill>
                  <a:srgbClr val="CCFFCC"/>
                </a:solidFill>
              </a:rPr>
              <a:t>‘The Sun Shines for Everybody’</a:t>
            </a:r>
          </a:p>
        </p:txBody>
      </p:sp>
    </p:spTree>
    <p:extLst>
      <p:ext uri="{BB962C8B-B14F-4D97-AF65-F5344CB8AC3E}">
        <p14:creationId xmlns:p14="http://schemas.microsoft.com/office/powerpoint/2010/main" val="1659646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 descr="MM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279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31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18DC17-B892-004C-8102-AB26702C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55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5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rgbClr val="0028A5"/>
                </a:solidFill>
                <a:latin typeface="Arial" charset="0"/>
              </a:rPr>
              <a:t>Sağ</a:t>
            </a:r>
            <a:r>
              <a:rPr lang="en-US" dirty="0">
                <a:solidFill>
                  <a:srgbClr val="0028A5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28A5"/>
                </a:solidFill>
                <a:latin typeface="Arial" charset="0"/>
              </a:rPr>
              <a:t>Ventrikül</a:t>
            </a:r>
            <a:endParaRPr lang="en-US" dirty="0">
              <a:solidFill>
                <a:srgbClr val="0028A5"/>
              </a:solidFill>
              <a:latin typeface="Arial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BED3AC-E128-4C4B-A97B-0F2D74DE4916}" type="slidenum">
              <a:rPr lang="en-US" sz="1400"/>
              <a:pPr/>
              <a:t>22</a:t>
            </a:fld>
            <a:endParaRPr lang="en-US" sz="1400"/>
          </a:p>
        </p:txBody>
      </p:sp>
      <p:pic>
        <p:nvPicPr>
          <p:cNvPr id="81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0" y="1196752"/>
            <a:ext cx="6120680" cy="522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171" y="1628800"/>
            <a:ext cx="2952328" cy="4525963"/>
          </a:xfrm>
        </p:spPr>
        <p:txBody>
          <a:bodyPr/>
          <a:lstStyle/>
          <a:p>
            <a:r>
              <a:rPr lang="en-US" sz="2000" dirty="0">
                <a:latin typeface="Arial" charset="0"/>
              </a:rPr>
              <a:t>İnlet (</a:t>
            </a:r>
            <a:r>
              <a:rPr lang="en-US" sz="2000" dirty="0" err="1">
                <a:latin typeface="Arial" charset="0"/>
              </a:rPr>
              <a:t>triküspit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kapak</a:t>
            </a:r>
            <a:r>
              <a:rPr lang="en-US" sz="2000" dirty="0">
                <a:latin typeface="Arial" charset="0"/>
              </a:rPr>
              <a:t>) </a:t>
            </a: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 err="1">
                <a:latin typeface="Arial" charset="0"/>
              </a:rPr>
              <a:t>Apikal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trabeküler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kısım</a:t>
            </a:r>
            <a:r>
              <a:rPr lang="en-US" sz="2000" dirty="0">
                <a:latin typeface="Arial" charset="0"/>
              </a:rPr>
              <a:t> </a:t>
            </a: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Outlet (</a:t>
            </a:r>
            <a:r>
              <a:rPr lang="en-US" sz="2000" dirty="0" err="1">
                <a:latin typeface="Arial" charset="0"/>
              </a:rPr>
              <a:t>İnfundubulum</a:t>
            </a:r>
            <a:r>
              <a:rPr lang="en-US" sz="2000" dirty="0">
                <a:latin typeface="Arial" charset="0"/>
              </a:rPr>
              <a:t>-RVOT)- </a:t>
            </a:r>
            <a:r>
              <a:rPr lang="en-US" sz="2000" dirty="0" err="1">
                <a:latin typeface="Arial" charset="0"/>
              </a:rPr>
              <a:t>pulmoner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konus</a:t>
            </a:r>
            <a:endParaRPr lang="en-US" sz="2000" dirty="0">
              <a:latin typeface="Arial" charset="0"/>
            </a:endParaRPr>
          </a:p>
          <a:p>
            <a:pPr>
              <a:buFont typeface="Wingdings" charset="0"/>
              <a:buNone/>
            </a:pPr>
            <a:endParaRPr lang="en-US" sz="2000" dirty="0">
              <a:latin typeface="Arial" charset="0"/>
            </a:endParaRPr>
          </a:p>
          <a:p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77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 descr="Normal 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77875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348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66700"/>
            <a:ext cx="76327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5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4 at 16.5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0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35183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86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tr-TR">
                <a:ea typeface="+mj-ea"/>
                <a:cs typeface="+mj-cs"/>
              </a:rPr>
              <a:t>Anüler Dilatasyon</a:t>
            </a:r>
          </a:p>
        </p:txBody>
      </p:sp>
      <p:pic>
        <p:nvPicPr>
          <p:cNvPr id="30003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8100" y="2457450"/>
            <a:ext cx="5984875" cy="3367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</a:extLst>
        </p:spPr>
      </p:pic>
      <p:sp>
        <p:nvSpPr>
          <p:cNvPr id="300035" name="Text Box 4"/>
          <p:cNvSpPr txBox="1">
            <a:spLocks noChangeArrowheads="1"/>
          </p:cNvSpPr>
          <p:nvPr/>
        </p:nvSpPr>
        <p:spPr bwMode="auto">
          <a:xfrm>
            <a:off x="1908175" y="184467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tr-TR" sz="2000" b="1">
                <a:solidFill>
                  <a:srgbClr val="CC3300"/>
                </a:solidFill>
                <a:latin typeface="Arial" charset="0"/>
              </a:rPr>
              <a:t>%40</a:t>
            </a:r>
          </a:p>
        </p:txBody>
      </p:sp>
      <p:sp>
        <p:nvSpPr>
          <p:cNvPr id="300036" name="Text Box 5"/>
          <p:cNvSpPr txBox="1">
            <a:spLocks noChangeArrowheads="1"/>
          </p:cNvSpPr>
          <p:nvPr/>
        </p:nvSpPr>
        <p:spPr bwMode="auto">
          <a:xfrm>
            <a:off x="7308850" y="36449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tr-TR" sz="2000" b="1">
                <a:solidFill>
                  <a:srgbClr val="CC3300"/>
                </a:solidFill>
                <a:latin typeface="Arial" charset="0"/>
              </a:rPr>
              <a:t>%80</a:t>
            </a:r>
          </a:p>
        </p:txBody>
      </p:sp>
      <p:sp>
        <p:nvSpPr>
          <p:cNvPr id="300037" name="Text Box 6"/>
          <p:cNvSpPr txBox="1">
            <a:spLocks noChangeArrowheads="1"/>
          </p:cNvSpPr>
          <p:nvPr/>
        </p:nvSpPr>
        <p:spPr bwMode="auto">
          <a:xfrm>
            <a:off x="2843213" y="55895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tr-TR" sz="2000" b="1">
                <a:solidFill>
                  <a:srgbClr val="CC3300"/>
                </a:solidFill>
                <a:latin typeface="Arial" charset="0"/>
              </a:rPr>
              <a:t>%10</a:t>
            </a:r>
          </a:p>
        </p:txBody>
      </p:sp>
      <p:sp>
        <p:nvSpPr>
          <p:cNvPr id="300038" name="Text Box 7"/>
          <p:cNvSpPr txBox="1">
            <a:spLocks noChangeArrowheads="1"/>
          </p:cNvSpPr>
          <p:nvPr/>
        </p:nvSpPr>
        <p:spPr bwMode="auto">
          <a:xfrm>
            <a:off x="7885113" y="5853113"/>
            <a:ext cx="12588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tr-TR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tr-TR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3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>
                <a:solidFill>
                  <a:schemeClr val="bg1"/>
                </a:solidFill>
                <a:ea typeface="+mj-ea"/>
                <a:cs typeface="+mj-cs"/>
              </a:rPr>
              <a:t>Cerrahi Tedavi</a:t>
            </a:r>
            <a:br>
              <a:rPr lang="tr-TR" sz="320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tr-TR" sz="2400">
                <a:solidFill>
                  <a:schemeClr val="bg1"/>
                </a:solidFill>
                <a:ea typeface="+mj-ea"/>
                <a:cs typeface="+mj-cs"/>
              </a:rPr>
              <a:t>De Vega Anuloplasti Teknikleri</a:t>
            </a:r>
          </a:p>
        </p:txBody>
      </p:sp>
      <p:pic>
        <p:nvPicPr>
          <p:cNvPr id="30413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81300"/>
            <a:ext cx="4254500" cy="2646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</a:extLst>
        </p:spPr>
      </p:pic>
      <p:pic>
        <p:nvPicPr>
          <p:cNvPr id="304131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913" y="3216275"/>
            <a:ext cx="3876675" cy="2278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</a:extLst>
        </p:spPr>
      </p:pic>
      <p:sp>
        <p:nvSpPr>
          <p:cNvPr id="304132" name="Text Box 5"/>
          <p:cNvSpPr txBox="1">
            <a:spLocks noChangeArrowheads="1"/>
          </p:cNvSpPr>
          <p:nvPr/>
        </p:nvSpPr>
        <p:spPr bwMode="auto">
          <a:xfrm>
            <a:off x="1692275" y="5445125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tr-TR" sz="1800" b="1">
                <a:solidFill>
                  <a:schemeClr val="bg1"/>
                </a:solidFill>
                <a:latin typeface="Arial" charset="0"/>
                <a:cs typeface="Arial" charset="0"/>
              </a:rPr>
              <a:t>DeVega Anüloplasti</a:t>
            </a:r>
          </a:p>
        </p:txBody>
      </p:sp>
      <p:sp>
        <p:nvSpPr>
          <p:cNvPr id="304133" name="Text Box 6"/>
          <p:cNvSpPr txBox="1">
            <a:spLocks noChangeArrowheads="1"/>
          </p:cNvSpPr>
          <p:nvPr/>
        </p:nvSpPr>
        <p:spPr bwMode="auto">
          <a:xfrm>
            <a:off x="5076825" y="5157788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tr-TR" sz="1800" b="1">
                <a:solidFill>
                  <a:schemeClr val="bg1"/>
                </a:solidFill>
                <a:latin typeface="Arial" charset="0"/>
                <a:cs typeface="Arial" charset="0"/>
              </a:rPr>
              <a:t>Modifiye</a:t>
            </a:r>
          </a:p>
          <a:p>
            <a:pPr algn="l" eaLnBrk="1" hangingPunct="1"/>
            <a:r>
              <a:rPr lang="tr-TR" sz="1800" b="1">
                <a:solidFill>
                  <a:schemeClr val="bg1"/>
                </a:solidFill>
                <a:latin typeface="Arial" charset="0"/>
                <a:cs typeface="Arial" charset="0"/>
              </a:rPr>
              <a:t>DeVega Anüloplasti</a:t>
            </a:r>
          </a:p>
        </p:txBody>
      </p:sp>
    </p:spTree>
    <p:extLst>
      <p:ext uri="{BB962C8B-B14F-4D97-AF65-F5344CB8AC3E}">
        <p14:creationId xmlns:p14="http://schemas.microsoft.com/office/powerpoint/2010/main" val="3673924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938"/>
            <a:ext cx="7632700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8" name="Rectangle 3"/>
          <p:cNvSpPr>
            <a:spLocks noChangeArrowheads="1"/>
          </p:cNvSpPr>
          <p:nvPr/>
        </p:nvSpPr>
        <p:spPr bwMode="auto">
          <a:xfrm>
            <a:off x="5705475" y="1989138"/>
            <a:ext cx="3438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tr-TR" b="1">
                <a:solidFill>
                  <a:srgbClr val="000000"/>
                </a:solidFill>
                <a:latin typeface="Arial" charset="0"/>
                <a:cs typeface="Arial" charset="0"/>
              </a:rPr>
              <a:t>Trikuspid </a:t>
            </a:r>
          </a:p>
          <a:p>
            <a:pPr eaLnBrk="1" hangingPunct="1"/>
            <a:r>
              <a:rPr lang="tr-TR" b="1">
                <a:solidFill>
                  <a:srgbClr val="000000"/>
                </a:solidFill>
                <a:latin typeface="Arial" charset="0"/>
                <a:cs typeface="Arial" charset="0"/>
              </a:rPr>
              <a:t>kapak onarımı</a:t>
            </a:r>
          </a:p>
          <a:p>
            <a:pPr eaLnBrk="1" hangingPunct="1"/>
            <a:r>
              <a:rPr lang="tr-TR" b="1">
                <a:solidFill>
                  <a:srgbClr val="000000"/>
                </a:solidFill>
                <a:latin typeface="Arial" charset="0"/>
                <a:cs typeface="Arial" charset="0"/>
              </a:rPr>
              <a:t>Anuloplasti Ring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5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A4DDC0-379A-C749-A8A5-BDF1E25CC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96900"/>
            <a:ext cx="82550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7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9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6" name="Text Box 3"/>
          <p:cNvSpPr txBox="1">
            <a:spLocks noChangeArrowheads="1"/>
          </p:cNvSpPr>
          <p:nvPr/>
        </p:nvSpPr>
        <p:spPr bwMode="auto">
          <a:xfrm>
            <a:off x="5483225" y="1484313"/>
            <a:ext cx="2814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r-TR" b="1">
                <a:solidFill>
                  <a:srgbClr val="000000"/>
                </a:solidFill>
                <a:latin typeface="Georgia" charset="0"/>
              </a:rPr>
              <a:t>Trikuspid </a:t>
            </a:r>
          </a:p>
          <a:p>
            <a:r>
              <a:rPr lang="tr-TR" b="1">
                <a:solidFill>
                  <a:srgbClr val="000000"/>
                </a:solidFill>
                <a:latin typeface="Georgia" charset="0"/>
              </a:rPr>
              <a:t>kapak onarımı</a:t>
            </a:r>
          </a:p>
          <a:p>
            <a:r>
              <a:rPr lang="tr-TR" b="1">
                <a:solidFill>
                  <a:srgbClr val="000000"/>
                </a:solidFill>
                <a:latin typeface="Georgia" charset="0"/>
              </a:rPr>
              <a:t>Anuloplasti Ring</a:t>
            </a:r>
            <a:endParaRPr lang="en-US" b="1">
              <a:solidFill>
                <a:srgbClr val="000000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64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2" descr="1430mccarthy_Slide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8" name="Rectangle 3"/>
          <p:cNvSpPr>
            <a:spLocks noChangeArrowheads="1"/>
          </p:cNvSpPr>
          <p:nvPr/>
        </p:nvSpPr>
        <p:spPr bwMode="auto">
          <a:xfrm>
            <a:off x="3725863" y="5486400"/>
            <a:ext cx="16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419" name="Text Box 4"/>
          <p:cNvSpPr txBox="1">
            <a:spLocks noChangeArrowheads="1"/>
          </p:cNvSpPr>
          <p:nvPr/>
        </p:nvSpPr>
        <p:spPr bwMode="auto">
          <a:xfrm>
            <a:off x="5076825" y="981075"/>
            <a:ext cx="4067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r-TR" b="1">
                <a:solidFill>
                  <a:schemeClr val="tx1"/>
                </a:solidFill>
                <a:latin typeface="Arial MT Condensed Light" charset="0"/>
              </a:rPr>
              <a:t>Travmatik septal kapak, </a:t>
            </a:r>
            <a:endParaRPr lang="en-GB" b="1">
              <a:solidFill>
                <a:schemeClr val="tx1"/>
              </a:solidFill>
              <a:latin typeface="Arial MT Condensed Light" charset="0"/>
            </a:endParaRPr>
          </a:p>
          <a:p>
            <a:r>
              <a:rPr lang="tr-TR" b="1">
                <a:solidFill>
                  <a:schemeClr val="tx1"/>
                </a:solidFill>
                <a:latin typeface="Arial MT Condensed Light" charset="0"/>
              </a:rPr>
              <a:t>kordal rüptür</a:t>
            </a:r>
            <a:r>
              <a:rPr lang="en-US" b="1">
                <a:solidFill>
                  <a:schemeClr val="tx1"/>
                </a:solidFill>
                <a:latin typeface="Arial MT Condensed Light" charset="0"/>
              </a:rPr>
              <a:t>  </a:t>
            </a:r>
          </a:p>
          <a:p>
            <a:endParaRPr lang="en-US" b="1">
              <a:solidFill>
                <a:schemeClr val="tx1"/>
              </a:solidFill>
              <a:latin typeface="Arial MT Condensed Light" charset="0"/>
            </a:endParaRPr>
          </a:p>
        </p:txBody>
      </p:sp>
      <p:pic>
        <p:nvPicPr>
          <p:cNvPr id="316420" name="Picture 7" descr="1430mccarthy_Slide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0038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1" name="Rectangle 8"/>
          <p:cNvSpPr>
            <a:spLocks noChangeArrowheads="1"/>
          </p:cNvSpPr>
          <p:nvPr/>
        </p:nvSpPr>
        <p:spPr bwMode="auto">
          <a:xfrm>
            <a:off x="5003800" y="4581525"/>
            <a:ext cx="4140200" cy="2647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b="1">
                <a:solidFill>
                  <a:schemeClr val="tx1"/>
                </a:solidFill>
                <a:latin typeface="Arial" charset="0"/>
              </a:rPr>
              <a:t>Tel çekimi ile </a:t>
            </a:r>
            <a:endParaRPr lang="en-GB" b="1">
              <a:solidFill>
                <a:schemeClr val="tx1"/>
              </a:solidFill>
              <a:latin typeface="Arial" charset="0"/>
            </a:endParaRPr>
          </a:p>
          <a:p>
            <a:r>
              <a:rPr lang="tr-TR" b="1">
                <a:solidFill>
                  <a:schemeClr val="tx1"/>
                </a:solidFill>
                <a:latin typeface="Arial" charset="0"/>
              </a:rPr>
              <a:t>septal kapak rüptürü</a:t>
            </a:r>
            <a:endParaRPr lang="en-GB" b="1">
              <a:solidFill>
                <a:schemeClr val="tx1"/>
              </a:solidFill>
              <a:latin typeface="Arial" charset="0"/>
            </a:endParaRPr>
          </a:p>
          <a:p>
            <a:endParaRPr lang="en-GB" b="1">
              <a:solidFill>
                <a:schemeClr val="tx1"/>
              </a:solidFill>
              <a:latin typeface="Arial" charset="0"/>
            </a:endParaRPr>
          </a:p>
          <a:p>
            <a:endParaRPr lang="en-GB" b="1">
              <a:solidFill>
                <a:schemeClr val="tx1"/>
              </a:solidFill>
              <a:latin typeface="Arial" charset="0"/>
            </a:endParaRPr>
          </a:p>
          <a:p>
            <a:endParaRPr lang="en-GB" b="1">
              <a:solidFill>
                <a:schemeClr val="tx1"/>
              </a:solidFill>
              <a:latin typeface="Arial" charset="0"/>
            </a:endParaRPr>
          </a:p>
          <a:p>
            <a:pPr algn="r"/>
            <a:endParaRPr lang="en-GB" b="1">
              <a:solidFill>
                <a:schemeClr val="tx1"/>
              </a:solidFill>
              <a:latin typeface="Arial" charset="0"/>
            </a:endParaRPr>
          </a:p>
          <a:p>
            <a:pPr algn="r"/>
            <a:endParaRPr lang="en-US" b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5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381000"/>
            <a:ext cx="6908800" cy="1143000"/>
          </a:xfrm>
        </p:spPr>
        <p:txBody>
          <a:bodyPr/>
          <a:lstStyle/>
          <a:p>
            <a:pPr>
              <a:defRPr/>
            </a:pPr>
            <a:r>
              <a:rPr lang="tr-TR" sz="4800">
                <a:latin typeface="Calibri" charset="0"/>
                <a:ea typeface="ＭＳ Ｐゴシック" charset="0"/>
              </a:rPr>
              <a:t>Cerrahi</a:t>
            </a:r>
            <a:endParaRPr lang="en-GB" sz="4800">
              <a:latin typeface="Calibri" charset="0"/>
              <a:ea typeface="ＭＳ Ｐゴシック" charset="0"/>
            </a:endParaRPr>
          </a:p>
        </p:txBody>
      </p:sp>
      <p:sp>
        <p:nvSpPr>
          <p:cNvPr id="320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40000"/>
              </a:spcAft>
            </a:pP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tr-TR" sz="2800">
                <a:latin typeface="Calibri" charset="0"/>
                <a:ea typeface="ＭＳ Ｐゴシック" charset="0"/>
                <a:cs typeface="ＭＳ Ｐゴシック" charset="0"/>
              </a:rPr>
              <a:t>riküspit kapak onarımı</a:t>
            </a:r>
            <a:endParaRPr lang="en-GB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spcAft>
                <a:spcPct val="40000"/>
              </a:spcAft>
            </a:pPr>
            <a:r>
              <a:rPr lang="en-GB" sz="2400">
                <a:latin typeface="Calibri" charset="0"/>
                <a:ea typeface="ＭＳ Ｐゴシック" charset="0"/>
              </a:rPr>
              <a:t>Carpentier prosteti</a:t>
            </a:r>
            <a:r>
              <a:rPr lang="tr-TR" sz="2400">
                <a:latin typeface="Calibri" charset="0"/>
                <a:ea typeface="ＭＳ Ｐゴシック" charset="0"/>
              </a:rPr>
              <a:t>k</a:t>
            </a:r>
            <a:r>
              <a:rPr lang="en-GB" sz="2400">
                <a:latin typeface="Calibri" charset="0"/>
                <a:ea typeface="ＭＳ Ｐゴシック" charset="0"/>
              </a:rPr>
              <a:t> ring</a:t>
            </a:r>
          </a:p>
          <a:p>
            <a:pPr lvl="1">
              <a:lnSpc>
                <a:spcPct val="80000"/>
              </a:lnSpc>
              <a:spcAft>
                <a:spcPct val="40000"/>
              </a:spcAft>
            </a:pPr>
            <a:r>
              <a:rPr lang="en-GB" sz="2400">
                <a:latin typeface="Calibri" charset="0"/>
                <a:ea typeface="ＭＳ Ｐゴシック" charset="0"/>
              </a:rPr>
              <a:t>Duran prosteti</a:t>
            </a:r>
            <a:r>
              <a:rPr lang="tr-TR" sz="2400">
                <a:latin typeface="Calibri" charset="0"/>
                <a:ea typeface="ＭＳ Ｐゴシック" charset="0"/>
              </a:rPr>
              <a:t>k</a:t>
            </a:r>
            <a:r>
              <a:rPr lang="en-GB" sz="2400">
                <a:latin typeface="Calibri" charset="0"/>
                <a:ea typeface="ＭＳ Ｐゴシック" charset="0"/>
              </a:rPr>
              <a:t> ring</a:t>
            </a:r>
          </a:p>
          <a:p>
            <a:pPr lvl="1">
              <a:lnSpc>
                <a:spcPct val="80000"/>
              </a:lnSpc>
              <a:spcAft>
                <a:spcPct val="40000"/>
              </a:spcAft>
            </a:pPr>
            <a:r>
              <a:rPr lang="en-GB" sz="2400">
                <a:latin typeface="Calibri" charset="0"/>
                <a:ea typeface="ＭＳ Ｐゴシック" charset="0"/>
              </a:rPr>
              <a:t>Cosgrove prosteti</a:t>
            </a:r>
            <a:r>
              <a:rPr lang="tr-TR" sz="2400">
                <a:latin typeface="Calibri" charset="0"/>
                <a:ea typeface="ＭＳ Ｐゴシック" charset="0"/>
              </a:rPr>
              <a:t>k</a:t>
            </a:r>
            <a:r>
              <a:rPr lang="en-GB" sz="2400">
                <a:latin typeface="Calibri" charset="0"/>
                <a:ea typeface="ＭＳ Ｐゴシック" charset="0"/>
              </a:rPr>
              <a:t> ring</a:t>
            </a:r>
          </a:p>
          <a:p>
            <a:pPr lvl="1">
              <a:lnSpc>
                <a:spcPct val="80000"/>
              </a:lnSpc>
              <a:spcAft>
                <a:spcPct val="40000"/>
              </a:spcAft>
            </a:pPr>
            <a:r>
              <a:rPr lang="en-GB" sz="2400">
                <a:latin typeface="Calibri" charset="0"/>
                <a:ea typeface="ＭＳ Ｐゴシック" charset="0"/>
              </a:rPr>
              <a:t>DeVega annuloplast</a:t>
            </a:r>
            <a:r>
              <a:rPr lang="tr-TR" sz="2400">
                <a:latin typeface="Calibri" charset="0"/>
                <a:ea typeface="ＭＳ Ｐゴシック" charset="0"/>
              </a:rPr>
              <a:t>i</a:t>
            </a:r>
          </a:p>
          <a:p>
            <a:pPr lvl="1">
              <a:lnSpc>
                <a:spcPct val="80000"/>
              </a:lnSpc>
              <a:spcAft>
                <a:spcPct val="40000"/>
              </a:spcAft>
            </a:pPr>
            <a:r>
              <a:rPr lang="en-GB" sz="2400">
                <a:latin typeface="Calibri" charset="0"/>
                <a:ea typeface="ＭＳ Ｐゴシック" charset="0"/>
              </a:rPr>
              <a:t>Tri</a:t>
            </a:r>
            <a:r>
              <a:rPr lang="tr-TR" sz="2400">
                <a:latin typeface="Calibri" charset="0"/>
                <a:ea typeface="ＭＳ Ｐゴシック" charset="0"/>
              </a:rPr>
              <a:t>k</a:t>
            </a:r>
            <a:r>
              <a:rPr lang="en-GB" sz="2400">
                <a:latin typeface="Calibri" charset="0"/>
                <a:ea typeface="ＭＳ Ｐゴシック" charset="0"/>
              </a:rPr>
              <a:t>uspid </a:t>
            </a:r>
            <a:r>
              <a:rPr lang="tr-TR" sz="2400">
                <a:latin typeface="Calibri" charset="0"/>
                <a:ea typeface="ＭＳ Ｐゴシック" charset="0"/>
              </a:rPr>
              <a:t>kapak</a:t>
            </a:r>
            <a:r>
              <a:rPr lang="en-GB" sz="2400">
                <a:latin typeface="Calibri" charset="0"/>
                <a:ea typeface="ＭＳ Ｐゴシック" charset="0"/>
              </a:rPr>
              <a:t> repla</a:t>
            </a:r>
            <a:r>
              <a:rPr lang="tr-TR" sz="2400">
                <a:latin typeface="Calibri" charset="0"/>
                <a:ea typeface="ＭＳ Ｐゴシック" charset="0"/>
              </a:rPr>
              <a:t>smanı</a:t>
            </a:r>
            <a:r>
              <a:rPr lang="en-GB" sz="2400">
                <a:latin typeface="Calibri" charset="0"/>
                <a:ea typeface="ＭＳ Ｐゴシック" charset="0"/>
              </a:rPr>
              <a:t> </a:t>
            </a:r>
          </a:p>
          <a:p>
            <a:pPr>
              <a:lnSpc>
                <a:spcPct val="80000"/>
              </a:lnSpc>
              <a:spcAft>
                <a:spcPct val="40000"/>
              </a:spcAft>
            </a:pPr>
            <a:r>
              <a:rPr lang="tr-TR" sz="2800">
                <a:latin typeface="Calibri" charset="0"/>
                <a:ea typeface="ＭＳ Ｐゴシック" charset="0"/>
                <a:cs typeface="ＭＳ Ｐゴシック" charset="0"/>
              </a:rPr>
              <a:t>Triküspit kapak eksizyonu ile birlikte acil replasman</a:t>
            </a: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 			 </a:t>
            </a:r>
          </a:p>
        </p:txBody>
      </p:sp>
      <p:sp>
        <p:nvSpPr>
          <p:cNvPr id="320515" name="Rectangle 5"/>
          <p:cNvSpPr>
            <a:spLocks noChangeArrowheads="1"/>
          </p:cNvSpPr>
          <p:nvPr/>
        </p:nvSpPr>
        <p:spPr bwMode="auto">
          <a:xfrm>
            <a:off x="0" y="1341438"/>
            <a:ext cx="9144000" cy="82550"/>
          </a:xfrm>
          <a:prstGeom prst="rect">
            <a:avLst/>
          </a:prstGeom>
          <a:gradFill rotWithShape="0">
            <a:gsLst>
              <a:gs pos="0">
                <a:srgbClr val="FC0128"/>
              </a:gs>
              <a:gs pos="50000">
                <a:srgbClr val="4B000C"/>
              </a:gs>
              <a:gs pos="100000">
                <a:srgbClr val="FC0128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12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9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3DAE6-0ADC-B04C-9F85-D3F57B89E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920750"/>
            <a:ext cx="77216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9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5-09-22 at 15.02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055938" y="5805488"/>
            <a:ext cx="25701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AFD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intervalvular trigon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creen Shot 2015-09-22 at 14.43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31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04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051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3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Screen Shot 2015-09-22 at 14.4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056437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2268538" y="549275"/>
            <a:ext cx="4225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 saddle-shaped mitral annulus</a:t>
            </a:r>
          </a:p>
        </p:txBody>
      </p:sp>
    </p:spTree>
    <p:extLst>
      <p:ext uri="{BB962C8B-B14F-4D97-AF65-F5344CB8AC3E}">
        <p14:creationId xmlns:p14="http://schemas.microsoft.com/office/powerpoint/2010/main" val="12615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471</Words>
  <Application>Microsoft Macintosh PowerPoint</Application>
  <PresentationFormat>On-screen Show (4:3)</PresentationFormat>
  <Paragraphs>70</Paragraphs>
  <Slides>32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Video Clip</vt:lpstr>
      <vt:lpstr>KAPAK HASTALIKLARI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Sağ Ventrikül</vt:lpstr>
      <vt:lpstr>PowerPoint Presentation</vt:lpstr>
      <vt:lpstr>PowerPoint Presentation</vt:lpstr>
      <vt:lpstr>PowerPoint Presentation</vt:lpstr>
      <vt:lpstr>PowerPoint Presentation</vt:lpstr>
      <vt:lpstr>Anüler Dilatasyon</vt:lpstr>
      <vt:lpstr>Cerrahi Tedavi De Vega Anuloplasti Teknikleri</vt:lpstr>
      <vt:lpstr>PowerPoint Presentation</vt:lpstr>
      <vt:lpstr>PowerPoint Presentation</vt:lpstr>
      <vt:lpstr>PowerPoint Presentation</vt:lpstr>
      <vt:lpstr>Cerrahi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KAPAK HASTALIKLARI</dc:title>
  <dc:creator>Nur Dikmen Yaman</dc:creator>
  <cp:lastModifiedBy>Nur Dikmen Yaman</cp:lastModifiedBy>
  <cp:revision>3</cp:revision>
  <dcterms:created xsi:type="dcterms:W3CDTF">2019-05-27T18:56:05Z</dcterms:created>
  <dcterms:modified xsi:type="dcterms:W3CDTF">2019-05-27T19:31:49Z</dcterms:modified>
</cp:coreProperties>
</file>