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342" r:id="rId3"/>
    <p:sldId id="257" r:id="rId4"/>
    <p:sldId id="265" r:id="rId5"/>
    <p:sldId id="343" r:id="rId6"/>
    <p:sldId id="308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40" r:id="rId20"/>
    <p:sldId id="306" r:id="rId21"/>
    <p:sldId id="368" r:id="rId22"/>
    <p:sldId id="369" r:id="rId23"/>
    <p:sldId id="358" r:id="rId24"/>
    <p:sldId id="370" r:id="rId25"/>
    <p:sldId id="371" r:id="rId26"/>
    <p:sldId id="372" r:id="rId27"/>
    <p:sldId id="373" r:id="rId28"/>
    <p:sldId id="374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6" r:id="rId37"/>
    <p:sldId id="292" r:id="rId38"/>
    <p:sldId id="317" r:id="rId39"/>
    <p:sldId id="375" r:id="rId40"/>
    <p:sldId id="376" r:id="rId41"/>
    <p:sldId id="377" r:id="rId42"/>
    <p:sldId id="378" r:id="rId43"/>
    <p:sldId id="380" r:id="rId44"/>
    <p:sldId id="379" r:id="rId45"/>
    <p:sldId id="381" r:id="rId46"/>
    <p:sldId id="382" r:id="rId47"/>
    <p:sldId id="384" r:id="rId48"/>
    <p:sldId id="383" r:id="rId49"/>
    <p:sldId id="385" r:id="rId50"/>
    <p:sldId id="386" r:id="rId51"/>
    <p:sldId id="321" r:id="rId5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129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51848-6650-4394-BC36-BFC51A12915A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98CF3-5554-4E8E-8492-7CAF0A0E1D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3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 err="1" smtClean="0"/>
              <a:t>Kollapsla</a:t>
            </a:r>
            <a:r>
              <a:rPr lang="tr-TR" dirty="0" smtClean="0"/>
              <a:t> seyreden form HIV ile ilişkili olabilir. </a:t>
            </a:r>
            <a:r>
              <a:rPr lang="tr-TR" dirty="0" err="1" smtClean="0"/>
              <a:t>Prognozu</a:t>
            </a:r>
            <a:r>
              <a:rPr lang="tr-TR" dirty="0" smtClean="0"/>
              <a:t> en kötü olandır.</a:t>
            </a:r>
          </a:p>
          <a:p>
            <a:r>
              <a:rPr lang="tr-TR" dirty="0" smtClean="0"/>
              <a:t>Tip varyantının </a:t>
            </a:r>
            <a:r>
              <a:rPr lang="tr-TR" dirty="0" err="1" smtClean="0"/>
              <a:t>kortikosteroid</a:t>
            </a:r>
            <a:r>
              <a:rPr lang="tr-TR" dirty="0" smtClean="0"/>
              <a:t> yanıtı daha iyi.</a:t>
            </a:r>
          </a:p>
          <a:p>
            <a:endParaRPr lang="tr-TR" dirty="0" smtClean="0"/>
          </a:p>
        </p:txBody>
      </p:sp>
      <p:sp>
        <p:nvSpPr>
          <p:cNvPr id="11776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A71D871-DB91-4E47-B324-8C94EA8C4CB6}" type="slidenum">
              <a:rPr lang="tr-TR" smtClean="0">
                <a:latin typeface="Times New Roman" pitchFamily="18" charset="0"/>
              </a:rPr>
              <a:pPr/>
              <a:t>11</a:t>
            </a:fld>
            <a:endParaRPr lang="tr-T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7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60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23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55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36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51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42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3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12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28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71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79F77-4E0E-44EF-9BC0-CD2C1C310654}" type="datetimeFigureOut">
              <a:rPr lang="tr-TR" smtClean="0"/>
              <a:t>30.1.2018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9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512" y="1700808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PRİMER GLOMERÜLER HASTALIKLAR (MCD, FSGS, MN ve MPGN)</a:t>
            </a:r>
            <a:b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(APSGN,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IgA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Nefropatisi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RPGN)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Şule Şengül</a:t>
            </a:r>
          </a:p>
          <a:p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Nefroloji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Bilim Dalı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12382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2382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37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250825" y="333375"/>
            <a:ext cx="8713788" cy="7842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3200" b="1">
                <a:solidFill>
                  <a:srgbClr val="0033CC"/>
                </a:solidFill>
              </a:rPr>
              <a:t>Fokal Segmental Glomerüloskleroz: FSGS</a:t>
            </a:r>
            <a:endParaRPr lang="tr-TR" sz="3200">
              <a:solidFill>
                <a:srgbClr val="0033CC"/>
              </a:solidFill>
            </a:endParaRP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179388" y="1628775"/>
            <a:ext cx="4608512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SzPct val="85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Genç erişkinlerde sık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SzPct val="85000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	% 15-25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% 60-75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sendrom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% 30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Hipertansiyon	% 45-65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GFH azalması	% 25-50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	% 30-50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Ailesel formlarının tedaviye yanıtı kötüdür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808538" y="1628775"/>
            <a:ext cx="3997325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Nonselektif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 smtClean="0">
                <a:solidFill>
                  <a:schemeClr val="bg2">
                    <a:lumMod val="25000"/>
                  </a:schemeClr>
                </a:solidFill>
              </a:rPr>
              <a:t>Komplemenlar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normal</a:t>
            </a: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CIC (% 10-30)</a:t>
            </a: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Tübüler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bozukluklar</a:t>
            </a:r>
          </a:p>
          <a:p>
            <a:pPr marL="742950" lvl="1" indent="-28575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Piyüri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Lenfositüri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Glikozüri</a:t>
            </a:r>
          </a:p>
          <a:p>
            <a:pPr marL="742950" lvl="1" indent="-28575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Aminoasidüri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Fosfatüri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107950" y="2133600"/>
            <a:ext cx="4608513" cy="4608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Sekonder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 FSGS: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Sıklıkla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+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AIDS (HIVAN)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Eroin alışkanlığı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NSAI ilaçlar, IFN, </a:t>
            </a:r>
          </a:p>
          <a:p>
            <a:pPr lvl="1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siklosporin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pamidronat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Morbid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obezite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Orak hücreli anemi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Veziko-üreteral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reflü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Renal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hipoplazi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0000"/>
              </a:buClr>
              <a:buSzPct val="80000"/>
              <a:buFont typeface="Monotype Sorts" pitchFamily="2" charset="2"/>
              <a:buChar char="ò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4859338" y="692150"/>
            <a:ext cx="4222750" cy="6049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 eaLnBrk="1" hangingPunct="1">
              <a:lnSpc>
                <a:spcPct val="30000"/>
              </a:lnSpc>
              <a:spcBef>
                <a:spcPct val="20000"/>
              </a:spcBef>
              <a:buClr>
                <a:srgbClr val="FF3300"/>
              </a:buClr>
              <a:buSzPct val="75000"/>
              <a:buFont typeface="Monotype Sorts" pitchFamily="2" charset="2"/>
              <a:buNone/>
              <a:defRPr/>
            </a:pPr>
            <a:endParaRPr lang="tr-TR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buFont typeface="Monotype Sorts" pitchFamily="2" charset="2"/>
              <a:buNone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IM: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Glomerüllerin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%50’sinden azında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segmental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skleroz</a:t>
            </a: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buFont typeface="Monotype Sorts" pitchFamily="2" charset="2"/>
              <a:buNone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IF: Yok ya da az miktarda düzensiz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IgM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ve C3</a:t>
            </a: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buFont typeface="Monotype Sorts" pitchFamily="2" charset="2"/>
              <a:buNone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EM: Ayaksı çıkıntılarda düzleşme</a:t>
            </a:r>
          </a:p>
          <a:p>
            <a:pPr marL="342900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</a:rPr>
              <a:t>Histolojik varyantlar: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Klasik FSGS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Kollapsla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seyreden varyant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Tip varyantı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Perihiler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varyant</a:t>
            </a:r>
          </a:p>
          <a:p>
            <a:pPr marL="800100" lvl="1" indent="-342900" eaLnBrk="1" hangingPunct="1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Sellüler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varyant</a:t>
            </a: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107950" y="115888"/>
            <a:ext cx="8974138" cy="5048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2800" b="1">
                <a:solidFill>
                  <a:srgbClr val="0033CC"/>
                </a:solidFill>
              </a:rPr>
              <a:t>FSGS                    </a:t>
            </a:r>
            <a:endParaRPr lang="tr-TR" sz="2800">
              <a:solidFill>
                <a:srgbClr val="0033CC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07950" y="692150"/>
            <a:ext cx="4608513" cy="8921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idiyopatik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) </a:t>
            </a:r>
            <a:r>
              <a:rPr lang="tr-TR" sz="2000" b="1" u="sng" dirty="0">
                <a:solidFill>
                  <a:schemeClr val="bg2">
                    <a:lumMod val="25000"/>
                  </a:schemeClr>
                </a:solidFill>
              </a:rPr>
              <a:t>FSGS:</a:t>
            </a:r>
          </a:p>
          <a:p>
            <a:pPr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Sıklıkla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sendrom+</a:t>
            </a:r>
            <a:endParaRPr lang="tr-TR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1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animBg="1"/>
      <p:bldP spid="233476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AutoShape 3"/>
          <p:cNvSpPr>
            <a:spLocks noChangeArrowheads="1"/>
          </p:cNvSpPr>
          <p:nvPr/>
        </p:nvSpPr>
        <p:spPr bwMode="auto">
          <a:xfrm>
            <a:off x="1116013" y="1412875"/>
            <a:ext cx="2370137" cy="811213"/>
          </a:xfrm>
          <a:prstGeom prst="downArrowCallout">
            <a:avLst>
              <a:gd name="adj1" fmla="val 73043"/>
              <a:gd name="adj2" fmla="val 73043"/>
              <a:gd name="adj3" fmla="val 16667"/>
              <a:gd name="adj4" fmla="val 66667"/>
            </a:avLst>
          </a:prstGeom>
          <a:solidFill>
            <a:schemeClr val="bg2">
              <a:lumMod val="25000"/>
            </a:schemeClr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800" b="1" dirty="0">
                <a:solidFill>
                  <a:schemeClr val="bg1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PATOGENEZ</a:t>
            </a:r>
          </a:p>
        </p:txBody>
      </p:sp>
      <p:sp>
        <p:nvSpPr>
          <p:cNvPr id="234501" name="AutoShape 5"/>
          <p:cNvSpPr>
            <a:spLocks noChangeArrowheads="1"/>
          </p:cNvSpPr>
          <p:nvPr/>
        </p:nvSpPr>
        <p:spPr bwMode="auto">
          <a:xfrm>
            <a:off x="447675" y="3975100"/>
            <a:ext cx="3752850" cy="5334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Sitokinler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(TGF-β)</a:t>
            </a:r>
          </a:p>
        </p:txBody>
      </p:sp>
      <p:sp>
        <p:nvSpPr>
          <p:cNvPr id="234502" name="AutoShape 6"/>
          <p:cNvSpPr>
            <a:spLocks noChangeArrowheads="1"/>
          </p:cNvSpPr>
          <p:nvPr/>
        </p:nvSpPr>
        <p:spPr bwMode="auto">
          <a:xfrm>
            <a:off x="447675" y="4624388"/>
            <a:ext cx="3819525" cy="5334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Hemodinamik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faktörler</a:t>
            </a:r>
          </a:p>
        </p:txBody>
      </p:sp>
      <p:sp>
        <p:nvSpPr>
          <p:cNvPr id="234504" name="AutoShape 8"/>
          <p:cNvSpPr>
            <a:spLocks noChangeArrowheads="1"/>
          </p:cNvSpPr>
          <p:nvPr/>
        </p:nvSpPr>
        <p:spPr bwMode="auto">
          <a:xfrm>
            <a:off x="447675" y="5229225"/>
            <a:ext cx="3819525" cy="10795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Ailesel eğilim (HLA)</a:t>
            </a:r>
          </a:p>
          <a:p>
            <a:pPr algn="ctr">
              <a:lnSpc>
                <a:spcPct val="95000"/>
              </a:lnSpc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Genetik faktörler</a:t>
            </a:r>
          </a:p>
        </p:txBody>
      </p:sp>
      <p:sp>
        <p:nvSpPr>
          <p:cNvPr id="234505" name="AutoShape 9"/>
          <p:cNvSpPr>
            <a:spLocks noChangeArrowheads="1"/>
          </p:cNvSpPr>
          <p:nvPr/>
        </p:nvSpPr>
        <p:spPr bwMode="auto">
          <a:xfrm>
            <a:off x="5659438" y="1412875"/>
            <a:ext cx="2100262" cy="863600"/>
          </a:xfrm>
          <a:prstGeom prst="downArrowCallout">
            <a:avLst>
              <a:gd name="adj1" fmla="val 66283"/>
              <a:gd name="adj2" fmla="val 66283"/>
              <a:gd name="adj3" fmla="val 16667"/>
              <a:gd name="adj4" fmla="val 66667"/>
            </a:avLst>
          </a:prstGeom>
          <a:solidFill>
            <a:schemeClr val="bg2">
              <a:lumMod val="25000"/>
            </a:schemeClr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800" b="1" dirty="0">
                <a:solidFill>
                  <a:schemeClr val="bg1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PROGNOZ</a:t>
            </a:r>
            <a:endParaRPr lang="tr-TR" sz="2800" dirty="0">
              <a:solidFill>
                <a:schemeClr val="bg1">
                  <a:lumMod val="9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4506" name="Rectangle 10"/>
          <p:cNvSpPr>
            <a:spLocks noChangeArrowheads="1"/>
          </p:cNvSpPr>
          <p:nvPr/>
        </p:nvSpPr>
        <p:spPr bwMode="auto">
          <a:xfrm>
            <a:off x="4932363" y="2349500"/>
            <a:ext cx="3816350" cy="838200"/>
          </a:xfrm>
          <a:prstGeom prst="rect">
            <a:avLst/>
          </a:prstGeom>
          <a:solidFill>
            <a:schemeClr val="bg2">
              <a:lumMod val="25000"/>
            </a:schemeClr>
          </a:solidFill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yıllık renal sağkalım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% 25-50</a:t>
            </a:r>
          </a:p>
        </p:txBody>
      </p:sp>
      <p:sp>
        <p:nvSpPr>
          <p:cNvPr id="69640" name="Rectangle 11"/>
          <p:cNvSpPr>
            <a:spLocks noChangeArrowheads="1"/>
          </p:cNvSpPr>
          <p:nvPr/>
        </p:nvSpPr>
        <p:spPr bwMode="auto">
          <a:xfrm>
            <a:off x="4932363" y="3357563"/>
            <a:ext cx="381635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sz="2400" b="1">
                <a:solidFill>
                  <a:srgbClr val="0000FF"/>
                </a:solidFill>
              </a:rPr>
              <a:t>Spontan remisyon seyrek</a:t>
            </a:r>
          </a:p>
        </p:txBody>
      </p:sp>
      <p:sp>
        <p:nvSpPr>
          <p:cNvPr id="69641" name="Rectangle 12"/>
          <p:cNvSpPr>
            <a:spLocks noChangeArrowheads="1"/>
          </p:cNvSpPr>
          <p:nvPr/>
        </p:nvSpPr>
        <p:spPr bwMode="auto">
          <a:xfrm>
            <a:off x="4932363" y="4005263"/>
            <a:ext cx="381635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sz="2500" b="1">
                <a:solidFill>
                  <a:srgbClr val="0000FF"/>
                </a:solidFill>
              </a:rPr>
              <a:t>Tedaviye yanıt kötü</a:t>
            </a:r>
          </a:p>
        </p:txBody>
      </p:sp>
      <p:sp>
        <p:nvSpPr>
          <p:cNvPr id="69642" name="Rectangle 13"/>
          <p:cNvSpPr>
            <a:spLocks noChangeArrowheads="1"/>
          </p:cNvSpPr>
          <p:nvPr/>
        </p:nvSpPr>
        <p:spPr bwMode="auto">
          <a:xfrm>
            <a:off x="4932363" y="4652963"/>
            <a:ext cx="381635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sz="2500" b="1">
                <a:solidFill>
                  <a:srgbClr val="0000FF"/>
                </a:solidFill>
              </a:rPr>
              <a:t>Progressif seyir</a:t>
            </a:r>
          </a:p>
        </p:txBody>
      </p:sp>
      <p:sp>
        <p:nvSpPr>
          <p:cNvPr id="69643" name="Rectangle 14"/>
          <p:cNvSpPr>
            <a:spLocks noChangeArrowheads="1"/>
          </p:cNvSpPr>
          <p:nvPr/>
        </p:nvSpPr>
        <p:spPr bwMode="auto">
          <a:xfrm>
            <a:off x="250825" y="404813"/>
            <a:ext cx="8713788" cy="639762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2800" b="1">
                <a:solidFill>
                  <a:srgbClr val="0033CC"/>
                </a:solidFill>
              </a:rPr>
              <a:t>FSGS</a:t>
            </a:r>
            <a:endParaRPr lang="tr-TR" sz="2800">
              <a:solidFill>
                <a:srgbClr val="0033CC"/>
              </a:solidFill>
            </a:endParaRPr>
          </a:p>
        </p:txBody>
      </p:sp>
      <p:sp>
        <p:nvSpPr>
          <p:cNvPr id="69644" name="Rectangle 15"/>
          <p:cNvSpPr>
            <a:spLocks noChangeArrowheads="1"/>
          </p:cNvSpPr>
          <p:nvPr/>
        </p:nvSpPr>
        <p:spPr bwMode="auto">
          <a:xfrm>
            <a:off x="4788024" y="5300663"/>
            <a:ext cx="4176589" cy="792162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sz="2000" b="1" dirty="0">
                <a:solidFill>
                  <a:srgbClr val="0000FF"/>
                </a:solidFill>
              </a:rPr>
              <a:t>Transplantasyondan sonra </a:t>
            </a:r>
          </a:p>
          <a:p>
            <a:pPr algn="ctr"/>
            <a:r>
              <a:rPr lang="tr-TR" sz="2000" b="1" dirty="0" err="1">
                <a:solidFill>
                  <a:srgbClr val="0000FF"/>
                </a:solidFill>
              </a:rPr>
              <a:t>nüks</a:t>
            </a:r>
            <a:r>
              <a:rPr lang="tr-TR" sz="2000" b="1" dirty="0">
                <a:solidFill>
                  <a:srgbClr val="0000FF"/>
                </a:solidFill>
              </a:rPr>
              <a:t> sık (%20-30</a:t>
            </a:r>
            <a:r>
              <a:rPr lang="tr-TR" sz="2000" b="1" dirty="0" smtClean="0">
                <a:solidFill>
                  <a:srgbClr val="0000FF"/>
                </a:solidFill>
              </a:rPr>
              <a:t>) ve %50 </a:t>
            </a:r>
            <a:r>
              <a:rPr lang="tr-TR" sz="2000" b="1" dirty="0" err="1" smtClean="0">
                <a:solidFill>
                  <a:srgbClr val="0000FF"/>
                </a:solidFill>
              </a:rPr>
              <a:t>greft</a:t>
            </a:r>
            <a:r>
              <a:rPr lang="tr-TR" sz="2000" b="1" dirty="0" smtClean="0">
                <a:solidFill>
                  <a:srgbClr val="0000FF"/>
                </a:solidFill>
              </a:rPr>
              <a:t> kaybı+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47675" y="2349500"/>
            <a:ext cx="3817938" cy="1541463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Dolaşan faktör:</a:t>
            </a:r>
          </a:p>
          <a:p>
            <a:pPr>
              <a:lnSpc>
                <a:spcPct val="95000"/>
              </a:lnSpc>
              <a:defRPr/>
            </a:pPr>
            <a:r>
              <a:rPr lang="tr-TR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Soluble</a:t>
            </a: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urokinaz</a:t>
            </a: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plasminogen</a:t>
            </a:r>
            <a:endParaRPr lang="tr-TR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5000"/>
              </a:lnSpc>
              <a:defRPr/>
            </a:pPr>
            <a:r>
              <a:rPr lang="tr-TR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activator</a:t>
            </a: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protein (</a:t>
            </a:r>
            <a:r>
              <a:rPr lang="tr-TR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suPAR</a:t>
            </a: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): </a:t>
            </a:r>
          </a:p>
          <a:p>
            <a:pPr>
              <a:lnSpc>
                <a:spcPct val="95000"/>
              </a:lnSpc>
              <a:defRPr/>
            </a:pPr>
            <a:r>
              <a:rPr lang="tr-TR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Erişkin hastaların 2/3’ünde+</a:t>
            </a:r>
          </a:p>
        </p:txBody>
      </p:sp>
    </p:spTree>
    <p:extLst>
      <p:ext uri="{BB962C8B-B14F-4D97-AF65-F5344CB8AC3E}">
        <p14:creationId xmlns:p14="http://schemas.microsoft.com/office/powerpoint/2010/main" val="364594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250825" y="115888"/>
            <a:ext cx="8545513" cy="6477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3600" b="1">
                <a:solidFill>
                  <a:srgbClr val="0033CC"/>
                </a:solidFill>
              </a:rPr>
              <a:t>Membranöz Nefropati: MN</a:t>
            </a: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250825" y="981075"/>
            <a:ext cx="4557713" cy="568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Erişkinlerde sık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%75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idiopatik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Pik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insidans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40-50 yaş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25</a:t>
            </a:r>
          </a:p>
          <a:p>
            <a:pPr marL="342900" indent="-342900" eaLnBrk="1" hangingPunct="1">
              <a:lnSpc>
                <a:spcPct val="2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8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80-90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sendromla seyreder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10-20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+</a:t>
            </a:r>
          </a:p>
          <a:p>
            <a:pPr marL="342900" indent="-342900" eaLnBrk="1" hangingPunct="1">
              <a:lnSpc>
                <a:spcPct val="2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None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Hipertansiyon %30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GFH normal veya hafif azalmış (%30)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Trombotik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olaylar sık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4937125" y="1404938"/>
            <a:ext cx="3859213" cy="490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Şiddetli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spcBef>
                <a:spcPct val="20000"/>
              </a:spcBef>
              <a:buClr>
                <a:srgbClr val="0000FF"/>
              </a:buClr>
              <a:buSzPct val="140000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10-20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selektif</a:t>
            </a: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Mikroskobik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   % 50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Makroskopik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nadir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</a:rPr>
              <a:t>Komplemen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düzeyi normal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107950" y="950913"/>
            <a:ext cx="4527550" cy="5876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tr-TR" sz="2600" b="1" u="sng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600" b="1" u="sng" dirty="0" err="1">
                <a:solidFill>
                  <a:schemeClr val="bg2">
                    <a:lumMod val="25000"/>
                  </a:schemeClr>
                </a:solidFill>
              </a:rPr>
              <a:t>İdiyopatik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</a:rPr>
              <a:t>) MN: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rgbClr val="C00000"/>
                </a:solidFill>
              </a:rPr>
              <a:t>Hastaların çoğunda </a:t>
            </a:r>
            <a:r>
              <a:rPr lang="tr-TR" sz="2400" dirty="0" smtClean="0">
                <a:solidFill>
                  <a:srgbClr val="C00000"/>
                </a:solidFill>
              </a:rPr>
              <a:t>(%70-80) </a:t>
            </a:r>
            <a:r>
              <a:rPr lang="tr-TR" sz="2400" dirty="0" err="1" smtClean="0">
                <a:solidFill>
                  <a:srgbClr val="C00000"/>
                </a:solidFill>
              </a:rPr>
              <a:t>podositlerde</a:t>
            </a:r>
            <a:r>
              <a:rPr lang="tr-TR" sz="2400" dirty="0" smtClean="0">
                <a:solidFill>
                  <a:srgbClr val="C00000"/>
                </a:solidFill>
              </a:rPr>
              <a:t> </a:t>
            </a:r>
            <a:r>
              <a:rPr lang="tr-TR" sz="2400" dirty="0">
                <a:solidFill>
                  <a:srgbClr val="C00000"/>
                </a:solidFill>
              </a:rPr>
              <a:t>bulunan </a:t>
            </a:r>
            <a:r>
              <a:rPr lang="tr-TR" sz="2400" b="1" u="sng" dirty="0" err="1">
                <a:solidFill>
                  <a:srgbClr val="C00000"/>
                </a:solidFill>
              </a:rPr>
              <a:t>fosfolipaz</a:t>
            </a:r>
            <a:r>
              <a:rPr lang="tr-TR" sz="2400" b="1" u="sng" dirty="0">
                <a:solidFill>
                  <a:srgbClr val="C00000"/>
                </a:solidFill>
              </a:rPr>
              <a:t> A2 reseptörüne karşı antikor</a:t>
            </a:r>
            <a:r>
              <a:rPr lang="tr-TR" sz="2400" b="1" dirty="0">
                <a:solidFill>
                  <a:srgbClr val="C00000"/>
                </a:solidFill>
              </a:rPr>
              <a:t> (PLA2R) </a:t>
            </a:r>
            <a:r>
              <a:rPr lang="tr-TR" sz="2400" dirty="0">
                <a:solidFill>
                  <a:srgbClr val="C00000"/>
                </a:solidFill>
              </a:rPr>
              <a:t>saptanır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tr-TR" sz="2400" b="1" u="sng" dirty="0" err="1">
                <a:solidFill>
                  <a:schemeClr val="bg2">
                    <a:lumMod val="25000"/>
                  </a:schemeClr>
                </a:solidFill>
              </a:rPr>
              <a:t>Sekonder</a:t>
            </a: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</a:rPr>
              <a:t> MN: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Otoimmun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hastalılklar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(SLE..)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Hepatit B ve C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Altın, D-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penisilamin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kaptopril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NSAİ ilaçlar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Tiroidit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/>
            </a:pPr>
            <a:endParaRPr lang="tr-TR" sz="2600" b="1" dirty="0"/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4727575" y="1125538"/>
            <a:ext cx="4356100" cy="5543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	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 eaLnBrk="1" hangingPunct="1">
              <a:lnSpc>
                <a:spcPct val="2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tr-TR" sz="2600" b="1" u="sng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dirty="0">
                <a:solidFill>
                  <a:schemeClr val="bg2">
                    <a:lumMod val="25000"/>
                  </a:schemeClr>
                </a:solidFill>
              </a:rPr>
              <a:t>IM: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GBM’ 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diffüz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   kalınlaşma</a:t>
            </a:r>
          </a:p>
          <a:p>
            <a:pPr marL="342900" indent="-342900" eaLnBrk="1" hangingPunct="1">
              <a:lnSpc>
                <a:spcPct val="25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tr-TR" sz="26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dirty="0">
                <a:solidFill>
                  <a:schemeClr val="bg2">
                    <a:lumMod val="25000"/>
                  </a:schemeClr>
                </a:solidFill>
              </a:rPr>
              <a:t>IF: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 boyunca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granüler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tarzda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Ig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G ve C3 birikimi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EM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GBM’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nin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dış tarafında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subepitelial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elektron dense depozit birikimi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Ayaksı çıkıntılarda düzleşme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Depozitler arasından GBM’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nin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ekspansiyonu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spike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 ile çevrelenmiş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immun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depozitler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endParaRPr lang="tr-T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1684" name="Rectangle 6"/>
          <p:cNvSpPr>
            <a:spLocks noChangeArrowheads="1"/>
          </p:cNvSpPr>
          <p:nvPr/>
        </p:nvSpPr>
        <p:spPr bwMode="auto">
          <a:xfrm>
            <a:off x="107950" y="260350"/>
            <a:ext cx="8856663" cy="6477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MN</a:t>
            </a:r>
          </a:p>
        </p:txBody>
      </p:sp>
    </p:spTree>
    <p:extLst>
      <p:ext uri="{BB962C8B-B14F-4D97-AF65-F5344CB8AC3E}">
        <p14:creationId xmlns:p14="http://schemas.microsoft.com/office/powerpoint/2010/main" val="89463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animBg="1"/>
      <p:bldP spid="2365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3"/>
          <p:cNvSpPr>
            <a:spLocks noChangeArrowheads="1"/>
          </p:cNvSpPr>
          <p:nvPr/>
        </p:nvSpPr>
        <p:spPr bwMode="auto">
          <a:xfrm>
            <a:off x="5554663" y="1412875"/>
            <a:ext cx="2098675" cy="762000"/>
          </a:xfrm>
          <a:prstGeom prst="downArrowCallout">
            <a:avLst>
              <a:gd name="adj1" fmla="val 68854"/>
              <a:gd name="adj2" fmla="val 68854"/>
              <a:gd name="adj3" fmla="val 16667"/>
              <a:gd name="adj4" fmla="val 66667"/>
            </a:avLst>
          </a:prstGeom>
          <a:solidFill>
            <a:schemeClr val="bg2">
              <a:lumMod val="25000"/>
            </a:schemeClr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</a:rPr>
              <a:t>PROGNOZ</a:t>
            </a:r>
            <a:endParaRPr lang="tr-TR" sz="2800">
              <a:solidFill>
                <a:schemeClr val="bg1"/>
              </a:solidFill>
            </a:endParaRPr>
          </a:p>
        </p:txBody>
      </p:sp>
      <p:sp>
        <p:nvSpPr>
          <p:cNvPr id="130051" name="Rectangle 4"/>
          <p:cNvSpPr>
            <a:spLocks noChangeArrowheads="1"/>
          </p:cNvSpPr>
          <p:nvPr/>
        </p:nvSpPr>
        <p:spPr bwMode="auto">
          <a:xfrm>
            <a:off x="4932363" y="2420938"/>
            <a:ext cx="3671887" cy="10287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>
                <a:solidFill>
                  <a:schemeClr val="bg1"/>
                </a:solidFill>
              </a:rPr>
              <a:t>10 yıllık renal sağkalım</a:t>
            </a:r>
          </a:p>
          <a:p>
            <a:pPr algn="ctr">
              <a:lnSpc>
                <a:spcPct val="95000"/>
              </a:lnSpc>
              <a:defRPr/>
            </a:pPr>
            <a:r>
              <a:rPr lang="tr-TR" sz="2600" b="1">
                <a:solidFill>
                  <a:schemeClr val="bg1"/>
                </a:solidFill>
              </a:rPr>
              <a:t>% 65-75</a:t>
            </a:r>
          </a:p>
        </p:txBody>
      </p:sp>
      <p:sp>
        <p:nvSpPr>
          <p:cNvPr id="237573" name="AutoShape 5"/>
          <p:cNvSpPr>
            <a:spLocks noChangeArrowheads="1"/>
          </p:cNvSpPr>
          <p:nvPr/>
        </p:nvSpPr>
        <p:spPr bwMode="auto">
          <a:xfrm>
            <a:off x="4741863" y="4114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37574" name="AutoShape 6"/>
          <p:cNvSpPr>
            <a:spLocks noChangeArrowheads="1"/>
          </p:cNvSpPr>
          <p:nvPr/>
        </p:nvSpPr>
        <p:spPr bwMode="auto">
          <a:xfrm>
            <a:off x="4741863" y="4876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37575" name="AutoShape 7"/>
          <p:cNvSpPr>
            <a:spLocks noChangeArrowheads="1"/>
          </p:cNvSpPr>
          <p:nvPr/>
        </p:nvSpPr>
        <p:spPr bwMode="auto">
          <a:xfrm>
            <a:off x="4741863" y="5638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72711" name="Rectangle 8"/>
          <p:cNvSpPr>
            <a:spLocks noChangeArrowheads="1"/>
          </p:cNvSpPr>
          <p:nvPr/>
        </p:nvSpPr>
        <p:spPr bwMode="auto">
          <a:xfrm>
            <a:off x="5824538" y="4114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Tam remisyon</a:t>
            </a:r>
          </a:p>
        </p:txBody>
      </p:sp>
      <p:sp>
        <p:nvSpPr>
          <p:cNvPr id="72712" name="Rectangle 9"/>
          <p:cNvSpPr>
            <a:spLocks noChangeArrowheads="1"/>
          </p:cNvSpPr>
          <p:nvPr/>
        </p:nvSpPr>
        <p:spPr bwMode="auto">
          <a:xfrm>
            <a:off x="5824538" y="4876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Progressif seyir</a:t>
            </a:r>
          </a:p>
        </p:txBody>
      </p:sp>
      <p:sp>
        <p:nvSpPr>
          <p:cNvPr id="72713" name="Rectangle 10"/>
          <p:cNvSpPr>
            <a:spLocks noChangeArrowheads="1"/>
          </p:cNvSpPr>
          <p:nvPr/>
        </p:nvSpPr>
        <p:spPr bwMode="auto">
          <a:xfrm>
            <a:off x="5824538" y="5638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Hastalıklı seyir</a:t>
            </a:r>
          </a:p>
        </p:txBody>
      </p:sp>
      <p:sp>
        <p:nvSpPr>
          <p:cNvPr id="130058" name="AutoShape 11"/>
          <p:cNvSpPr>
            <a:spLocks noChangeArrowheads="1"/>
          </p:cNvSpPr>
          <p:nvPr/>
        </p:nvSpPr>
        <p:spPr bwMode="auto">
          <a:xfrm>
            <a:off x="1150938" y="1341438"/>
            <a:ext cx="2371725" cy="914400"/>
          </a:xfrm>
          <a:prstGeom prst="downArrowCallout">
            <a:avLst>
              <a:gd name="adj1" fmla="val 64844"/>
              <a:gd name="adj2" fmla="val 64844"/>
              <a:gd name="adj3" fmla="val 16667"/>
              <a:gd name="adj4" fmla="val 66667"/>
            </a:avLst>
          </a:prstGeom>
          <a:solidFill>
            <a:schemeClr val="bg2">
              <a:lumMod val="25000"/>
            </a:schemeClr>
          </a:solidFill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</a:rPr>
              <a:t>PATOGENEZ</a:t>
            </a:r>
          </a:p>
        </p:txBody>
      </p:sp>
      <p:sp>
        <p:nvSpPr>
          <p:cNvPr id="130059" name="AutoShape 12"/>
          <p:cNvSpPr>
            <a:spLocks noChangeArrowheads="1"/>
          </p:cNvSpPr>
          <p:nvPr/>
        </p:nvSpPr>
        <p:spPr bwMode="auto">
          <a:xfrm>
            <a:off x="323850" y="2492375"/>
            <a:ext cx="3960813" cy="8128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>
                <a:solidFill>
                  <a:srgbClr val="FFFFFF"/>
                </a:solidFill>
              </a:rPr>
              <a:t>İmmün kompleks hastalığı</a:t>
            </a:r>
          </a:p>
        </p:txBody>
      </p:sp>
      <p:sp>
        <p:nvSpPr>
          <p:cNvPr id="130060" name="AutoShape 13"/>
          <p:cNvSpPr>
            <a:spLocks noChangeArrowheads="1"/>
          </p:cNvSpPr>
          <p:nvPr/>
        </p:nvSpPr>
        <p:spPr bwMode="auto">
          <a:xfrm>
            <a:off x="549275" y="3644900"/>
            <a:ext cx="3590925" cy="6096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>
                <a:solidFill>
                  <a:srgbClr val="FFFFFF"/>
                </a:solidFill>
              </a:rPr>
              <a:t>HLA-DR3, DR2</a:t>
            </a:r>
          </a:p>
        </p:txBody>
      </p:sp>
      <p:sp>
        <p:nvSpPr>
          <p:cNvPr id="72717" name="Rectangle 14"/>
          <p:cNvSpPr>
            <a:spLocks noChangeArrowheads="1"/>
          </p:cNvSpPr>
          <p:nvPr/>
        </p:nvSpPr>
        <p:spPr bwMode="auto">
          <a:xfrm>
            <a:off x="677863" y="311150"/>
            <a:ext cx="7772400" cy="6477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MN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539750" y="4764088"/>
            <a:ext cx="3590925" cy="6096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 dirty="0">
                <a:solidFill>
                  <a:srgbClr val="FFFFFF"/>
                </a:solidFill>
              </a:rPr>
              <a:t>PLA2R Ab pozitifliği</a:t>
            </a:r>
          </a:p>
        </p:txBody>
      </p:sp>
    </p:spTree>
    <p:extLst>
      <p:ext uri="{BB962C8B-B14F-4D97-AF65-F5344CB8AC3E}">
        <p14:creationId xmlns:p14="http://schemas.microsoft.com/office/powerpoint/2010/main" val="31887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107950" y="333375"/>
            <a:ext cx="8785225" cy="83185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Membranoproliferatif GN: MPGN</a:t>
            </a: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107950" y="1341438"/>
            <a:ext cx="3817938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Çocuk ve genç erişkinde sık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10-15</a:t>
            </a:r>
          </a:p>
          <a:p>
            <a:pPr marL="342900" indent="-342900" eaLnBrk="1" hangingPunct="1">
              <a:lnSpc>
                <a:spcPct val="1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50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sendrom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25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asemptomatik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idrar anormalliği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25 akut GN </a:t>
            </a:r>
          </a:p>
          <a:p>
            <a:pPr marL="342900" indent="-342900" eaLnBrk="1" hangingPunct="1">
              <a:lnSpc>
                <a:spcPct val="1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non-selektif</a:t>
            </a:r>
            <a:endParaRPr lang="tr-T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Hipertansiyon+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tipik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GFH azalması % 50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3851275" y="1295400"/>
            <a:ext cx="5260975" cy="544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 err="1" smtClean="0">
                <a:solidFill>
                  <a:schemeClr val="bg2">
                    <a:lumMod val="25000"/>
                  </a:schemeClr>
                </a:solidFill>
              </a:rPr>
              <a:t>Hipokomplementemi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tr-TR" sz="2400" b="1" baseline="-10000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ve /veya C</a:t>
            </a:r>
            <a:r>
              <a:rPr lang="tr-TR" sz="2400" b="1" baseline="-25000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 (%75-80)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Persistan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düşüklük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C4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faktör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C3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faktör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I: C3 ve C4 düşük, C4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faktör+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II (Dense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deposit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hst.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): C3 düşük ve C4 normal, C3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faktör+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III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Arial" pitchFamily="34" charset="0"/>
              <a:buChar char="•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İmmunkompleks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i="1" dirty="0" err="1">
                <a:solidFill>
                  <a:schemeClr val="bg2">
                    <a:lumMod val="25000"/>
                  </a:schemeClr>
                </a:solidFill>
              </a:rPr>
              <a:t>mediated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MPGN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Arial" pitchFamily="34" charset="0"/>
              <a:buChar char="•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Kompleman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i="1" dirty="0" err="1">
                <a:solidFill>
                  <a:schemeClr val="bg2">
                    <a:lumMod val="25000"/>
                  </a:schemeClr>
                </a:solidFill>
              </a:rPr>
              <a:t>mediated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MPGN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defRPr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8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/>
          <p:cNvSpPr>
            <a:spLocks noChangeArrowheads="1"/>
          </p:cNvSpPr>
          <p:nvPr/>
        </p:nvSpPr>
        <p:spPr bwMode="auto">
          <a:xfrm>
            <a:off x="103188" y="1082675"/>
            <a:ext cx="4267200" cy="5545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b="1" dirty="0"/>
              <a:t>ETİYOLOJİK SINIFLAMA:</a:t>
            </a: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 err="1">
                <a:solidFill>
                  <a:srgbClr val="0033CC"/>
                </a:solidFill>
              </a:rPr>
              <a:t>İmmunkompleks</a:t>
            </a:r>
            <a:r>
              <a:rPr lang="tr-TR" sz="2400" dirty="0">
                <a:solidFill>
                  <a:srgbClr val="0033CC"/>
                </a:solidFill>
              </a:rPr>
              <a:t> </a:t>
            </a:r>
            <a:r>
              <a:rPr lang="tr-TR" sz="2400" i="1" dirty="0" err="1">
                <a:solidFill>
                  <a:srgbClr val="0033CC"/>
                </a:solidFill>
              </a:rPr>
              <a:t>mediated</a:t>
            </a:r>
            <a:r>
              <a:rPr lang="tr-TR" sz="2400" dirty="0">
                <a:solidFill>
                  <a:srgbClr val="0033CC"/>
                </a:solidFill>
              </a:rPr>
              <a:t> MPGN: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Hepatit C ve B,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endokardit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fungal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infeksiyonlar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şistozoma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ekinokok..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Otoimmun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hastalıklar </a:t>
            </a: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(SLE,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Sjögren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ve RA)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Monoklonal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gammopatiler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 err="1" smtClean="0">
                <a:solidFill>
                  <a:srgbClr val="0033CC"/>
                </a:solidFill>
              </a:rPr>
              <a:t>Komplemen</a:t>
            </a:r>
            <a:r>
              <a:rPr lang="tr-TR" sz="2400" dirty="0" smtClean="0">
                <a:solidFill>
                  <a:srgbClr val="0033CC"/>
                </a:solidFill>
              </a:rPr>
              <a:t> </a:t>
            </a:r>
            <a:r>
              <a:rPr lang="tr-TR" sz="2400" i="1" dirty="0" err="1">
                <a:solidFill>
                  <a:srgbClr val="0033CC"/>
                </a:solidFill>
              </a:rPr>
              <a:t>mediated</a:t>
            </a:r>
            <a:r>
              <a:rPr lang="tr-TR" sz="2400" dirty="0">
                <a:solidFill>
                  <a:srgbClr val="0033CC"/>
                </a:solidFill>
              </a:rPr>
              <a:t> MPGN: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+mj-lt"/>
              <a:buAutoNum type="arabicPeriod"/>
              <a:defRPr/>
            </a:pPr>
            <a:r>
              <a:rPr lang="tr-TR" sz="2400" dirty="0">
                <a:solidFill>
                  <a:srgbClr val="0033CC"/>
                </a:solidFill>
              </a:rPr>
              <a:t>Dense depozit </a:t>
            </a:r>
            <a:r>
              <a:rPr lang="tr-TR" sz="2400" dirty="0" err="1">
                <a:solidFill>
                  <a:srgbClr val="0033CC"/>
                </a:solidFill>
              </a:rPr>
              <a:t>hast</a:t>
            </a:r>
            <a:r>
              <a:rPr lang="tr-TR" sz="2400" dirty="0">
                <a:solidFill>
                  <a:srgbClr val="0033CC"/>
                </a:solidFill>
              </a:rPr>
              <a:t>. (DDD)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+mj-lt"/>
              <a:buAutoNum type="arabicPeriod"/>
              <a:defRPr/>
            </a:pPr>
            <a:r>
              <a:rPr lang="tr-TR" sz="2400" dirty="0">
                <a:solidFill>
                  <a:srgbClr val="0033CC"/>
                </a:solidFill>
              </a:rPr>
              <a:t>C3 GN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+mj-lt"/>
              <a:buAutoNum type="arabicPeriod"/>
              <a:defRPr/>
            </a:pPr>
            <a:endParaRPr lang="tr-TR" sz="2400" dirty="0">
              <a:solidFill>
                <a:srgbClr val="0033CC"/>
              </a:solidFill>
            </a:endParaRP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endParaRPr lang="tr-TR" sz="2600" dirty="0">
              <a:solidFill>
                <a:srgbClr val="0000FF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endParaRPr lang="tr-TR" sz="2600" dirty="0">
              <a:solidFill>
                <a:srgbClr val="0000FF"/>
              </a:solidFill>
            </a:endParaRP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600" dirty="0" err="1">
                <a:solidFill>
                  <a:srgbClr val="0000FF"/>
                </a:solidFill>
              </a:rPr>
              <a:t>Esansiyel</a:t>
            </a:r>
            <a:r>
              <a:rPr lang="tr-TR" sz="2600" dirty="0">
                <a:solidFill>
                  <a:srgbClr val="0000FF"/>
                </a:solidFill>
              </a:rPr>
              <a:t> </a:t>
            </a:r>
            <a:r>
              <a:rPr lang="tr-TR" sz="2600" dirty="0" err="1">
                <a:solidFill>
                  <a:srgbClr val="0000FF"/>
                </a:solidFill>
              </a:rPr>
              <a:t>mikst</a:t>
            </a:r>
            <a:r>
              <a:rPr lang="tr-TR" sz="2600" dirty="0">
                <a:solidFill>
                  <a:srgbClr val="0000FF"/>
                </a:solidFill>
              </a:rPr>
              <a:t> </a:t>
            </a:r>
            <a:r>
              <a:rPr lang="tr-TR" sz="2600" dirty="0" err="1">
                <a:solidFill>
                  <a:srgbClr val="0000FF"/>
                </a:solidFill>
              </a:rPr>
              <a:t>kriyoglobulinemi</a:t>
            </a:r>
            <a:endParaRPr lang="tr-TR" sz="2600" dirty="0">
              <a:solidFill>
                <a:srgbClr val="0000FF"/>
              </a:solidFill>
            </a:endParaRP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600" dirty="0" err="1">
                <a:solidFill>
                  <a:srgbClr val="0000FF"/>
                </a:solidFill>
              </a:rPr>
              <a:t>Maligniteler</a:t>
            </a:r>
            <a:endParaRPr lang="tr-TR" sz="2600" dirty="0">
              <a:solidFill>
                <a:srgbClr val="0000FF"/>
              </a:solidFill>
            </a:endParaRPr>
          </a:p>
        </p:txBody>
      </p:sp>
      <p:sp>
        <p:nvSpPr>
          <p:cNvPr id="132099" name="Rectangle 4"/>
          <p:cNvSpPr>
            <a:spLocks noChangeArrowheads="1"/>
          </p:cNvSpPr>
          <p:nvPr/>
        </p:nvSpPr>
        <p:spPr bwMode="auto">
          <a:xfrm>
            <a:off x="4437063" y="1082675"/>
            <a:ext cx="4659312" cy="5529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rgbClr val="0033CC"/>
                </a:solidFill>
              </a:rPr>
              <a:t>        	</a:t>
            </a:r>
            <a:r>
              <a:rPr lang="tr-TR" sz="2600" b="1" u="sng" dirty="0"/>
              <a:t>HİSTOPATOLOJİ: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800" b="1" dirty="0">
                <a:solidFill>
                  <a:srgbClr val="0033CC"/>
                </a:solidFill>
              </a:rPr>
              <a:t>IM: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Mezangial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hipersellülarite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Endokapiller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proliferasyon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Glomerüler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kapiller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duvarlarda çift kontur görünümü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GBM da kalınlaşma 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immunkompleksler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ya da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kompleman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faktörlerinin birikimi)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rgbClr val="0033CC"/>
                </a:solidFill>
              </a:rPr>
              <a:t>IF/EM: 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600" dirty="0">
                <a:solidFill>
                  <a:srgbClr val="0033CC"/>
                </a:solidFill>
              </a:rPr>
              <a:t>Dense depozitler ve/veya C3 birikimi</a:t>
            </a:r>
          </a:p>
        </p:txBody>
      </p:sp>
      <p:sp>
        <p:nvSpPr>
          <p:cNvPr id="74756" name="Rectangle 5"/>
          <p:cNvSpPr>
            <a:spLocks noChangeArrowheads="1"/>
          </p:cNvSpPr>
          <p:nvPr/>
        </p:nvSpPr>
        <p:spPr bwMode="auto">
          <a:xfrm>
            <a:off x="133350" y="115888"/>
            <a:ext cx="8916988" cy="83185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MPGN</a:t>
            </a:r>
          </a:p>
        </p:txBody>
      </p:sp>
    </p:spTree>
    <p:extLst>
      <p:ext uri="{BB962C8B-B14F-4D97-AF65-F5344CB8AC3E}">
        <p14:creationId xmlns:p14="http://schemas.microsoft.com/office/powerpoint/2010/main" val="301160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nimBg="1"/>
      <p:bldP spid="1320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4786313" y="1773238"/>
            <a:ext cx="3817937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ctr" eaLnBrk="1" hangingPunct="1">
              <a:lnSpc>
                <a:spcPct val="15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tr-TR" sz="3000" b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algn="ctr" eaLnBrk="1" hangingPunct="1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30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PROGNOZ</a:t>
            </a:r>
            <a:endParaRPr lang="tr-TR" sz="28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40644" name="AutoShape 4"/>
          <p:cNvSpPr>
            <a:spLocks noChangeArrowheads="1"/>
          </p:cNvSpPr>
          <p:nvPr/>
        </p:nvSpPr>
        <p:spPr bwMode="auto">
          <a:xfrm>
            <a:off x="1219200" y="1981200"/>
            <a:ext cx="2506663" cy="1066800"/>
          </a:xfrm>
          <a:prstGeom prst="downArrowCallout">
            <a:avLst>
              <a:gd name="adj1" fmla="val 58743"/>
              <a:gd name="adj2" fmla="val 58743"/>
              <a:gd name="adj3" fmla="val 16667"/>
              <a:gd name="adj4" fmla="val 66667"/>
            </a:avLst>
          </a:prstGeom>
          <a:solidFill>
            <a:schemeClr val="bg2">
              <a:lumMod val="25000"/>
            </a:schemeClr>
          </a:solidFill>
          <a:ln w="57150" cmpd="thickThin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PATOGENEZ</a:t>
            </a:r>
            <a:endParaRPr lang="tr-TR" sz="3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0645" name="AutoShape 5"/>
          <p:cNvSpPr>
            <a:spLocks noChangeArrowheads="1"/>
          </p:cNvSpPr>
          <p:nvPr/>
        </p:nvSpPr>
        <p:spPr bwMode="auto">
          <a:xfrm>
            <a:off x="179388" y="3213100"/>
            <a:ext cx="4321175" cy="6477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Kompleks</a:t>
            </a:r>
          </a:p>
        </p:txBody>
      </p:sp>
      <p:sp>
        <p:nvSpPr>
          <p:cNvPr id="240646" name="AutoShape 6"/>
          <p:cNvSpPr>
            <a:spLocks noChangeArrowheads="1"/>
          </p:cNvSpPr>
          <p:nvPr/>
        </p:nvSpPr>
        <p:spPr bwMode="auto">
          <a:xfrm>
            <a:off x="6108700" y="2527300"/>
            <a:ext cx="1219200" cy="685800"/>
          </a:xfrm>
          <a:prstGeom prst="downArrowCallout">
            <a:avLst>
              <a:gd name="adj1" fmla="val 44444"/>
              <a:gd name="adj2" fmla="val 44444"/>
              <a:gd name="adj3" fmla="val 16667"/>
              <a:gd name="adj4" fmla="val 66667"/>
            </a:avLst>
          </a:prstGeom>
          <a:gradFill rotWithShape="1">
            <a:gsLst>
              <a:gs pos="0">
                <a:srgbClr val="0000FF">
                  <a:gamma/>
                  <a:shade val="77255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Tip I</a:t>
            </a:r>
          </a:p>
        </p:txBody>
      </p:sp>
      <p:sp>
        <p:nvSpPr>
          <p:cNvPr id="240647" name="Rectangle 7"/>
          <p:cNvSpPr>
            <a:spLocks noChangeArrowheads="1"/>
          </p:cNvSpPr>
          <p:nvPr/>
        </p:nvSpPr>
        <p:spPr bwMode="auto">
          <a:xfrm>
            <a:off x="4730750" y="3340100"/>
            <a:ext cx="4337050" cy="1143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 yıllık renal sürvi % 60-70</a:t>
            </a:r>
          </a:p>
          <a:p>
            <a:pPr>
              <a:lnSpc>
                <a:spcPct val="90000"/>
              </a:lnSpc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Nefrotik % 40</a:t>
            </a:r>
          </a:p>
          <a:p>
            <a:pPr>
              <a:lnSpc>
                <a:spcPct val="85000"/>
              </a:lnSpc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Non-nefrotik % 80-90</a:t>
            </a:r>
          </a:p>
        </p:txBody>
      </p:sp>
      <p:sp>
        <p:nvSpPr>
          <p:cNvPr id="240648" name="AutoShape 8"/>
          <p:cNvSpPr>
            <a:spLocks noChangeArrowheads="1"/>
          </p:cNvSpPr>
          <p:nvPr/>
        </p:nvSpPr>
        <p:spPr bwMode="auto">
          <a:xfrm>
            <a:off x="6196013" y="4903788"/>
            <a:ext cx="1219200" cy="685800"/>
          </a:xfrm>
          <a:prstGeom prst="downArrowCallout">
            <a:avLst>
              <a:gd name="adj1" fmla="val 44444"/>
              <a:gd name="adj2" fmla="val 44444"/>
              <a:gd name="adj3" fmla="val 16667"/>
              <a:gd name="adj4" fmla="val 66667"/>
            </a:avLst>
          </a:pr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Tip II</a:t>
            </a:r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5457825" y="5703888"/>
            <a:ext cx="2506663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effectLst>
                  <a:outerShdw blurRad="38100" dist="38100" dir="2700000" algn="tl">
                    <a:srgbClr val="FFFFFF"/>
                  </a:outerShdw>
                </a:effectLst>
              </a:rPr>
              <a:t>DAHA KÖTÜ</a:t>
            </a:r>
          </a:p>
        </p:txBody>
      </p:sp>
      <p:sp>
        <p:nvSpPr>
          <p:cNvPr id="240650" name="AutoShape 10"/>
          <p:cNvSpPr>
            <a:spLocks noChangeArrowheads="1"/>
          </p:cNvSpPr>
          <p:nvPr/>
        </p:nvSpPr>
        <p:spPr bwMode="auto">
          <a:xfrm>
            <a:off x="609600" y="43434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1625600" y="4343400"/>
            <a:ext cx="2506663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Tam remisyon</a:t>
            </a:r>
          </a:p>
        </p:txBody>
      </p:sp>
      <p:sp>
        <p:nvSpPr>
          <p:cNvPr id="240652" name="AutoShape 12"/>
          <p:cNvSpPr>
            <a:spLocks noChangeArrowheads="1"/>
          </p:cNvSpPr>
          <p:nvPr/>
        </p:nvSpPr>
        <p:spPr bwMode="auto">
          <a:xfrm>
            <a:off x="609600" y="50292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3" name="AutoShape 13"/>
          <p:cNvSpPr>
            <a:spLocks noChangeArrowheads="1"/>
          </p:cNvSpPr>
          <p:nvPr/>
        </p:nvSpPr>
        <p:spPr bwMode="auto">
          <a:xfrm>
            <a:off x="609600" y="57150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4" name="Rectangle 14"/>
          <p:cNvSpPr>
            <a:spLocks noChangeArrowheads="1"/>
          </p:cNvSpPr>
          <p:nvPr/>
        </p:nvSpPr>
        <p:spPr bwMode="auto">
          <a:xfrm>
            <a:off x="1625600" y="5029200"/>
            <a:ext cx="273050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Progressif seyir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1625600" y="5715000"/>
            <a:ext cx="273050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Alevlenmeli seyir</a:t>
            </a:r>
          </a:p>
        </p:txBody>
      </p:sp>
      <p:sp>
        <p:nvSpPr>
          <p:cNvPr id="75791" name="Rectangle 16"/>
          <p:cNvSpPr>
            <a:spLocks noChangeArrowheads="1"/>
          </p:cNvSpPr>
          <p:nvPr/>
        </p:nvSpPr>
        <p:spPr bwMode="auto">
          <a:xfrm>
            <a:off x="677863" y="333375"/>
            <a:ext cx="7772400" cy="83185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MPGN</a:t>
            </a:r>
          </a:p>
        </p:txBody>
      </p:sp>
    </p:spTree>
    <p:extLst>
      <p:ext uri="{BB962C8B-B14F-4D97-AF65-F5344CB8AC3E}">
        <p14:creationId xmlns:p14="http://schemas.microsoft.com/office/powerpoint/2010/main" val="31919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996057"/>
              </p:ext>
            </p:extLst>
          </p:nvPr>
        </p:nvGraphicFramePr>
        <p:xfrm>
          <a:off x="107950" y="692150"/>
          <a:ext cx="8928100" cy="577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021"/>
                <a:gridCol w="2232025"/>
                <a:gridCol w="2376027"/>
                <a:gridCol w="2448027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solidFill>
                            <a:schemeClr val="bg1"/>
                          </a:solidFill>
                        </a:rPr>
                        <a:t>Glomerüler</a:t>
                      </a:r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 Hastalıklarda </a:t>
                      </a:r>
                      <a:r>
                        <a:rPr lang="tr-TR" dirty="0" err="1" smtClean="0">
                          <a:solidFill>
                            <a:schemeClr val="bg1"/>
                          </a:solidFill>
                        </a:rPr>
                        <a:t>Hipokomplementemi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Etkilenen Yolak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Komplemenlar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Glomerüler</a:t>
                      </a:r>
                      <a:r>
                        <a:rPr lang="tr-TR" b="1" dirty="0" smtClean="0"/>
                        <a:t> Hst.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Non-glomerüler</a:t>
                      </a:r>
                      <a:r>
                        <a:rPr lang="tr-TR" b="1" dirty="0" smtClean="0"/>
                        <a:t> Hst.</a:t>
                      </a:r>
                      <a:endParaRPr lang="tr-TR" b="1" dirty="0"/>
                    </a:p>
                  </a:txBody>
                  <a:tcPr marL="91431" marR="9143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Klasik yolak aktivasyonu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C3, C4 ve CH50 düşük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="1" dirty="0" smtClean="0"/>
                        <a:t>+C4 </a:t>
                      </a:r>
                      <a:r>
                        <a:rPr lang="tr-TR" b="1" dirty="0" err="1" smtClean="0"/>
                        <a:t>nefritik</a:t>
                      </a:r>
                      <a:r>
                        <a:rPr lang="tr-TR" b="1" dirty="0" smtClean="0"/>
                        <a:t> faktör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Lupus</a:t>
                      </a:r>
                      <a:r>
                        <a:rPr lang="tr-TR" dirty="0" smtClean="0"/>
                        <a:t> nefriti (Özellikle Sınıf IV)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Kryoglobulinemi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="1" dirty="0" smtClean="0"/>
                        <a:t>MPGN Tip</a:t>
                      </a:r>
                      <a:r>
                        <a:rPr lang="tr-TR" b="1" baseline="0" dirty="0" smtClean="0"/>
                        <a:t> 1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1431" marR="9143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Alternatif yolak aktivasyonu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C3</a:t>
                      </a:r>
                      <a:r>
                        <a:rPr lang="tr-TR" baseline="0" dirty="0" smtClean="0"/>
                        <a:t> düşük, C4 normal, CH50 düşük</a:t>
                      </a:r>
                    </a:p>
                    <a:p>
                      <a:endParaRPr lang="tr-TR" baseline="0" dirty="0" smtClean="0"/>
                    </a:p>
                    <a:p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+</a:t>
                      </a:r>
                      <a:r>
                        <a:rPr lang="tr-TR" b="1" baseline="0" dirty="0" smtClean="0"/>
                        <a:t>C3 </a:t>
                      </a:r>
                      <a:r>
                        <a:rPr lang="tr-TR" b="1" baseline="0" dirty="0" err="1" smtClean="0"/>
                        <a:t>nefritik</a:t>
                      </a:r>
                      <a:r>
                        <a:rPr lang="tr-TR" b="1" baseline="0" dirty="0" smtClean="0"/>
                        <a:t> faktör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PSGN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Diğer </a:t>
                      </a:r>
                      <a:r>
                        <a:rPr lang="tr-TR" dirty="0" err="1" smtClean="0"/>
                        <a:t>infeksiyonlara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sekonder</a:t>
                      </a:r>
                      <a:r>
                        <a:rPr lang="tr-TR" dirty="0" smtClean="0"/>
                        <a:t> GN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HUS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="1" dirty="0" smtClean="0"/>
                        <a:t>Dense </a:t>
                      </a:r>
                      <a:r>
                        <a:rPr lang="tr-TR" b="1" dirty="0" err="1" smtClean="0"/>
                        <a:t>deposit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hst.</a:t>
                      </a:r>
                      <a:r>
                        <a:rPr lang="tr-TR" b="1" dirty="0" smtClean="0"/>
                        <a:t> (MPGN Tip2)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Ateroembolik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</a:t>
                      </a:r>
                      <a:endParaRPr lang="tr-TR" dirty="0"/>
                    </a:p>
                  </a:txBody>
                  <a:tcPr marL="91431" marR="9143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Azalmış </a:t>
                      </a:r>
                      <a:r>
                        <a:rPr lang="tr-TR" dirty="0" err="1" smtClean="0"/>
                        <a:t>komplemen</a:t>
                      </a:r>
                      <a:r>
                        <a:rPr lang="tr-TR" baseline="0" dirty="0" smtClean="0"/>
                        <a:t> sentezi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Edinsel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Hepatik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Malnutrisyon</a:t>
                      </a:r>
                      <a:endParaRPr lang="tr-TR" dirty="0"/>
                    </a:p>
                  </a:txBody>
                  <a:tcPr marL="91431" marR="91431"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Herediter</a:t>
                      </a:r>
                      <a:endParaRPr lang="tr-TR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tr-TR" dirty="0" smtClean="0"/>
                        <a:t>C2 veya</a:t>
                      </a:r>
                      <a:r>
                        <a:rPr lang="tr-TR" baseline="0" dirty="0" smtClean="0"/>
                        <a:t> C4 </a:t>
                      </a:r>
                      <a:r>
                        <a:rPr lang="tr-TR" dirty="0" smtClean="0"/>
                        <a:t>eksikliği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tr-TR" dirty="0" smtClean="0"/>
                        <a:t>Faktör H eksikliği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Lupus</a:t>
                      </a:r>
                      <a:r>
                        <a:rPr lang="tr-TR" baseline="0" dirty="0" smtClean="0"/>
                        <a:t> nefriti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aseline="0" dirty="0" err="1" smtClean="0"/>
                        <a:t>Familiyal</a:t>
                      </a:r>
                      <a:r>
                        <a:rPr lang="tr-TR" baseline="0" dirty="0" smtClean="0"/>
                        <a:t> HUS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aseline="0" dirty="0" smtClean="0"/>
                        <a:t>Dense </a:t>
                      </a:r>
                      <a:r>
                        <a:rPr lang="tr-TR" baseline="0" dirty="0" err="1" smtClean="0"/>
                        <a:t>deposit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hst.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/>
                    </a:p>
                  </a:txBody>
                  <a:tcPr marL="91431" marR="91431"/>
                </a:tc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4067944" y="6453336"/>
            <a:ext cx="4838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Comprehensive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Nephrology</a:t>
            </a:r>
            <a:r>
              <a:rPr lang="tr-TR" dirty="0" smtClean="0"/>
              <a:t>, 5.baskı, 2015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99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PLAN VE HEDEFLER: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8112" y="1556792"/>
            <a:ext cx="7236296" cy="4752528"/>
          </a:xfrm>
        </p:spPr>
        <p:txBody>
          <a:bodyPr>
            <a:no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Primer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glomerüler</a:t>
            </a:r>
            <a:r>
              <a:rPr lang="tr-TR" sz="2800" dirty="0" smtClean="0">
                <a:solidFill>
                  <a:srgbClr val="FF0000"/>
                </a:solidFill>
              </a:rPr>
              <a:t> hastalıkların tanımları:</a:t>
            </a:r>
          </a:p>
          <a:p>
            <a:pPr lvl="1"/>
            <a:r>
              <a:rPr lang="tr-TR" dirty="0" smtClean="0"/>
              <a:t>MDH, FSGS, MN ve MPGN</a:t>
            </a:r>
            <a:endParaRPr lang="tr-TR" dirty="0"/>
          </a:p>
          <a:p>
            <a:pPr lvl="1"/>
            <a:r>
              <a:rPr lang="tr-TR" dirty="0" smtClean="0"/>
              <a:t>APSGN, </a:t>
            </a:r>
            <a:r>
              <a:rPr lang="tr-TR" dirty="0" err="1" smtClean="0"/>
              <a:t>IgA</a:t>
            </a:r>
            <a:r>
              <a:rPr lang="tr-TR" dirty="0" smtClean="0"/>
              <a:t> </a:t>
            </a:r>
            <a:r>
              <a:rPr lang="tr-TR" dirty="0" err="1" smtClean="0"/>
              <a:t>nefropatisi</a:t>
            </a:r>
            <a:r>
              <a:rPr lang="tr-TR" dirty="0" smtClean="0"/>
              <a:t> ve Hızlı İlerleyen </a:t>
            </a:r>
            <a:r>
              <a:rPr lang="tr-TR" dirty="0" err="1" smtClean="0"/>
              <a:t>Glomerulonefrit</a:t>
            </a:r>
            <a:r>
              <a:rPr lang="tr-TR" dirty="0" smtClean="0"/>
              <a:t> (</a:t>
            </a:r>
            <a:r>
              <a:rPr lang="tr-TR" i="1" dirty="0" smtClean="0"/>
              <a:t>RPGN</a:t>
            </a:r>
            <a:r>
              <a:rPr lang="tr-TR" dirty="0" smtClean="0"/>
              <a:t>)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Patogenezleri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 smtClean="0">
                <a:solidFill>
                  <a:srgbClr val="FF0000"/>
                </a:solidFill>
              </a:rPr>
              <a:t>Tanıları:</a:t>
            </a:r>
          </a:p>
          <a:p>
            <a:pPr lvl="1"/>
            <a:r>
              <a:rPr lang="tr-TR" dirty="0" smtClean="0"/>
              <a:t>Klinik belirti ve bulguları</a:t>
            </a:r>
          </a:p>
          <a:p>
            <a:pPr lvl="1"/>
            <a:r>
              <a:rPr lang="tr-TR" dirty="0" smtClean="0"/>
              <a:t>Laboratuvar bulguları</a:t>
            </a:r>
            <a:endParaRPr lang="tr-TR" dirty="0"/>
          </a:p>
          <a:p>
            <a:r>
              <a:rPr lang="tr-TR" sz="2800" dirty="0" smtClean="0">
                <a:solidFill>
                  <a:srgbClr val="FF0000"/>
                </a:solidFill>
              </a:rPr>
              <a:t>Tedavilerindeki genel yaklaşımlar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0033CC"/>
                </a:solidFill>
                <a:effectLst/>
              </a:rPr>
              <a:t>NEFRİTİK SENDROM:TANIM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rgbClr val="FF0000"/>
                </a:solidFill>
              </a:rPr>
              <a:t>Glomerüler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inflamasyon</a:t>
            </a:r>
            <a:endParaRPr lang="tr-TR" b="1" dirty="0" smtClean="0">
              <a:solidFill>
                <a:srgbClr val="FF0000"/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Ani başlangıçlı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GFH’de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azalma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Oligüri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Ödem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Hipertansiyon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Kendini sınırlandırma eğilimi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Non-nefrotik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proteinüri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Aktif idrar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sedimenti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Hematüri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Akantosit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Eritrosit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silendirleri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Mikst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silendirler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98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110107"/>
              </p:ext>
            </p:extLst>
          </p:nvPr>
        </p:nvGraphicFramePr>
        <p:xfrm>
          <a:off x="611560" y="332656"/>
          <a:ext cx="7992888" cy="6068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2888"/>
              </a:tblGrid>
              <a:tr h="4045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Akut 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Glomerülonefrit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 (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Nefritik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 Sendrom) Nedenleri. 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İnfeksiyöz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nedenler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Akut </a:t>
                      </a:r>
                      <a:r>
                        <a:rPr lang="tr-TR" sz="20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poststreptokoksik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glomerülonefrit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Diğer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postinfeksiyöz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glomerülonefritler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İnfektif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endokardit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Stafilokok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sepsisi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şant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nefriti)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Pnömokoksik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pnömoni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Meningokoksemi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Tifo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Sekonder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sfiliz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Akut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viral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infeksiyonlar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(CMV, EBV,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varisella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HBV,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koksaki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       </a:t>
                      </a:r>
                      <a:r>
                        <a:rPr lang="tr-TR" sz="20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Mikoplazma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Trişinoz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Toksoplazmoz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Falsiparum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malarya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55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006096"/>
              </p:ext>
            </p:extLst>
          </p:nvPr>
        </p:nvGraphicFramePr>
        <p:xfrm>
          <a:off x="1115616" y="620685"/>
          <a:ext cx="7560840" cy="5616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0840"/>
              </a:tblGrid>
              <a:tr h="4654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Akut 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Glomerülonefrit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 (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Nefritik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 Sendrom) Nedenleri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solidFill>
                            <a:schemeClr val="tx1"/>
                          </a:solidFill>
                          <a:effectLst/>
                        </a:rPr>
                        <a:t>İnfeksiyon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</a:rPr>
                        <a:t> dışı nedenler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Sistemik 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</a:rPr>
                        <a:t>hastalıklar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Sistemik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lupus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eritemotosiz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Henoch-Schönlein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purpurası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Nekrotizan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vaskülitler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Alport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sendromu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Goodpasture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sendromu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err="1" smtClean="0">
                          <a:solidFill>
                            <a:schemeClr val="tx1"/>
                          </a:solidFill>
                          <a:effectLst/>
                        </a:rPr>
                        <a:t>Primer</a:t>
                      </a:r>
                      <a:r>
                        <a:rPr lang="tr-T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1" dirty="0" err="1">
                          <a:solidFill>
                            <a:schemeClr val="tx1"/>
                          </a:solidFill>
                          <a:effectLst/>
                        </a:rPr>
                        <a:t>glomerüler</a:t>
                      </a:r>
                      <a:r>
                        <a:rPr lang="tr-TR" sz="2000" b="1" dirty="0">
                          <a:solidFill>
                            <a:schemeClr val="tx1"/>
                          </a:solidFill>
                          <a:effectLst/>
                        </a:rPr>
                        <a:t> hastalıklar</a:t>
                      </a:r>
                      <a:endParaRPr lang="tr-T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IgA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nefropatisi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Mezangial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proliferatif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glomerülonefrit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Membranoproliferatif</a:t>
                      </a:r>
                      <a:r>
                        <a:rPr lang="tr-TR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1"/>
                          </a:solidFill>
                          <a:effectLst/>
                        </a:rPr>
                        <a:t>glomerülonefrit</a:t>
                      </a:r>
                      <a:endParaRPr lang="tr-TR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3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</a:t>
            </a:r>
            <a:br>
              <a:rPr lang="tr-TR" sz="2800" b="1" dirty="0" smtClean="0">
                <a:solidFill>
                  <a:srgbClr val="0033CC"/>
                </a:solidFill>
              </a:rPr>
            </a:br>
            <a:r>
              <a:rPr lang="tr-TR" sz="2800" b="1" dirty="0" smtClean="0">
                <a:solidFill>
                  <a:srgbClr val="0033CC"/>
                </a:solidFill>
              </a:rPr>
              <a:t>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Epidemiyoloji: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Erkeklerde daha sık (2:1)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Sıklıkla 2-14 yaş arası çocukları etkiler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Grup 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Streptococcus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pyogenes’in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nefritojenik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suşları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M tip 47,49,55 ve 57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impetigoya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yol açmış)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Tip 1, 2, 4, ve 12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ÜSYE’ye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yol açmış)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Epidemiler sırasında, boğaz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infeksiyonundan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sonra %5, cilt enfeksiyonundan sonra %25’e kadar çıkabilen olasılıkla nefrit gelişebilir.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Gelişmiş ülkelerde görülme sıklığı çok azalmıştır.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Gelişmekte olan ülkelerde yıllık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insidansı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100.000’de 10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63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</a:t>
            </a:r>
            <a:br>
              <a:rPr lang="tr-TR" sz="2800" b="1" dirty="0" smtClean="0">
                <a:solidFill>
                  <a:srgbClr val="0033CC"/>
                </a:solidFill>
              </a:rPr>
            </a:br>
            <a:r>
              <a:rPr lang="tr-TR" sz="2800" b="1" dirty="0" smtClean="0">
                <a:solidFill>
                  <a:srgbClr val="0033CC"/>
                </a:solidFill>
              </a:rPr>
              <a:t>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Patogenez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2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nefritojenik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streptokok antijeni saptanmıştır: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Nefrit ilişkili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plasmin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reseptörü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NAPLr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Gliseraldehit-3-fosfat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dehidrogenaz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(GAPDH)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Streptokokal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pirojenik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eksotoksin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 (SPEB) ve bunun daha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immunojenik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prekürsoru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Zimojen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Antijenemi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ve dolaşan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immunkompleks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oluşumuna yol açan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persistan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streptokok enfeksiyonu 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Bu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immunkompleksler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subendotelyal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mesangial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bölgede toplanır,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inflamatuar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kaskadı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komplemen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aktivasyonunu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nötrofil-monosit-makrofaj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kemotaksisini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başlatır.</a:t>
            </a:r>
          </a:p>
        </p:txBody>
      </p:sp>
    </p:spTree>
    <p:extLst>
      <p:ext uri="{BB962C8B-B14F-4D97-AF65-F5344CB8AC3E}">
        <p14:creationId xmlns:p14="http://schemas.microsoft.com/office/powerpoint/2010/main" val="24048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</a:t>
            </a:r>
            <a:br>
              <a:rPr lang="tr-TR" sz="2800" b="1" dirty="0" smtClean="0">
                <a:solidFill>
                  <a:srgbClr val="0033CC"/>
                </a:solidFill>
              </a:rPr>
            </a:br>
            <a:r>
              <a:rPr lang="tr-TR" sz="2800" b="1" dirty="0" smtClean="0">
                <a:solidFill>
                  <a:srgbClr val="0033CC"/>
                </a:solidFill>
              </a:rPr>
              <a:t>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Patoloji: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Işık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mikroskopisinde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Diffüz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endokapiller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Mesangiyal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Endotelyal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Glomerüllerde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yoğun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nötrofil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birikimi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eksudatif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glomerülonefrit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İFM’de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C3 depolanması (%100)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IgG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depolanması (%62)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IgM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depolanması (%76) 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Properdin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ve C5b-C9 kompleksi depolanması (%85)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EM’de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Subepiteliyal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hörgüçler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59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0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 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752"/>
            <a:ext cx="8892480" cy="547260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Klinik ve Laboratuvar: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Öyküde streptokok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nfeksiyonu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Enfeksiyon sonrası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latent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bir periyod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Cilt enfeksiyonundan sonra haftalar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Boğaz enfeksiyonundan sonra 2 hafta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Hipertansiyon (%80)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Ödem (%80-90)…hastaların %60’ında ana yakınmadır.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sodyum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retansiyonu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HT ve ödem gelişimine neden olur.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(%100)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Makroskopik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(%30)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sendrom bulguları çocuklarda %2, erişkinlerde %20 görülebilir.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RPGN-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Kresent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oluşumu hastaların %1’inden azında görülür.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Kreatinin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yüksekliği çocuklarda %25-40, erişkinlerde %83+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ASO ve anti-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DNAse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titrelerinde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yükseklik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C3 düşüklüğü (hastalığın ilk haftasında %90 görülür, genellikle 2 ay içinde normale döner.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9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0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 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4744"/>
            <a:ext cx="9144000" cy="554461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Tedavi ve </a:t>
            </a: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Prognoz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/>
              <a:t>Böbrek biyopsisi nadiren </a:t>
            </a:r>
            <a:r>
              <a:rPr lang="tr-TR" dirty="0" smtClean="0"/>
              <a:t>gerekir.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/>
              <a:t>Hipokomplementemisi</a:t>
            </a:r>
            <a:r>
              <a:rPr lang="tr-TR" dirty="0" smtClean="0"/>
              <a:t> </a:t>
            </a:r>
            <a:r>
              <a:rPr lang="tr-TR" dirty="0"/>
              <a:t>düzelmeyen, </a:t>
            </a:r>
            <a:r>
              <a:rPr lang="tr-TR" dirty="0" err="1"/>
              <a:t>makroskobik</a:t>
            </a:r>
            <a:r>
              <a:rPr lang="tr-TR" dirty="0"/>
              <a:t> </a:t>
            </a:r>
            <a:r>
              <a:rPr lang="tr-TR" dirty="0" err="1"/>
              <a:t>hematüri</a:t>
            </a:r>
            <a:r>
              <a:rPr lang="tr-TR" dirty="0"/>
              <a:t> tekrarlayan, </a:t>
            </a:r>
            <a:r>
              <a:rPr lang="tr-TR" dirty="0" err="1"/>
              <a:t>proteinüride</a:t>
            </a:r>
            <a:r>
              <a:rPr lang="tr-TR" dirty="0"/>
              <a:t> ilerleyici artış ve böbrek fonksiyonunda ilerleyici bozulma olan olgularda biyopsi yapılmalıdır</a:t>
            </a:r>
            <a:r>
              <a:rPr lang="tr-TR" dirty="0" smtClean="0"/>
              <a:t>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Herhangi bir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residüel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streptokok enfeksiyonu varsa tedavi edilmelidir.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Hipervolemi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tedavisi için, sıvı-sodyum kısıtlaması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loop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diüretikleri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HT tedavisi (oral kalsiyum kanal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blokerleri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Erişkinlerde %25-30 diyaliz gerekebilir.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4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941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 smtClean="0">
                <a:solidFill>
                  <a:srgbClr val="0033CC"/>
                </a:solidFill>
              </a:rPr>
              <a:t>AKUT POSTSTREPTOKOKSİK GLOMERÜLONEFRİT: APSGN</a:t>
            </a:r>
            <a:endParaRPr lang="en-US" sz="2800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640960" cy="506916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Tedavi ve </a:t>
            </a: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Prognoz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 smtClean="0"/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Kendini sınırlayan bir hastalıktır.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Çocuklarda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prognoz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iyidir.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Erişkinlerde, komplikasyonlarla (böbrek yetmezliği, KKY,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sendrom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mortalite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 seyretme olasılığı daha yüksektir.</a:t>
            </a:r>
          </a:p>
          <a:p>
            <a:pPr lvl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rgbClr val="FF0000"/>
                </a:solidFill>
              </a:rPr>
              <a:t>Kresent</a:t>
            </a:r>
            <a:r>
              <a:rPr lang="tr-TR" b="1" dirty="0" smtClean="0">
                <a:solidFill>
                  <a:srgbClr val="FF0000"/>
                </a:solidFill>
              </a:rPr>
              <a:t> oluşumuyla seyreden olgular dışında tedavide </a:t>
            </a:r>
            <a:r>
              <a:rPr lang="tr-TR" b="1" dirty="0" err="1" smtClean="0">
                <a:solidFill>
                  <a:srgbClr val="FF0000"/>
                </a:solidFill>
              </a:rPr>
              <a:t>immunsupressif</a:t>
            </a:r>
            <a:r>
              <a:rPr lang="tr-TR" b="1" dirty="0" smtClean="0">
                <a:solidFill>
                  <a:srgbClr val="FF0000"/>
                </a:solidFill>
              </a:rPr>
              <a:t> tedavinin yeri yoktur.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TANIM: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IgA’nın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diffüz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mezangial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birikimiyle karakterize bir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mesangial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proliferatif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glomerülonefrittir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1968 yılında J. Berger tarafından tanımlanmıştır </a:t>
            </a:r>
            <a:r>
              <a:rPr lang="tr-TR" dirty="0" smtClean="0">
                <a:solidFill>
                  <a:srgbClr val="FF0000"/>
                </a:solidFill>
              </a:rPr>
              <a:t>«Berger Hastalığı»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Biyopsi örneklerinde en sık saptanan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glomerülonefrittir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Henoch-Schönlein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purpurası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(HSP),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IgA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N’den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böbrek dışında da olan organ tutulumlarıyla ayrılır (GİS, eklemler, cilt)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62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60" y="404664"/>
            <a:ext cx="8000168" cy="6089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755576" y="6228020"/>
            <a:ext cx="3093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Am J </a:t>
            </a:r>
            <a:r>
              <a:rPr lang="tr-TR" dirty="0" err="1"/>
              <a:t>Nephrol</a:t>
            </a:r>
            <a:r>
              <a:rPr lang="tr-TR" dirty="0"/>
              <a:t> 2013;38:253-266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555776" y="536974"/>
            <a:ext cx="388843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/>
              <a:t>GFB’de</a:t>
            </a:r>
            <a:r>
              <a:rPr lang="tr-TR" sz="2000" b="1" dirty="0" smtClean="0"/>
              <a:t> Hasara Bağlı:</a:t>
            </a:r>
          </a:p>
          <a:p>
            <a:pPr algn="ctr"/>
            <a:r>
              <a:rPr lang="tr-TR" sz="2000" b="1" dirty="0" err="1" smtClean="0"/>
              <a:t>Proteinüri</a:t>
            </a:r>
            <a:r>
              <a:rPr lang="tr-TR" sz="2000" b="1" dirty="0" smtClean="0"/>
              <a:t>/</a:t>
            </a:r>
            <a:r>
              <a:rPr lang="tr-TR" sz="2000" b="1" dirty="0" err="1" smtClean="0"/>
              <a:t>Hematüri</a:t>
            </a:r>
            <a:r>
              <a:rPr lang="tr-TR" sz="2000" b="1" dirty="0" smtClean="0"/>
              <a:t>/GFH kaybı</a:t>
            </a:r>
            <a:endParaRPr lang="tr-TR" sz="2000" b="1" dirty="0"/>
          </a:p>
        </p:txBody>
      </p:sp>
      <p:sp>
        <p:nvSpPr>
          <p:cNvPr id="6" name="Metin kutusu 5"/>
          <p:cNvSpPr txBox="1"/>
          <p:nvPr/>
        </p:nvSpPr>
        <p:spPr>
          <a:xfrm>
            <a:off x="457708" y="2074295"/>
            <a:ext cx="2583904" cy="3139321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Primer</a:t>
            </a:r>
            <a:r>
              <a:rPr lang="tr-TR" b="1" u="sng" dirty="0" smtClean="0">
                <a:solidFill>
                  <a:srgbClr val="FF0000"/>
                </a:solidFill>
              </a:rPr>
              <a:t> </a:t>
            </a:r>
            <a:r>
              <a:rPr lang="tr-TR" b="1" u="sng" dirty="0" err="1" smtClean="0">
                <a:solidFill>
                  <a:srgbClr val="FF0000"/>
                </a:solidFill>
              </a:rPr>
              <a:t>Glomerülopatiler</a:t>
            </a:r>
            <a:r>
              <a:rPr lang="tr-TR" b="1" u="sng" dirty="0" smtClean="0">
                <a:solidFill>
                  <a:srgbClr val="FF0000"/>
                </a:solidFill>
              </a:rPr>
              <a:t>: </a:t>
            </a:r>
            <a:r>
              <a:rPr lang="tr-TR" b="1" dirty="0" err="1" smtClean="0"/>
              <a:t>Glomerül</a:t>
            </a:r>
            <a:r>
              <a:rPr lang="tr-TR" b="1" dirty="0" smtClean="0"/>
              <a:t> yapısını direk etkileyip hasarlandıran hastalıklar</a:t>
            </a:r>
          </a:p>
          <a:p>
            <a:endParaRPr lang="tr-TR" b="1" dirty="0"/>
          </a:p>
          <a:p>
            <a:endParaRPr lang="tr-TR" b="1" dirty="0" smtClean="0"/>
          </a:p>
          <a:p>
            <a:r>
              <a:rPr lang="tr-TR" b="1" dirty="0" err="1" smtClean="0"/>
              <a:t>Örn</a:t>
            </a:r>
            <a:r>
              <a:rPr lang="tr-TR" b="1" dirty="0" smtClean="0"/>
              <a:t>.: MDH, MN, FSGS, MPGN, APSGN, </a:t>
            </a:r>
            <a:r>
              <a:rPr lang="tr-TR" b="1" dirty="0" err="1" smtClean="0"/>
              <a:t>IgAN</a:t>
            </a:r>
            <a:r>
              <a:rPr lang="tr-TR" b="1" dirty="0" smtClean="0"/>
              <a:t>, Anti GBM Hst.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7" name="Metin kutusu 6"/>
          <p:cNvSpPr txBox="1"/>
          <p:nvPr/>
        </p:nvSpPr>
        <p:spPr>
          <a:xfrm>
            <a:off x="3041322" y="2065621"/>
            <a:ext cx="2583904" cy="369331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u="sng" dirty="0" smtClean="0">
                <a:solidFill>
                  <a:srgbClr val="FF0000"/>
                </a:solidFill>
              </a:rPr>
              <a:t>Sek. </a:t>
            </a:r>
            <a:r>
              <a:rPr lang="tr-TR" b="1" u="sng" dirty="0" err="1" smtClean="0">
                <a:solidFill>
                  <a:srgbClr val="FF0000"/>
                </a:solidFill>
              </a:rPr>
              <a:t>Glomerülopatiler</a:t>
            </a:r>
            <a:r>
              <a:rPr lang="tr-TR" b="1" u="sng" dirty="0" smtClean="0">
                <a:solidFill>
                  <a:srgbClr val="FF0000"/>
                </a:solidFill>
              </a:rPr>
              <a:t>: </a:t>
            </a:r>
            <a:r>
              <a:rPr lang="tr-TR" b="1" dirty="0" err="1" smtClean="0"/>
              <a:t>Multisistemik</a:t>
            </a:r>
            <a:r>
              <a:rPr lang="tr-TR" b="1" dirty="0" smtClean="0"/>
              <a:t> bir </a:t>
            </a:r>
            <a:r>
              <a:rPr lang="tr-TR" b="1" dirty="0" err="1" smtClean="0"/>
              <a:t>hst.ın</a:t>
            </a:r>
            <a:r>
              <a:rPr lang="tr-TR" b="1" dirty="0" smtClean="0"/>
              <a:t> seyri sırasında görülen </a:t>
            </a:r>
            <a:r>
              <a:rPr lang="tr-TR" b="1" dirty="0" err="1" smtClean="0"/>
              <a:t>glomerülopatiler</a:t>
            </a:r>
            <a:endParaRPr lang="tr-TR" b="1" dirty="0" smtClean="0"/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 err="1" smtClean="0"/>
              <a:t>Örn</a:t>
            </a:r>
            <a:r>
              <a:rPr lang="tr-TR" b="1" dirty="0" smtClean="0"/>
              <a:t>.: Diyabetik </a:t>
            </a:r>
            <a:r>
              <a:rPr lang="tr-TR" b="1" dirty="0" err="1" smtClean="0"/>
              <a:t>nefropati</a:t>
            </a:r>
            <a:r>
              <a:rPr lang="tr-TR" b="1" dirty="0" smtClean="0"/>
              <a:t>, </a:t>
            </a:r>
            <a:r>
              <a:rPr lang="tr-TR" b="1" dirty="0" err="1" smtClean="0"/>
              <a:t>Lupus</a:t>
            </a:r>
            <a:r>
              <a:rPr lang="tr-TR" b="1" dirty="0" smtClean="0"/>
              <a:t> nefriti, ANCA-ilişkili </a:t>
            </a:r>
            <a:r>
              <a:rPr lang="tr-TR" b="1" dirty="0" err="1" smtClean="0"/>
              <a:t>vaskülitler</a:t>
            </a:r>
            <a:r>
              <a:rPr lang="tr-TR" b="1" dirty="0" smtClean="0"/>
              <a:t>, </a:t>
            </a:r>
            <a:r>
              <a:rPr lang="tr-TR" b="1" dirty="0" err="1" smtClean="0"/>
              <a:t>Amiloidozis</a:t>
            </a:r>
            <a:r>
              <a:rPr lang="tr-TR" b="1" dirty="0" smtClean="0"/>
              <a:t>, </a:t>
            </a:r>
            <a:r>
              <a:rPr lang="tr-TR" b="1" dirty="0" err="1" smtClean="0"/>
              <a:t>infeksiyon</a:t>
            </a:r>
            <a:r>
              <a:rPr lang="tr-TR" b="1" dirty="0" smtClean="0"/>
              <a:t>-ilişkili </a:t>
            </a:r>
            <a:r>
              <a:rPr lang="tr-TR" b="1" dirty="0" err="1" smtClean="0"/>
              <a:t>glomerülopatiler</a:t>
            </a:r>
            <a:r>
              <a:rPr lang="tr-TR" b="1" dirty="0" smtClean="0"/>
              <a:t>, Tip 1, 2 ve 3 </a:t>
            </a:r>
            <a:r>
              <a:rPr lang="tr-TR" b="1" dirty="0" err="1" smtClean="0"/>
              <a:t>kryoglobulinemiler</a:t>
            </a:r>
            <a:endParaRPr lang="tr-TR" b="1" dirty="0" smtClean="0"/>
          </a:p>
        </p:txBody>
      </p:sp>
      <p:sp>
        <p:nvSpPr>
          <p:cNvPr id="8" name="Metin kutusu 7"/>
          <p:cNvSpPr txBox="1"/>
          <p:nvPr/>
        </p:nvSpPr>
        <p:spPr>
          <a:xfrm>
            <a:off x="5508104" y="2065904"/>
            <a:ext cx="3312368" cy="443198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err="1" smtClean="0">
                <a:solidFill>
                  <a:srgbClr val="FF0000"/>
                </a:solidFill>
              </a:rPr>
              <a:t>Nefron</a:t>
            </a:r>
            <a:r>
              <a:rPr lang="tr-TR" b="1" u="sng" dirty="0" smtClean="0">
                <a:solidFill>
                  <a:srgbClr val="FF0000"/>
                </a:solidFill>
              </a:rPr>
              <a:t> kaybına </a:t>
            </a:r>
            <a:r>
              <a:rPr lang="tr-TR" b="1" u="sng" dirty="0" err="1" smtClean="0">
                <a:solidFill>
                  <a:srgbClr val="FF0000"/>
                </a:solidFill>
              </a:rPr>
              <a:t>sekonder</a:t>
            </a:r>
            <a:r>
              <a:rPr lang="tr-TR" b="1" u="sng" dirty="0" smtClean="0">
                <a:solidFill>
                  <a:srgbClr val="FF0000"/>
                </a:solidFill>
              </a:rPr>
              <a:t> FSGS (2⁰ FSGS): </a:t>
            </a:r>
          </a:p>
          <a:p>
            <a:r>
              <a:rPr lang="tr-TR" b="1" dirty="0" smtClean="0"/>
              <a:t>%50’den fazla </a:t>
            </a:r>
            <a:r>
              <a:rPr lang="tr-TR" b="1" dirty="0" err="1" smtClean="0"/>
              <a:t>nefron</a:t>
            </a:r>
            <a:r>
              <a:rPr lang="tr-TR" b="1" dirty="0" smtClean="0"/>
              <a:t> kaybı ve diğer </a:t>
            </a:r>
            <a:r>
              <a:rPr lang="tr-TR" b="1" dirty="0" err="1" smtClean="0"/>
              <a:t>nefronlarda</a:t>
            </a:r>
            <a:r>
              <a:rPr lang="tr-TR" b="1" dirty="0" smtClean="0"/>
              <a:t> </a:t>
            </a:r>
            <a:r>
              <a:rPr lang="tr-TR" b="1" dirty="0" err="1" smtClean="0"/>
              <a:t>hiperperfüzyon</a:t>
            </a:r>
            <a:r>
              <a:rPr lang="tr-TR" b="1" dirty="0" smtClean="0"/>
              <a:t> ve buna bağlı </a:t>
            </a:r>
            <a:r>
              <a:rPr lang="tr-TR" b="1" dirty="0" err="1" smtClean="0"/>
              <a:t>glomerüloskleroz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b="1" dirty="0" err="1" smtClean="0"/>
              <a:t>Örn</a:t>
            </a:r>
            <a:r>
              <a:rPr lang="tr-TR" b="1" dirty="0" smtClean="0"/>
              <a:t>.: </a:t>
            </a:r>
            <a:r>
              <a:rPr lang="tr-TR" b="1" dirty="0" err="1" smtClean="0"/>
              <a:t>Kr.non-glomerüler</a:t>
            </a:r>
            <a:r>
              <a:rPr lang="tr-TR" b="1" dirty="0" smtClean="0"/>
              <a:t> böbrek </a:t>
            </a:r>
            <a:r>
              <a:rPr lang="tr-TR" b="1" dirty="0" err="1" smtClean="0"/>
              <a:t>hst.</a:t>
            </a:r>
            <a:r>
              <a:rPr lang="tr-TR" b="1" dirty="0" smtClean="0"/>
              <a:t>, kısmi ya da tam </a:t>
            </a:r>
            <a:r>
              <a:rPr lang="tr-TR" b="1" dirty="0" err="1" smtClean="0"/>
              <a:t>remisyona</a:t>
            </a:r>
            <a:r>
              <a:rPr lang="tr-TR" b="1" dirty="0" smtClean="0"/>
              <a:t> girmiş </a:t>
            </a:r>
            <a:r>
              <a:rPr lang="tr-TR" b="1" dirty="0" err="1" smtClean="0"/>
              <a:t>primer</a:t>
            </a:r>
            <a:r>
              <a:rPr lang="tr-TR" b="1" dirty="0" smtClean="0"/>
              <a:t> ya da </a:t>
            </a:r>
            <a:r>
              <a:rPr lang="tr-TR" b="1" dirty="0" err="1" smtClean="0"/>
              <a:t>sekonder</a:t>
            </a:r>
            <a:r>
              <a:rPr lang="tr-TR" b="1" dirty="0" smtClean="0"/>
              <a:t> </a:t>
            </a:r>
            <a:r>
              <a:rPr lang="tr-TR" b="1" dirty="0" err="1" smtClean="0"/>
              <a:t>glomerülopatilerin</a:t>
            </a:r>
            <a:r>
              <a:rPr lang="tr-TR" b="1" dirty="0" smtClean="0"/>
              <a:t> geç dönemleri, </a:t>
            </a:r>
            <a:r>
              <a:rPr lang="tr-TR" b="1" dirty="0" err="1" smtClean="0"/>
              <a:t>obezite</a:t>
            </a:r>
            <a:r>
              <a:rPr lang="tr-TR" b="1" dirty="0" smtClean="0"/>
              <a:t> ilişkili </a:t>
            </a:r>
            <a:r>
              <a:rPr lang="tr-TR" b="1" dirty="0" err="1" smtClean="0"/>
              <a:t>glomerülopati</a:t>
            </a:r>
            <a:endParaRPr lang="tr-TR" b="1" dirty="0" smtClean="0"/>
          </a:p>
          <a:p>
            <a:endParaRPr lang="tr-TR" sz="2400" b="1" dirty="0" smtClean="0"/>
          </a:p>
          <a:p>
            <a:endParaRPr 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4981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Her tip </a:t>
            </a:r>
            <a:r>
              <a:rPr lang="tr-TR" dirty="0" err="1" smtClean="0"/>
              <a:t>glomerüler</a:t>
            </a:r>
            <a:r>
              <a:rPr lang="tr-TR" dirty="0" smtClean="0"/>
              <a:t> hastalık </a:t>
            </a:r>
            <a:r>
              <a:rPr lang="tr-TR" dirty="0" err="1" smtClean="0"/>
              <a:t>prezentasyon</a:t>
            </a:r>
            <a:r>
              <a:rPr lang="tr-TR" dirty="0" smtClean="0"/>
              <a:t> formuyla ortaya çıkabilir.</a:t>
            </a:r>
          </a:p>
          <a:p>
            <a:r>
              <a:rPr lang="tr-TR" dirty="0" smtClean="0"/>
              <a:t>Hastalık </a:t>
            </a:r>
            <a:r>
              <a:rPr lang="tr-TR" dirty="0"/>
              <a:t>her yaş grubundan bireyi etkilemekle beraber, </a:t>
            </a:r>
            <a:r>
              <a:rPr lang="tr-TR" dirty="0" err="1"/>
              <a:t>insidansı</a:t>
            </a:r>
            <a:r>
              <a:rPr lang="tr-TR" dirty="0"/>
              <a:t> ikinci ve üçüncü </a:t>
            </a:r>
            <a:r>
              <a:rPr lang="tr-TR" dirty="0" err="1" smtClean="0"/>
              <a:t>dekatta</a:t>
            </a:r>
            <a:r>
              <a:rPr lang="tr-TR" dirty="0" smtClean="0"/>
              <a:t> </a:t>
            </a:r>
            <a:r>
              <a:rPr lang="tr-TR" dirty="0"/>
              <a:t>pik yapar. </a:t>
            </a:r>
            <a:endParaRPr lang="tr-TR" dirty="0" smtClean="0"/>
          </a:p>
          <a:p>
            <a:r>
              <a:rPr lang="tr-TR" dirty="0" smtClean="0"/>
              <a:t>Erkeklerde </a:t>
            </a:r>
            <a:r>
              <a:rPr lang="tr-TR" dirty="0"/>
              <a:t>daha sık, siyah ırkta ise daha az görülür. </a:t>
            </a:r>
            <a:endParaRPr lang="tr-TR" dirty="0" smtClean="0"/>
          </a:p>
          <a:p>
            <a:r>
              <a:rPr lang="tr-TR" dirty="0" smtClean="0"/>
              <a:t>Ailesel </a:t>
            </a:r>
            <a:r>
              <a:rPr lang="tr-TR" dirty="0"/>
              <a:t>formları tanımlanmıştır ve bu olgularda </a:t>
            </a:r>
            <a:r>
              <a:rPr lang="tr-TR" dirty="0" err="1"/>
              <a:t>prognoz</a:t>
            </a:r>
            <a:r>
              <a:rPr lang="tr-TR" dirty="0"/>
              <a:t> </a:t>
            </a:r>
            <a:r>
              <a:rPr lang="tr-TR" dirty="0" err="1"/>
              <a:t>sporadik</a:t>
            </a:r>
            <a:r>
              <a:rPr lang="tr-TR" dirty="0"/>
              <a:t> olanlardan daha kötüdür. </a:t>
            </a:r>
            <a:endParaRPr lang="tr-TR" dirty="0" smtClean="0"/>
          </a:p>
          <a:p>
            <a:r>
              <a:rPr lang="tr-TR" dirty="0" err="1" smtClean="0"/>
              <a:t>IgAN’nin</a:t>
            </a:r>
            <a:r>
              <a:rPr lang="tr-TR" dirty="0" smtClean="0"/>
              <a:t> </a:t>
            </a:r>
            <a:r>
              <a:rPr lang="tr-TR" dirty="0" err="1"/>
              <a:t>prevalansında</a:t>
            </a:r>
            <a:r>
              <a:rPr lang="tr-TR" dirty="0"/>
              <a:t> coğrafik farklılıklar vardır. </a:t>
            </a:r>
            <a:r>
              <a:rPr lang="tr-TR" dirty="0" smtClean="0"/>
              <a:t>  </a:t>
            </a:r>
            <a:endParaRPr lang="tr-TR" dirty="0"/>
          </a:p>
          <a:p>
            <a:pPr>
              <a:lnSpc>
                <a:spcPct val="90000"/>
              </a:lnSpc>
              <a:defRPr/>
            </a:pPr>
            <a:r>
              <a:rPr lang="tr-TR" dirty="0"/>
              <a:t>Sıklıkla </a:t>
            </a:r>
            <a:r>
              <a:rPr lang="tr-TR" dirty="0" err="1" smtClean="0"/>
              <a:t>idiyopatik</a:t>
            </a:r>
            <a:r>
              <a:rPr lang="tr-TR" dirty="0" smtClean="0"/>
              <a:t> </a:t>
            </a:r>
            <a:r>
              <a:rPr lang="tr-TR" dirty="0"/>
              <a:t>olmakla beraber, çeşitli hastalıklara bağlı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IgA</a:t>
            </a:r>
            <a:r>
              <a:rPr lang="tr-TR" dirty="0"/>
              <a:t> </a:t>
            </a:r>
            <a:r>
              <a:rPr lang="tr-TR" dirty="0" err="1"/>
              <a:t>nefropatisi</a:t>
            </a:r>
            <a:r>
              <a:rPr lang="tr-TR" dirty="0"/>
              <a:t> </a:t>
            </a:r>
            <a:r>
              <a:rPr lang="tr-TR" dirty="0" smtClean="0"/>
              <a:t>gelişebilir.</a:t>
            </a:r>
            <a:endParaRPr lang="tr-TR" dirty="0"/>
          </a:p>
          <a:p>
            <a:pPr>
              <a:lnSpc>
                <a:spcPct val="90000"/>
              </a:lnSpc>
              <a:defRPr/>
            </a:pP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/>
              <a:t>olguların çoğu </a:t>
            </a:r>
            <a:r>
              <a:rPr lang="tr-TR" dirty="0" err="1"/>
              <a:t>subklinik</a:t>
            </a:r>
            <a:r>
              <a:rPr lang="tr-TR" dirty="0"/>
              <a:t> seyreder.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716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080714"/>
              </p:ext>
            </p:extLst>
          </p:nvPr>
        </p:nvGraphicFramePr>
        <p:xfrm>
          <a:off x="107504" y="25261"/>
          <a:ext cx="8964488" cy="670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1122"/>
                <a:gridCol w="2241122"/>
                <a:gridCol w="2241122"/>
                <a:gridCol w="2241122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IgA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Nefropatisiyle</a:t>
                      </a:r>
                      <a:r>
                        <a:rPr lang="tr-TR" dirty="0" smtClean="0"/>
                        <a:t> İlişkili Olduğu Bilinen Hastalıklar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Hastalık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Sık görülen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Bildirilmiş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Nadir </a:t>
                      </a:r>
                      <a:endParaRPr lang="tr-T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Romatizmal</a:t>
                      </a:r>
                      <a:r>
                        <a:rPr lang="tr-TR" dirty="0" smtClean="0"/>
                        <a:t> ve </a:t>
                      </a:r>
                      <a:r>
                        <a:rPr lang="tr-TR" dirty="0" err="1" smtClean="0"/>
                        <a:t>otoimmun</a:t>
                      </a:r>
                      <a:r>
                        <a:rPr lang="tr-TR" dirty="0" smtClean="0"/>
                        <a:t> hastalıklar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Ankilozan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spondilit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Romatoid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err="1" smtClean="0"/>
                        <a:t>Artrit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Reitter</a:t>
                      </a:r>
                      <a:r>
                        <a:rPr lang="tr-TR" dirty="0" smtClean="0"/>
                        <a:t> Sendromu</a:t>
                      </a:r>
                    </a:p>
                    <a:p>
                      <a:r>
                        <a:rPr lang="tr-TR" dirty="0" err="1" smtClean="0"/>
                        <a:t>Uveit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Behçet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hst.</a:t>
                      </a:r>
                      <a:endParaRPr lang="tr-TR" baseline="0" dirty="0" smtClean="0"/>
                    </a:p>
                    <a:p>
                      <a:r>
                        <a:rPr lang="tr-TR" baseline="0" dirty="0" err="1" smtClean="0"/>
                        <a:t>Takayasu</a:t>
                      </a:r>
                      <a:r>
                        <a:rPr lang="tr-TR" baseline="0" dirty="0" smtClean="0"/>
                        <a:t> arteriti</a:t>
                      </a:r>
                    </a:p>
                    <a:p>
                      <a:r>
                        <a:rPr lang="tr-TR" baseline="0" dirty="0" err="1" smtClean="0"/>
                        <a:t>Myastenia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gravis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Sicca</a:t>
                      </a:r>
                      <a:r>
                        <a:rPr lang="tr-TR" dirty="0" smtClean="0"/>
                        <a:t> sendromu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Gastrointestinal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Çöliak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Ülseratif</a:t>
                      </a:r>
                      <a:r>
                        <a:rPr lang="tr-TR" dirty="0" smtClean="0"/>
                        <a:t> kolit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Crohn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</a:t>
                      </a:r>
                      <a:endParaRPr lang="tr-TR" baseline="0" dirty="0" smtClean="0"/>
                    </a:p>
                    <a:p>
                      <a:r>
                        <a:rPr lang="tr-TR" baseline="0" dirty="0" err="1" smtClean="0"/>
                        <a:t>Whipple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Hepatik</a:t>
                      </a:r>
                      <a:r>
                        <a:rPr lang="tr-TR" baseline="0" dirty="0" smtClean="0"/>
                        <a:t> hastalıklar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Alkolik </a:t>
                      </a:r>
                      <a:r>
                        <a:rPr lang="tr-TR" dirty="0" err="1" smtClean="0"/>
                        <a:t>kc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Non</a:t>
                      </a:r>
                      <a:r>
                        <a:rPr lang="tr-TR" dirty="0" smtClean="0"/>
                        <a:t>-alkolik siroz</a:t>
                      </a:r>
                    </a:p>
                    <a:p>
                      <a:r>
                        <a:rPr lang="tr-TR" dirty="0" err="1" smtClean="0"/>
                        <a:t>Şistozomal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kc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AC hastalıkları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Sarcoidoz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Pulmoner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hemosiderozis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Cilt hastalıkları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Dermatitis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herpetiformis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Malignite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IgA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monoklonal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gammopatisi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Bronşial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karsinom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Renal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karsinom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Larinks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karsinom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Mycozis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fungoides</a:t>
                      </a:r>
                      <a:endParaRPr lang="tr-TR" baseline="0" dirty="0" smtClean="0"/>
                    </a:p>
                    <a:p>
                      <a:r>
                        <a:rPr lang="tr-TR" baseline="0" dirty="0" err="1" smtClean="0"/>
                        <a:t>Sezary</a:t>
                      </a:r>
                      <a:r>
                        <a:rPr lang="tr-TR" baseline="0" dirty="0" smtClean="0"/>
                        <a:t> sendromu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İnfeksiyonlar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HİV, </a:t>
                      </a:r>
                      <a:r>
                        <a:rPr lang="tr-TR" dirty="0" err="1" smtClean="0"/>
                        <a:t>HepB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Brusellosis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Lepra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Diğer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Wiskott-Aldrich</a:t>
                      </a:r>
                      <a:r>
                        <a:rPr lang="tr-TR" dirty="0" smtClean="0"/>
                        <a:t> S.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2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PATOGENEZ:</a:t>
            </a:r>
          </a:p>
          <a:p>
            <a:r>
              <a:rPr lang="tr-TR" dirty="0" smtClean="0"/>
              <a:t>Spesifik bir antijen varlığı gösterilememiştir</a:t>
            </a:r>
          </a:p>
          <a:p>
            <a:r>
              <a:rPr lang="tr-TR" dirty="0" err="1" smtClean="0"/>
              <a:t>Plasma</a:t>
            </a:r>
            <a:r>
              <a:rPr lang="tr-TR" dirty="0" smtClean="0"/>
              <a:t> hücrelerinde O-</a:t>
            </a:r>
            <a:r>
              <a:rPr lang="tr-TR" dirty="0" err="1" smtClean="0"/>
              <a:t>glikozilasyon</a:t>
            </a:r>
            <a:r>
              <a:rPr lang="tr-TR" dirty="0" smtClean="0"/>
              <a:t> </a:t>
            </a:r>
            <a:r>
              <a:rPr lang="tr-TR" dirty="0" err="1" smtClean="0"/>
              <a:t>defekti</a:t>
            </a:r>
            <a:endParaRPr lang="tr-TR" dirty="0" smtClean="0"/>
          </a:p>
          <a:p>
            <a:r>
              <a:rPr lang="tr-TR" dirty="0" err="1" smtClean="0"/>
              <a:t>Plasma</a:t>
            </a:r>
            <a:r>
              <a:rPr lang="tr-TR" dirty="0" smtClean="0"/>
              <a:t> hücrelerinin </a:t>
            </a:r>
            <a:r>
              <a:rPr lang="tr-TR" dirty="0" err="1" smtClean="0"/>
              <a:t>mukozal</a:t>
            </a:r>
            <a:r>
              <a:rPr lang="tr-TR" dirty="0" smtClean="0"/>
              <a:t> alanlardan sistemik alanlara geçmesi</a:t>
            </a:r>
          </a:p>
          <a:p>
            <a:r>
              <a:rPr lang="tr-TR" dirty="0" smtClean="0"/>
              <a:t>Dolaşımda zayıf </a:t>
            </a:r>
            <a:r>
              <a:rPr lang="tr-TR" dirty="0" err="1" smtClean="0"/>
              <a:t>galaktozile</a:t>
            </a:r>
            <a:r>
              <a:rPr lang="tr-TR" dirty="0" smtClean="0"/>
              <a:t> IgA1 O-</a:t>
            </a:r>
            <a:r>
              <a:rPr lang="tr-TR" dirty="0" err="1" smtClean="0"/>
              <a:t>glikoformların</a:t>
            </a:r>
            <a:r>
              <a:rPr lang="tr-TR" dirty="0" smtClean="0"/>
              <a:t> artması ve bunlara karşı </a:t>
            </a:r>
            <a:r>
              <a:rPr lang="tr-TR" dirty="0" err="1" smtClean="0"/>
              <a:t>otoantikorlar</a:t>
            </a:r>
            <a:r>
              <a:rPr lang="tr-TR" dirty="0" smtClean="0"/>
              <a:t> oluşması</a:t>
            </a:r>
          </a:p>
          <a:p>
            <a:r>
              <a:rPr lang="tr-TR" dirty="0" err="1" smtClean="0"/>
              <a:t>Mesangial</a:t>
            </a:r>
            <a:r>
              <a:rPr lang="tr-TR" dirty="0" smtClean="0"/>
              <a:t> </a:t>
            </a:r>
            <a:r>
              <a:rPr lang="tr-TR" dirty="0" err="1" smtClean="0"/>
              <a:t>immunkompleks</a:t>
            </a:r>
            <a:r>
              <a:rPr lang="tr-TR" dirty="0" smtClean="0"/>
              <a:t> birikimlerinin oluşması</a:t>
            </a:r>
          </a:p>
          <a:p>
            <a:r>
              <a:rPr lang="tr-TR" dirty="0" err="1" smtClean="0"/>
              <a:t>Mesangial</a:t>
            </a:r>
            <a:r>
              <a:rPr lang="tr-TR" dirty="0" smtClean="0"/>
              <a:t> hücre </a:t>
            </a:r>
            <a:r>
              <a:rPr lang="tr-TR" dirty="0" err="1" smtClean="0"/>
              <a:t>proliferasyonu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matrix</a:t>
            </a:r>
            <a:r>
              <a:rPr lang="tr-TR" dirty="0" smtClean="0"/>
              <a:t> artışı</a:t>
            </a:r>
          </a:p>
        </p:txBody>
      </p:sp>
    </p:spTree>
    <p:extLst>
      <p:ext uri="{BB962C8B-B14F-4D97-AF65-F5344CB8AC3E}">
        <p14:creationId xmlns:p14="http://schemas.microsoft.com/office/powerpoint/2010/main" val="30577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KLİNİK :</a:t>
            </a:r>
          </a:p>
          <a:p>
            <a:r>
              <a:rPr lang="tr-TR" b="1" dirty="0" err="1" smtClean="0"/>
              <a:t>Makroskopik</a:t>
            </a:r>
            <a:r>
              <a:rPr lang="tr-TR" b="1" dirty="0" smtClean="0"/>
              <a:t> </a:t>
            </a:r>
            <a:r>
              <a:rPr lang="tr-TR" b="1" dirty="0" err="1" smtClean="0"/>
              <a:t>hematüri</a:t>
            </a:r>
            <a:r>
              <a:rPr lang="tr-TR" b="1" dirty="0" smtClean="0"/>
              <a:t> atakları</a:t>
            </a:r>
          </a:p>
          <a:p>
            <a:pPr lvl="1"/>
            <a:r>
              <a:rPr lang="tr-TR" dirty="0" smtClean="0"/>
              <a:t>%40-50+</a:t>
            </a:r>
          </a:p>
          <a:p>
            <a:pPr lvl="1"/>
            <a:r>
              <a:rPr lang="tr-TR" dirty="0" smtClean="0"/>
              <a:t>En sık hayatın 2.dekatında görülür.</a:t>
            </a:r>
          </a:p>
          <a:p>
            <a:pPr lvl="1"/>
            <a:r>
              <a:rPr lang="tr-TR" dirty="0" smtClean="0"/>
              <a:t>Renk kırmızıdan çok kahverengidir, pıhtı görülmesi beklenmez.</a:t>
            </a:r>
          </a:p>
          <a:p>
            <a:pPr lvl="1"/>
            <a:r>
              <a:rPr lang="tr-TR" dirty="0" smtClean="0"/>
              <a:t>Genellikle ÜSYE nadiren de GİS enfeksiyonu bulgularının ortaya çıkmasından 24 saat sonra </a:t>
            </a:r>
            <a:r>
              <a:rPr lang="tr-TR" dirty="0" err="1" smtClean="0"/>
              <a:t>hematüri</a:t>
            </a:r>
            <a:r>
              <a:rPr lang="tr-TR" dirty="0" smtClean="0"/>
              <a:t> başlar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sinfarenjitik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hematüri</a:t>
            </a:r>
            <a:r>
              <a:rPr lang="tr-TR" dirty="0" smtClean="0">
                <a:solidFill>
                  <a:srgbClr val="FF0000"/>
                </a:solidFill>
              </a:rPr>
              <a:t>).</a:t>
            </a:r>
          </a:p>
          <a:p>
            <a:pPr lvl="1"/>
            <a:r>
              <a:rPr lang="tr-TR" dirty="0" smtClean="0"/>
              <a:t>Birkaç gün içinde kendiliğinden geçer.</a:t>
            </a:r>
          </a:p>
          <a:p>
            <a:pPr lvl="1"/>
            <a:r>
              <a:rPr lang="tr-TR" dirty="0" smtClean="0"/>
              <a:t>Yoğun </a:t>
            </a:r>
            <a:r>
              <a:rPr lang="tr-TR" dirty="0" err="1" smtClean="0"/>
              <a:t>hematüri</a:t>
            </a:r>
            <a:r>
              <a:rPr lang="tr-TR" dirty="0" smtClean="0"/>
              <a:t> dönemleri </a:t>
            </a:r>
            <a:r>
              <a:rPr lang="tr-TR" dirty="0" err="1" smtClean="0"/>
              <a:t>ABH’ya</a:t>
            </a:r>
            <a:r>
              <a:rPr lang="tr-TR" dirty="0" smtClean="0"/>
              <a:t> yol açabilir.</a:t>
            </a:r>
          </a:p>
          <a:p>
            <a:r>
              <a:rPr lang="tr-TR" b="1" dirty="0" err="1" smtClean="0"/>
              <a:t>Asemptomatik</a:t>
            </a:r>
            <a:r>
              <a:rPr lang="tr-TR" b="1" dirty="0" smtClean="0"/>
              <a:t> </a:t>
            </a:r>
            <a:r>
              <a:rPr lang="tr-TR" b="1" dirty="0" err="1" smtClean="0"/>
              <a:t>hematüri</a:t>
            </a:r>
            <a:r>
              <a:rPr lang="tr-TR" b="1" dirty="0" smtClean="0"/>
              <a:t> ve </a:t>
            </a:r>
            <a:r>
              <a:rPr lang="tr-TR" b="1" dirty="0" err="1" smtClean="0"/>
              <a:t>proteinüri</a:t>
            </a:r>
            <a:endParaRPr lang="tr-TR" b="1" dirty="0" smtClean="0"/>
          </a:p>
          <a:p>
            <a:r>
              <a:rPr lang="tr-TR" b="1" dirty="0" err="1" smtClean="0"/>
              <a:t>Proteinüri</a:t>
            </a:r>
            <a:r>
              <a:rPr lang="tr-TR" b="1" dirty="0" smtClean="0"/>
              <a:t> ve </a:t>
            </a:r>
            <a:r>
              <a:rPr lang="tr-TR" b="1" dirty="0" err="1" smtClean="0"/>
              <a:t>nefrotik</a:t>
            </a:r>
            <a:r>
              <a:rPr lang="tr-TR" b="1" dirty="0" smtClean="0"/>
              <a:t> sendrom</a:t>
            </a:r>
          </a:p>
          <a:p>
            <a:r>
              <a:rPr lang="tr-TR" b="1" dirty="0" smtClean="0"/>
              <a:t>ABH</a:t>
            </a:r>
          </a:p>
          <a:p>
            <a:pPr lvl="1"/>
            <a:r>
              <a:rPr lang="tr-TR" dirty="0" err="1" smtClean="0"/>
              <a:t>Kresentik</a:t>
            </a:r>
            <a:r>
              <a:rPr lang="tr-TR" dirty="0" smtClean="0"/>
              <a:t> </a:t>
            </a:r>
            <a:r>
              <a:rPr lang="tr-TR" dirty="0" err="1" smtClean="0"/>
              <a:t>IgAN</a:t>
            </a:r>
            <a:endParaRPr lang="tr-TR" dirty="0" smtClean="0"/>
          </a:p>
          <a:p>
            <a:pPr lvl="1"/>
            <a:r>
              <a:rPr lang="tr-TR" dirty="0" smtClean="0"/>
              <a:t>Ağır </a:t>
            </a:r>
            <a:r>
              <a:rPr lang="tr-TR" dirty="0" err="1" smtClean="0"/>
              <a:t>hematüri</a:t>
            </a:r>
            <a:r>
              <a:rPr lang="tr-TR" dirty="0" smtClean="0"/>
              <a:t> atağı sırasında </a:t>
            </a:r>
            <a:r>
              <a:rPr lang="tr-TR" dirty="0" err="1" smtClean="0"/>
              <a:t>tübüllerin</a:t>
            </a:r>
            <a:r>
              <a:rPr lang="tr-TR" dirty="0" smtClean="0"/>
              <a:t> tıkanmasına bağlı ABH</a:t>
            </a:r>
          </a:p>
          <a:p>
            <a:pPr lvl="1"/>
            <a:r>
              <a:rPr lang="tr-TR" dirty="0" smtClean="0"/>
              <a:t>Kronik </a:t>
            </a:r>
            <a:r>
              <a:rPr lang="tr-TR" dirty="0" err="1" smtClean="0"/>
              <a:t>IgAN</a:t>
            </a:r>
            <a:r>
              <a:rPr lang="tr-TR" dirty="0" smtClean="0"/>
              <a:t> zemininde diğer akut alevlenme sebeplerinin olması</a:t>
            </a:r>
          </a:p>
          <a:p>
            <a:r>
              <a:rPr lang="tr-TR" b="1" dirty="0" smtClean="0"/>
              <a:t>KBH</a:t>
            </a:r>
          </a:p>
        </p:txBody>
      </p:sp>
    </p:spTree>
    <p:extLst>
      <p:ext uri="{BB962C8B-B14F-4D97-AF65-F5344CB8AC3E}">
        <p14:creationId xmlns:p14="http://schemas.microsoft.com/office/powerpoint/2010/main" val="2480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PATOLOJİ :</a:t>
            </a:r>
          </a:p>
          <a:p>
            <a:r>
              <a:rPr lang="tr-TR" dirty="0" err="1" smtClean="0"/>
              <a:t>İFM’de</a:t>
            </a:r>
            <a:r>
              <a:rPr lang="tr-TR" dirty="0" smtClean="0"/>
              <a:t> </a:t>
            </a:r>
            <a:r>
              <a:rPr lang="tr-TR" dirty="0" err="1" smtClean="0"/>
              <a:t>Diffüz</a:t>
            </a:r>
            <a:r>
              <a:rPr lang="tr-TR" dirty="0" smtClean="0"/>
              <a:t> </a:t>
            </a:r>
            <a:r>
              <a:rPr lang="tr-TR" dirty="0" err="1" smtClean="0"/>
              <a:t>mezangial</a:t>
            </a:r>
            <a:r>
              <a:rPr lang="tr-TR" dirty="0" smtClean="0"/>
              <a:t> </a:t>
            </a:r>
            <a:r>
              <a:rPr lang="tr-TR" dirty="0" err="1" smtClean="0"/>
              <a:t>IgA</a:t>
            </a:r>
            <a:r>
              <a:rPr lang="tr-TR" dirty="0" smtClean="0"/>
              <a:t> depolanması karakteristiktir.</a:t>
            </a:r>
          </a:p>
          <a:p>
            <a:pPr lvl="1"/>
            <a:r>
              <a:rPr lang="tr-TR" dirty="0" smtClean="0"/>
              <a:t>%90 C3 depolanmasıyla birlikte</a:t>
            </a:r>
          </a:p>
          <a:p>
            <a:pPr lvl="1"/>
            <a:r>
              <a:rPr lang="tr-TR" dirty="0" smtClean="0"/>
              <a:t>%40 </a:t>
            </a:r>
            <a:r>
              <a:rPr lang="tr-TR" dirty="0" err="1" smtClean="0"/>
              <a:t>IgG</a:t>
            </a:r>
            <a:r>
              <a:rPr lang="tr-TR" dirty="0" smtClean="0"/>
              <a:t> depolanması</a:t>
            </a:r>
          </a:p>
          <a:p>
            <a:pPr lvl="1"/>
            <a:r>
              <a:rPr lang="tr-TR" dirty="0" smtClean="0"/>
              <a:t>%40 </a:t>
            </a:r>
            <a:r>
              <a:rPr lang="tr-TR" dirty="0" err="1" smtClean="0"/>
              <a:t>IgM</a:t>
            </a:r>
            <a:r>
              <a:rPr lang="tr-TR" dirty="0" smtClean="0"/>
              <a:t> depolanması</a:t>
            </a:r>
          </a:p>
          <a:p>
            <a:pPr lvl="1"/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looplar</a:t>
            </a:r>
            <a:r>
              <a:rPr lang="tr-TR" dirty="0" smtClean="0"/>
              <a:t> boyunca </a:t>
            </a:r>
            <a:r>
              <a:rPr lang="tr-TR" dirty="0" err="1" smtClean="0"/>
              <a:t>IgA</a:t>
            </a:r>
            <a:r>
              <a:rPr lang="tr-TR" dirty="0" smtClean="0"/>
              <a:t> depolanması </a:t>
            </a:r>
            <a:r>
              <a:rPr lang="tr-TR" dirty="0" err="1" smtClean="0"/>
              <a:t>HSP’de</a:t>
            </a:r>
            <a:r>
              <a:rPr lang="tr-TR" dirty="0" smtClean="0"/>
              <a:t>+ ve kötü </a:t>
            </a:r>
            <a:r>
              <a:rPr lang="tr-TR" dirty="0" err="1" smtClean="0"/>
              <a:t>prognoz</a:t>
            </a:r>
            <a:r>
              <a:rPr lang="tr-TR" dirty="0" smtClean="0"/>
              <a:t> göstergesi</a:t>
            </a:r>
          </a:p>
          <a:p>
            <a:pPr lvl="1"/>
            <a:r>
              <a:rPr lang="tr-TR" dirty="0" smtClean="0"/>
              <a:t>C5b-9 + </a:t>
            </a:r>
            <a:r>
              <a:rPr lang="tr-TR" dirty="0" err="1" smtClean="0"/>
              <a:t>liği</a:t>
            </a:r>
            <a:r>
              <a:rPr lang="tr-TR" dirty="0" smtClean="0"/>
              <a:t>, alternatif yolak </a:t>
            </a:r>
            <a:r>
              <a:rPr lang="tr-TR" dirty="0" err="1" smtClean="0"/>
              <a:t>komplemen</a:t>
            </a:r>
            <a:r>
              <a:rPr lang="tr-TR" dirty="0" smtClean="0"/>
              <a:t> aktivasyonu+</a:t>
            </a:r>
          </a:p>
          <a:p>
            <a:r>
              <a:rPr lang="tr-TR" dirty="0" smtClean="0"/>
              <a:t>Işık </a:t>
            </a:r>
            <a:r>
              <a:rPr lang="tr-TR" dirty="0" err="1" smtClean="0"/>
              <a:t>Mikroskopisi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Glomerüler</a:t>
            </a:r>
            <a:r>
              <a:rPr lang="tr-TR" dirty="0" smtClean="0"/>
              <a:t> değişiklikler, </a:t>
            </a:r>
            <a:r>
              <a:rPr lang="tr-TR" dirty="0" err="1" smtClean="0"/>
              <a:t>mezangiyal</a:t>
            </a:r>
            <a:r>
              <a:rPr lang="tr-TR" dirty="0" smtClean="0"/>
              <a:t> </a:t>
            </a:r>
            <a:r>
              <a:rPr lang="tr-TR" dirty="0" err="1" smtClean="0"/>
              <a:t>hipersellülarite</a:t>
            </a:r>
            <a:r>
              <a:rPr lang="tr-TR" dirty="0" smtClean="0"/>
              <a:t>, </a:t>
            </a:r>
            <a:r>
              <a:rPr lang="tr-TR" dirty="0" err="1" smtClean="0"/>
              <a:t>kresentler</a:t>
            </a:r>
            <a:r>
              <a:rPr lang="tr-TR" dirty="0" smtClean="0"/>
              <a:t>, </a:t>
            </a:r>
            <a:r>
              <a:rPr lang="tr-TR" dirty="0" err="1" smtClean="0"/>
              <a:t>inflamatuar</a:t>
            </a:r>
            <a:r>
              <a:rPr lang="tr-TR" dirty="0" smtClean="0"/>
              <a:t> değişiklikler ………..</a:t>
            </a:r>
          </a:p>
        </p:txBody>
      </p:sp>
    </p:spTree>
    <p:extLst>
      <p:ext uri="{BB962C8B-B14F-4D97-AF65-F5344CB8AC3E}">
        <p14:creationId xmlns:p14="http://schemas.microsoft.com/office/powerpoint/2010/main" val="352345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PROGNOZ :</a:t>
            </a:r>
          </a:p>
          <a:p>
            <a:r>
              <a:rPr lang="tr-TR" b="1" dirty="0" smtClean="0"/>
              <a:t>KÖTÜ PROGNOZ GÖSTERGELERİ:</a:t>
            </a:r>
          </a:p>
          <a:p>
            <a:pPr lvl="1"/>
            <a:r>
              <a:rPr lang="tr-TR" dirty="0" smtClean="0"/>
              <a:t>HT, GFH kaybı, </a:t>
            </a:r>
            <a:r>
              <a:rPr lang="tr-TR" dirty="0" err="1" smtClean="0"/>
              <a:t>proteinürinin</a:t>
            </a:r>
            <a:r>
              <a:rPr lang="tr-TR" dirty="0" smtClean="0"/>
              <a:t> şiddeti, sigara, </a:t>
            </a:r>
            <a:r>
              <a:rPr lang="tr-TR" dirty="0" err="1" smtClean="0"/>
              <a:t>hiperürisemi</a:t>
            </a:r>
            <a:r>
              <a:rPr lang="tr-TR" dirty="0" smtClean="0"/>
              <a:t>, </a:t>
            </a:r>
            <a:r>
              <a:rPr lang="tr-TR" dirty="0" err="1" smtClean="0"/>
              <a:t>obezite</a:t>
            </a:r>
            <a:r>
              <a:rPr lang="tr-TR" dirty="0" smtClean="0"/>
              <a:t>, artan yaş ve semptomların uzun süredir olması</a:t>
            </a:r>
          </a:p>
          <a:p>
            <a:pPr lvl="1"/>
            <a:r>
              <a:rPr lang="tr-TR" dirty="0" err="1" smtClean="0"/>
              <a:t>Mezangiyal</a:t>
            </a:r>
            <a:r>
              <a:rPr lang="tr-TR" dirty="0" smtClean="0"/>
              <a:t> aşırı </a:t>
            </a:r>
            <a:r>
              <a:rPr lang="tr-TR" dirty="0" err="1" smtClean="0"/>
              <a:t>hipersellülarite</a:t>
            </a:r>
            <a:r>
              <a:rPr lang="tr-TR" dirty="0" smtClean="0"/>
              <a:t>, </a:t>
            </a:r>
            <a:r>
              <a:rPr lang="tr-TR" dirty="0" err="1" smtClean="0"/>
              <a:t>endokapiller</a:t>
            </a:r>
            <a:r>
              <a:rPr lang="tr-TR" dirty="0" smtClean="0"/>
              <a:t> </a:t>
            </a:r>
            <a:r>
              <a:rPr lang="tr-TR" dirty="0" err="1" smtClean="0"/>
              <a:t>proliferasyon</a:t>
            </a:r>
            <a:r>
              <a:rPr lang="tr-TR" dirty="0" smtClean="0"/>
              <a:t>, </a:t>
            </a:r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glomerüloskleroz</a:t>
            </a:r>
            <a:r>
              <a:rPr lang="tr-TR" dirty="0" smtClean="0"/>
              <a:t>, </a:t>
            </a:r>
            <a:r>
              <a:rPr lang="tr-TR" dirty="0" err="1" smtClean="0"/>
              <a:t>tübüler</a:t>
            </a:r>
            <a:r>
              <a:rPr lang="tr-TR" dirty="0" smtClean="0"/>
              <a:t> </a:t>
            </a:r>
            <a:r>
              <a:rPr lang="tr-TR" dirty="0" err="1" smtClean="0"/>
              <a:t>atrofi</a:t>
            </a:r>
            <a:r>
              <a:rPr lang="tr-TR" dirty="0" smtClean="0"/>
              <a:t>, </a:t>
            </a:r>
            <a:r>
              <a:rPr lang="tr-TR" dirty="0" err="1" smtClean="0"/>
              <a:t>interstisyel</a:t>
            </a:r>
            <a:r>
              <a:rPr lang="tr-TR" dirty="0" smtClean="0"/>
              <a:t> </a:t>
            </a:r>
            <a:r>
              <a:rPr lang="tr-TR" dirty="0" err="1" smtClean="0"/>
              <a:t>fibrozis</a:t>
            </a:r>
            <a:r>
              <a:rPr lang="tr-TR" dirty="0" smtClean="0"/>
              <a:t>, </a:t>
            </a:r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looplarda</a:t>
            </a:r>
            <a:r>
              <a:rPr lang="tr-TR" dirty="0" smtClean="0"/>
              <a:t> </a:t>
            </a:r>
            <a:r>
              <a:rPr lang="tr-TR" dirty="0" err="1" smtClean="0"/>
              <a:t>IgA</a:t>
            </a:r>
            <a:r>
              <a:rPr lang="tr-TR" dirty="0" smtClean="0"/>
              <a:t> depolanması, </a:t>
            </a:r>
            <a:r>
              <a:rPr lang="tr-TR" dirty="0" err="1" smtClean="0"/>
              <a:t>kresent</a:t>
            </a:r>
            <a:r>
              <a:rPr lang="tr-TR" dirty="0" smtClean="0"/>
              <a:t> varlığı?</a:t>
            </a:r>
          </a:p>
          <a:p>
            <a:r>
              <a:rPr lang="tr-TR" b="1" dirty="0" smtClean="0"/>
              <a:t>İYİ PROGNOZ GÖSTERGELERİ: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Tekrarlayan </a:t>
            </a:r>
            <a:r>
              <a:rPr lang="tr-TR" b="1" dirty="0" err="1" smtClean="0">
                <a:solidFill>
                  <a:srgbClr val="FF0000"/>
                </a:solidFill>
              </a:rPr>
              <a:t>makroskopik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hematüri</a:t>
            </a:r>
            <a:r>
              <a:rPr lang="tr-TR" b="1" dirty="0" smtClean="0">
                <a:solidFill>
                  <a:srgbClr val="FF0000"/>
                </a:solidFill>
              </a:rPr>
              <a:t> atakları</a:t>
            </a:r>
          </a:p>
          <a:p>
            <a:r>
              <a:rPr lang="tr-TR" b="1" dirty="0" smtClean="0"/>
              <a:t>PROGNOZA ETKİSİ OLMAYAN GÖSTERGELER:</a:t>
            </a:r>
          </a:p>
          <a:p>
            <a:pPr lvl="1"/>
            <a:r>
              <a:rPr lang="tr-TR" dirty="0" smtClean="0"/>
              <a:t>Cinsiyet</a:t>
            </a:r>
          </a:p>
          <a:p>
            <a:pPr lvl="1"/>
            <a:r>
              <a:rPr lang="tr-TR" dirty="0" smtClean="0"/>
              <a:t>Serum </a:t>
            </a:r>
            <a:r>
              <a:rPr lang="tr-TR" dirty="0" err="1" smtClean="0"/>
              <a:t>IgA</a:t>
            </a:r>
            <a:r>
              <a:rPr lang="tr-TR" dirty="0" smtClean="0"/>
              <a:t> düzeyi</a:t>
            </a:r>
          </a:p>
          <a:p>
            <a:pPr lvl="1"/>
            <a:r>
              <a:rPr lang="tr-TR" dirty="0" err="1" smtClean="0"/>
              <a:t>IgA</a:t>
            </a:r>
            <a:r>
              <a:rPr lang="tr-TR" dirty="0" smtClean="0"/>
              <a:t> depolanmasının yoğunluğu</a:t>
            </a:r>
          </a:p>
        </p:txBody>
      </p:sp>
    </p:spTree>
    <p:extLst>
      <p:ext uri="{BB962C8B-B14F-4D97-AF65-F5344CB8AC3E}">
        <p14:creationId xmlns:p14="http://schemas.microsoft.com/office/powerpoint/2010/main" val="231014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rgbClr val="0033CC"/>
                </a:solidFill>
              </a:rPr>
              <a:t>IgA</a:t>
            </a:r>
            <a:r>
              <a:rPr lang="tr-TR" b="1" dirty="0" smtClean="0">
                <a:solidFill>
                  <a:srgbClr val="0033CC"/>
                </a:solidFill>
              </a:rPr>
              <a:t> NEFROPATİSİ: </a:t>
            </a:r>
            <a:r>
              <a:rPr lang="tr-TR" b="1" dirty="0" err="1" smtClean="0">
                <a:solidFill>
                  <a:srgbClr val="0033CC"/>
                </a:solidFill>
              </a:rPr>
              <a:t>IgAN</a:t>
            </a:r>
            <a:endParaRPr lang="en-US" b="1" dirty="0" smtClean="0">
              <a:solidFill>
                <a:srgbClr val="0033CC"/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TEDAVİ:</a:t>
            </a:r>
          </a:p>
          <a:p>
            <a:r>
              <a:rPr lang="tr-TR" b="1" dirty="0" smtClean="0"/>
              <a:t>DESTEKLEYİCİ TEDAVİ:</a:t>
            </a:r>
          </a:p>
          <a:p>
            <a:pPr lvl="1"/>
            <a:r>
              <a:rPr lang="tr-TR" dirty="0" smtClean="0"/>
              <a:t>ACE İNHİBİTÖRLERİ</a:t>
            </a:r>
          </a:p>
          <a:p>
            <a:pPr lvl="1"/>
            <a:r>
              <a:rPr lang="tr-TR" dirty="0" smtClean="0"/>
              <a:t>KB’nin düşürülmesi</a:t>
            </a:r>
          </a:p>
          <a:p>
            <a:pPr lvl="1"/>
            <a:r>
              <a:rPr lang="tr-TR" dirty="0" smtClean="0"/>
              <a:t>BALIK YAĞI</a:t>
            </a:r>
          </a:p>
          <a:p>
            <a:r>
              <a:rPr lang="tr-TR" b="1" dirty="0" smtClean="0"/>
              <a:t>İMMÜNSUPRESSİF TEDAVİ:</a:t>
            </a:r>
          </a:p>
          <a:p>
            <a:pPr lvl="1"/>
            <a:r>
              <a:rPr lang="tr-TR" dirty="0" smtClean="0"/>
              <a:t>KORTİKOSTEROİD</a:t>
            </a:r>
          </a:p>
          <a:p>
            <a:pPr lvl="1"/>
            <a:r>
              <a:rPr lang="tr-TR" dirty="0" smtClean="0"/>
              <a:t>SİKLOFOSFAMİD</a:t>
            </a:r>
          </a:p>
          <a:p>
            <a:pPr lvl="1"/>
            <a:r>
              <a:rPr lang="tr-TR" dirty="0" smtClean="0"/>
              <a:t>AZATİOPRİN</a:t>
            </a:r>
          </a:p>
          <a:p>
            <a:pPr lvl="1"/>
            <a:r>
              <a:rPr lang="tr-TR" dirty="0" smtClean="0"/>
              <a:t>MMF</a:t>
            </a:r>
          </a:p>
          <a:p>
            <a:pPr lvl="1"/>
            <a:r>
              <a:rPr lang="tr-TR" dirty="0" smtClean="0"/>
              <a:t>SİKLOSPORİN</a:t>
            </a:r>
          </a:p>
        </p:txBody>
      </p:sp>
    </p:spTree>
    <p:extLst>
      <p:ext uri="{BB962C8B-B14F-4D97-AF65-F5344CB8AC3E}">
        <p14:creationId xmlns:p14="http://schemas.microsoft.com/office/powerpoint/2010/main" val="253000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HIZLI İLERLEYEN GLOMERÜLONEFRİT</a:t>
            </a:r>
            <a:b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r-TR" b="1" i="1" dirty="0" smtClean="0">
                <a:solidFill>
                  <a:schemeClr val="accent1">
                    <a:lumMod val="75000"/>
                  </a:schemeClr>
                </a:solidFill>
              </a:rPr>
              <a:t>RPGN)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Akut ve ciddi </a:t>
            </a:r>
            <a:r>
              <a:rPr lang="tr-TR" dirty="0" err="1" smtClean="0">
                <a:solidFill>
                  <a:srgbClr val="FF0000"/>
                </a:solidFill>
              </a:rPr>
              <a:t>glomerüler</a:t>
            </a:r>
            <a:r>
              <a:rPr lang="tr-TR" dirty="0" smtClean="0">
                <a:solidFill>
                  <a:srgbClr val="FF0000"/>
                </a:solidFill>
              </a:rPr>
              <a:t> hasar söz konusudur.</a:t>
            </a:r>
          </a:p>
          <a:p>
            <a:pPr lvl="1"/>
            <a:r>
              <a:rPr lang="tr-TR" dirty="0"/>
              <a:t>Sistemik </a:t>
            </a:r>
            <a:r>
              <a:rPr lang="tr-TR" dirty="0" err="1"/>
              <a:t>immun</a:t>
            </a:r>
            <a:r>
              <a:rPr lang="tr-TR" dirty="0"/>
              <a:t> bir hastalığın </a:t>
            </a:r>
            <a:r>
              <a:rPr lang="tr-TR" dirty="0" smtClean="0"/>
              <a:t>bileşeni </a:t>
            </a:r>
            <a:r>
              <a:rPr lang="tr-TR" dirty="0" err="1" smtClean="0"/>
              <a:t>renal</a:t>
            </a:r>
            <a:r>
              <a:rPr lang="tr-TR" dirty="0" smtClean="0"/>
              <a:t> hasar</a:t>
            </a:r>
            <a:endParaRPr lang="tr-TR" dirty="0"/>
          </a:p>
          <a:p>
            <a:pPr lvl="1"/>
            <a:r>
              <a:rPr lang="tr-TR" dirty="0" smtClean="0"/>
              <a:t>Kendini sınırlandırmayan, ilerleyici bir </a:t>
            </a:r>
            <a:r>
              <a:rPr lang="tr-TR" dirty="0" err="1" smtClean="0"/>
              <a:t>nefritik</a:t>
            </a:r>
            <a:r>
              <a:rPr lang="tr-TR" dirty="0" smtClean="0"/>
              <a:t> sendrom tablosu</a:t>
            </a:r>
          </a:p>
          <a:p>
            <a:pPr lvl="1"/>
            <a:r>
              <a:rPr lang="tr-TR" dirty="0" smtClean="0"/>
              <a:t>Günler, haftalar içinde böbrek yetmezliği</a:t>
            </a:r>
          </a:p>
          <a:p>
            <a:pPr lvl="1"/>
            <a:r>
              <a:rPr lang="tr-TR" dirty="0" smtClean="0"/>
              <a:t>Üremik acil durumlar</a:t>
            </a:r>
          </a:p>
          <a:p>
            <a:pPr lvl="1"/>
            <a:r>
              <a:rPr lang="tr-TR" dirty="0" smtClean="0"/>
              <a:t>Tedavi edilmezse son dönem böbrek yetmezliğine yol açan</a:t>
            </a:r>
            <a:endParaRPr lang="en-US" dirty="0"/>
          </a:p>
          <a:p>
            <a:r>
              <a:rPr lang="tr-TR" dirty="0" err="1" smtClean="0">
                <a:solidFill>
                  <a:srgbClr val="FF0000"/>
                </a:solidFill>
              </a:rPr>
              <a:t>Histopatolojik</a:t>
            </a:r>
            <a:r>
              <a:rPr lang="tr-TR" dirty="0" smtClean="0">
                <a:solidFill>
                  <a:srgbClr val="FF0000"/>
                </a:solidFill>
              </a:rPr>
              <a:t> bulgu </a:t>
            </a:r>
            <a:r>
              <a:rPr lang="tr-TR" dirty="0" err="1" smtClean="0">
                <a:solidFill>
                  <a:srgbClr val="FF0000"/>
                </a:solidFill>
              </a:rPr>
              <a:t>kresentik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glomerülonefrittir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tr-TR" dirty="0" err="1" smtClean="0"/>
              <a:t>Segmental</a:t>
            </a:r>
            <a:r>
              <a:rPr lang="tr-TR" dirty="0" smtClean="0"/>
              <a:t> nekroz</a:t>
            </a:r>
          </a:p>
          <a:p>
            <a:pPr lvl="1"/>
            <a:r>
              <a:rPr lang="tr-TR" dirty="0" err="1" smtClean="0"/>
              <a:t>Fokal</a:t>
            </a:r>
            <a:r>
              <a:rPr lang="tr-TR" dirty="0" smtClean="0"/>
              <a:t> </a:t>
            </a:r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nekrotizan</a:t>
            </a:r>
            <a:r>
              <a:rPr lang="tr-TR" dirty="0" smtClean="0"/>
              <a:t> </a:t>
            </a:r>
            <a:r>
              <a:rPr lang="tr-TR" dirty="0" err="1" smtClean="0"/>
              <a:t>glomerülonefrit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18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569565"/>
              </p:ext>
            </p:extLst>
          </p:nvPr>
        </p:nvGraphicFramePr>
        <p:xfrm>
          <a:off x="0" y="44624"/>
          <a:ext cx="9144000" cy="66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Sık Görülen ve RPGN ile </a:t>
                      </a:r>
                      <a:r>
                        <a:rPr lang="tr-TR" sz="2000" dirty="0" err="1" smtClean="0"/>
                        <a:t>Prezente</a:t>
                      </a:r>
                      <a:r>
                        <a:rPr lang="tr-TR" sz="2000" dirty="0" smtClean="0"/>
                        <a:t> olan </a:t>
                      </a:r>
                      <a:r>
                        <a:rPr lang="tr-TR" sz="2000" dirty="0" err="1" smtClean="0"/>
                        <a:t>Glomerüler</a:t>
                      </a:r>
                      <a:r>
                        <a:rPr lang="tr-TR" sz="2000" dirty="0" smtClean="0"/>
                        <a:t> Hastalıklar</a:t>
                      </a:r>
                      <a:endParaRPr lang="tr-T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Hastalık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İlişkili Durum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Serolojik</a:t>
                      </a:r>
                      <a:r>
                        <a:rPr lang="tr-TR" b="1" dirty="0" smtClean="0"/>
                        <a:t> Testler</a:t>
                      </a:r>
                      <a:endParaRPr lang="tr-T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baseline="0" dirty="0" smtClean="0"/>
                        <a:t>Anti-GBM Hastalığı </a:t>
                      </a:r>
                    </a:p>
                    <a:p>
                      <a:r>
                        <a:rPr lang="tr-TR" b="1" baseline="0" dirty="0" smtClean="0"/>
                        <a:t>(Tip 1)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Akciğer </a:t>
                      </a:r>
                      <a:r>
                        <a:rPr lang="tr-TR" dirty="0" err="1" smtClean="0"/>
                        <a:t>hemorajisi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Anti-GBM+, nadiren ANCA+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Vaskülitler</a:t>
                      </a:r>
                      <a:r>
                        <a:rPr lang="tr-TR" b="1" dirty="0" smtClean="0"/>
                        <a:t> (Tip 3)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Wegener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granülomatozu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Üst ve alt solunum yolu tutulumu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Sitoplazmik</a:t>
                      </a:r>
                      <a:r>
                        <a:rPr lang="tr-TR" baseline="0" dirty="0" smtClean="0"/>
                        <a:t> ANCA+ (c-ANCA)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Mikroskopik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polianjiitis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Multisistem</a:t>
                      </a:r>
                      <a:r>
                        <a:rPr lang="tr-TR" dirty="0" smtClean="0"/>
                        <a:t> tutulum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Perinükleer</a:t>
                      </a:r>
                      <a:r>
                        <a:rPr lang="tr-TR" dirty="0" smtClean="0"/>
                        <a:t> ANCA+(p-ANCA)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Pauci-immun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kresenti</a:t>
                      </a:r>
                      <a:r>
                        <a:rPr lang="tr-TR" dirty="0" smtClean="0"/>
                        <a:t> k</a:t>
                      </a:r>
                      <a:r>
                        <a:rPr lang="tr-TR" baseline="0" dirty="0" smtClean="0"/>
                        <a:t> GN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Sadece </a:t>
                      </a:r>
                      <a:r>
                        <a:rPr lang="tr-TR" dirty="0" err="1" smtClean="0"/>
                        <a:t>renal</a:t>
                      </a:r>
                      <a:r>
                        <a:rPr lang="tr-TR" dirty="0" smtClean="0"/>
                        <a:t> tutulum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Perinükleer</a:t>
                      </a:r>
                      <a:r>
                        <a:rPr lang="tr-TR" dirty="0" smtClean="0"/>
                        <a:t> ANCA+(p-ANCA)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İmmunkompleks</a:t>
                      </a:r>
                      <a:r>
                        <a:rPr lang="tr-TR" b="1" baseline="0" dirty="0" smtClean="0"/>
                        <a:t> Hastalığı</a:t>
                      </a:r>
                    </a:p>
                    <a:p>
                      <a:r>
                        <a:rPr lang="tr-TR" b="1" baseline="0" dirty="0" smtClean="0"/>
                        <a:t>(Tip 2)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SLE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Multisistemik</a:t>
                      </a:r>
                      <a:r>
                        <a:rPr lang="tr-TR" baseline="0" dirty="0" smtClean="0"/>
                        <a:t> diğer bulgular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ANA+, Anti-</a:t>
                      </a:r>
                      <a:r>
                        <a:rPr lang="tr-TR" dirty="0" err="1" smtClean="0"/>
                        <a:t>DsDNA</a:t>
                      </a:r>
                      <a:r>
                        <a:rPr lang="tr-TR" dirty="0" smtClean="0"/>
                        <a:t>+, C3 ve C4 düşük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APSGN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Faranjit</a:t>
                      </a:r>
                      <a:r>
                        <a:rPr lang="tr-TR" dirty="0" smtClean="0"/>
                        <a:t> ya da </a:t>
                      </a:r>
                      <a:r>
                        <a:rPr lang="tr-TR" dirty="0" err="1" smtClean="0"/>
                        <a:t>impetigo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Yüksek ASO </a:t>
                      </a:r>
                      <a:r>
                        <a:rPr lang="tr-TR" dirty="0" err="1" smtClean="0"/>
                        <a:t>titresi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streptozim</a:t>
                      </a:r>
                      <a:r>
                        <a:rPr lang="tr-TR" dirty="0" smtClean="0"/>
                        <a:t> antikor+, C3 düşük</a:t>
                      </a:r>
                      <a:r>
                        <a:rPr lang="tr-TR" baseline="0" dirty="0" smtClean="0"/>
                        <a:t> ve C4 normal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IgAN</a:t>
                      </a:r>
                      <a:r>
                        <a:rPr lang="tr-TR" dirty="0" smtClean="0"/>
                        <a:t>;</a:t>
                      </a:r>
                      <a:r>
                        <a:rPr lang="tr-TR" baseline="0" dirty="0" smtClean="0"/>
                        <a:t> HSP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Cilt döküntüsü, karın ağrısı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Serum </a:t>
                      </a:r>
                      <a:r>
                        <a:rPr lang="tr-TR" dirty="0" err="1" smtClean="0"/>
                        <a:t>IgA</a:t>
                      </a:r>
                      <a:r>
                        <a:rPr lang="tr-TR" dirty="0" smtClean="0"/>
                        <a:t> yüksekliği (%30), C3 ve</a:t>
                      </a:r>
                      <a:r>
                        <a:rPr lang="tr-TR" baseline="0" dirty="0" smtClean="0"/>
                        <a:t> C4 normal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Endokardit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Üfürüm,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bakteriemi</a:t>
                      </a:r>
                      <a:r>
                        <a:rPr lang="tr-TR" baseline="0" dirty="0" smtClean="0"/>
                        <a:t> bulguları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Kan kültürü, nadiren ANCA, C3 düşük, C4 normal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0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141168"/>
          </a:xfrm>
        </p:spPr>
        <p:txBody>
          <a:bodyPr>
            <a:noAutofit/>
          </a:bodyPr>
          <a:lstStyle/>
          <a:p>
            <a:r>
              <a:rPr lang="tr-TR" sz="2400" dirty="0" err="1"/>
              <a:t>Kresentik</a:t>
            </a:r>
            <a:r>
              <a:rPr lang="tr-TR" sz="2400" dirty="0"/>
              <a:t> </a:t>
            </a:r>
            <a:r>
              <a:rPr lang="tr-TR" sz="2400" dirty="0" err="1"/>
              <a:t>glomerülonefritlerin</a:t>
            </a:r>
            <a:r>
              <a:rPr lang="tr-TR" sz="2400" dirty="0"/>
              <a:t> yaklaşık % 10-20’sinden sorumludur. </a:t>
            </a:r>
            <a:endParaRPr lang="tr-TR" sz="2400" dirty="0" smtClean="0"/>
          </a:p>
          <a:p>
            <a:r>
              <a:rPr lang="tr-TR" sz="2400" dirty="0"/>
              <a:t>S</a:t>
            </a:r>
            <a:r>
              <a:rPr lang="tr-TR" sz="2400" dirty="0" smtClean="0"/>
              <a:t>eyrek </a:t>
            </a:r>
            <a:r>
              <a:rPr lang="tr-TR" sz="2400" dirty="0"/>
              <a:t>görülen bir hastalık olup, </a:t>
            </a:r>
            <a:r>
              <a:rPr lang="tr-TR" sz="2400" dirty="0" smtClean="0"/>
              <a:t>YILLIK İNSİDANS MİLYONDA 1. </a:t>
            </a:r>
          </a:p>
          <a:p>
            <a:r>
              <a:rPr lang="tr-TR" sz="2400" dirty="0" err="1" smtClean="0"/>
              <a:t>GBM’nin</a:t>
            </a:r>
            <a:r>
              <a:rPr lang="tr-TR" sz="2400" dirty="0" smtClean="0"/>
              <a:t> yapısındaki </a:t>
            </a:r>
            <a:r>
              <a:rPr lang="tr-TR" sz="2400" dirty="0"/>
              <a:t>tip 4 </a:t>
            </a:r>
            <a:r>
              <a:rPr lang="tr-TR" sz="2400" dirty="0" err="1"/>
              <a:t>kollajenin</a:t>
            </a:r>
            <a:r>
              <a:rPr lang="tr-TR" sz="2400" dirty="0"/>
              <a:t> α</a:t>
            </a:r>
            <a:r>
              <a:rPr lang="tr-TR" sz="2400" baseline="-25000" dirty="0"/>
              <a:t>3</a:t>
            </a:r>
            <a:r>
              <a:rPr lang="tr-TR" sz="2400" dirty="0"/>
              <a:t> zincirinin </a:t>
            </a:r>
            <a:r>
              <a:rPr lang="tr-TR" sz="2400" dirty="0" err="1"/>
              <a:t>non-kollajenöz</a:t>
            </a:r>
            <a:r>
              <a:rPr lang="tr-TR" sz="2400" dirty="0"/>
              <a:t> bölgesine karşı oluşan </a:t>
            </a:r>
            <a:r>
              <a:rPr lang="tr-TR" sz="2400" dirty="0" err="1"/>
              <a:t>IgG</a:t>
            </a:r>
            <a:r>
              <a:rPr lang="tr-TR" sz="2400" dirty="0"/>
              <a:t> yapısında dolaşan antikorların yol açtığı bir hastalıktır. </a:t>
            </a:r>
            <a:endParaRPr lang="tr-TR" sz="2400" dirty="0" smtClean="0"/>
          </a:p>
          <a:p>
            <a:r>
              <a:rPr lang="tr-TR" sz="2400" dirty="0" smtClean="0"/>
              <a:t>Çevresel ve genetik faktörler </a:t>
            </a:r>
            <a:r>
              <a:rPr lang="tr-TR" sz="2400" dirty="0" err="1" smtClean="0"/>
              <a:t>predispozan</a:t>
            </a:r>
            <a:r>
              <a:rPr lang="tr-TR" sz="2400" dirty="0" smtClean="0"/>
              <a:t> olabilir.</a:t>
            </a:r>
          </a:p>
          <a:p>
            <a:r>
              <a:rPr lang="tr-TR" sz="2400" dirty="0" smtClean="0"/>
              <a:t>Bu </a:t>
            </a:r>
            <a:r>
              <a:rPr lang="tr-TR" sz="2400" dirty="0"/>
              <a:t>antikorlar GBM</a:t>
            </a:r>
            <a:r>
              <a:rPr lang="tr-TR" sz="2400" dirty="0" smtClean="0"/>
              <a:t>’ da </a:t>
            </a:r>
            <a:r>
              <a:rPr lang="tr-TR" sz="2400" dirty="0" err="1"/>
              <a:t>inflamatuvar</a:t>
            </a:r>
            <a:r>
              <a:rPr lang="tr-TR" sz="2400" dirty="0"/>
              <a:t> bir hasara yol açar, GBM parçalanır ve </a:t>
            </a:r>
            <a:r>
              <a:rPr lang="tr-TR" sz="2400" dirty="0" err="1"/>
              <a:t>kresentik</a:t>
            </a:r>
            <a:r>
              <a:rPr lang="tr-TR" sz="2400" dirty="0"/>
              <a:t> bir </a:t>
            </a:r>
            <a:r>
              <a:rPr lang="tr-TR" sz="2400" dirty="0" err="1"/>
              <a:t>glomerülonefrit</a:t>
            </a:r>
            <a:r>
              <a:rPr lang="tr-TR" sz="2400" dirty="0"/>
              <a:t> oluşur. </a:t>
            </a:r>
            <a:endParaRPr lang="tr-TR" sz="2400" dirty="0" smtClean="0"/>
          </a:p>
          <a:p>
            <a:r>
              <a:rPr lang="tr-TR" sz="2400" dirty="0" smtClean="0"/>
              <a:t>Anti-GBM </a:t>
            </a:r>
            <a:r>
              <a:rPr lang="tr-TR" sz="2400" dirty="0"/>
              <a:t>antikorları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bazal </a:t>
            </a:r>
            <a:r>
              <a:rPr lang="tr-TR" sz="2400" dirty="0" err="1"/>
              <a:t>membran</a:t>
            </a:r>
            <a:r>
              <a:rPr lang="tr-TR" sz="2400" dirty="0"/>
              <a:t> ile çapraz reaksiyona girer ve orada hasara yol açarsa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ve </a:t>
            </a:r>
            <a:r>
              <a:rPr lang="tr-TR" sz="2400" dirty="0" err="1"/>
              <a:t>hemoptizi</a:t>
            </a:r>
            <a:r>
              <a:rPr lang="tr-TR" sz="2400" dirty="0"/>
              <a:t> </a:t>
            </a:r>
            <a:r>
              <a:rPr lang="tr-TR" sz="2400" dirty="0" smtClean="0"/>
              <a:t>gelişir. </a:t>
            </a:r>
          </a:p>
          <a:p>
            <a:r>
              <a:rPr lang="tr-TR" sz="2400" dirty="0" err="1" smtClean="0"/>
              <a:t>Pulmoner</a:t>
            </a:r>
            <a:r>
              <a:rPr lang="tr-TR" sz="2400" dirty="0" smtClean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olguların yaklaşık % 60’ında görülür. </a:t>
            </a:r>
            <a:endParaRPr lang="tr-TR" sz="2400" dirty="0" smtClean="0"/>
          </a:p>
          <a:p>
            <a:r>
              <a:rPr lang="tr-TR" sz="2400" dirty="0" smtClean="0"/>
              <a:t>Sigara </a:t>
            </a:r>
            <a:r>
              <a:rPr lang="tr-TR" sz="2400" dirty="0"/>
              <a:t>içme ve uzun süre uçucu hidrokarbonlara maruz kalma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riskini arttırır.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28797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06375"/>
            <a:ext cx="8713788" cy="414338"/>
          </a:xfrm>
          <a:solidFill>
            <a:srgbClr val="FFCCFF"/>
          </a:solidFill>
        </p:spPr>
        <p:txBody>
          <a:bodyPr>
            <a:noAutofit/>
          </a:bodyPr>
          <a:lstStyle/>
          <a:p>
            <a:pPr eaLnBrk="1" hangingPunct="1"/>
            <a:r>
              <a:rPr lang="tr-TR" sz="2800" b="1" dirty="0" err="1" smtClean="0">
                <a:effectLst/>
              </a:rPr>
              <a:t>Glomerüler</a:t>
            </a:r>
            <a:r>
              <a:rPr lang="tr-TR" sz="2800" b="1" dirty="0" smtClean="0">
                <a:effectLst/>
              </a:rPr>
              <a:t> Hastalıklar: Klinik Prezantasyon Şekilleri</a:t>
            </a:r>
            <a:endParaRPr lang="en-US" sz="2800" b="1" dirty="0" smtClean="0">
              <a:effectLst/>
            </a:endParaRPr>
          </a:p>
        </p:txBody>
      </p:sp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250825" y="2401237"/>
            <a:ext cx="4105151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Asemptomatik</a:t>
            </a:r>
            <a:r>
              <a:rPr lang="tr-TR" b="1" u="sng" dirty="0"/>
              <a:t> İdrar Bulguları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150 mg-3 gr/gün </a:t>
            </a:r>
            <a:r>
              <a:rPr lang="tr-TR" dirty="0" err="1"/>
              <a:t>proteinüri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Mikroskopik</a:t>
            </a:r>
            <a:r>
              <a:rPr lang="tr-TR" dirty="0"/>
              <a:t> </a:t>
            </a:r>
            <a:r>
              <a:rPr lang="tr-TR" dirty="0" err="1"/>
              <a:t>hematüri</a:t>
            </a:r>
            <a:endParaRPr lang="en-US" dirty="0"/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250825" y="5949280"/>
            <a:ext cx="4105151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Makroskopik</a:t>
            </a:r>
            <a:r>
              <a:rPr lang="tr-TR" b="1" u="sng" dirty="0"/>
              <a:t> </a:t>
            </a:r>
            <a:r>
              <a:rPr lang="tr-TR" b="1" u="sng" dirty="0" err="1" smtClean="0"/>
              <a:t>Hematüri</a:t>
            </a:r>
            <a:endParaRPr lang="tr-TR" b="1" u="sng" dirty="0" smtClean="0"/>
          </a:p>
          <a:p>
            <a:pPr>
              <a:spcBef>
                <a:spcPct val="50000"/>
              </a:spcBef>
            </a:pPr>
            <a:endParaRPr lang="en-US" sz="800" b="1" u="sng" dirty="0"/>
          </a:p>
        </p:txBody>
      </p:sp>
      <p:sp>
        <p:nvSpPr>
          <p:cNvPr id="209927" name="Text Box 7"/>
          <p:cNvSpPr txBox="1">
            <a:spLocks noChangeArrowheads="1"/>
          </p:cNvSpPr>
          <p:nvPr/>
        </p:nvSpPr>
        <p:spPr bwMode="auto">
          <a:xfrm>
            <a:off x="4499992" y="836712"/>
            <a:ext cx="4299917" cy="2723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Nefritik</a:t>
            </a:r>
            <a:r>
              <a:rPr lang="tr-TR" b="1" u="sng" dirty="0"/>
              <a:t> Sendrom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Oligüri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Eritrosit </a:t>
            </a:r>
            <a:r>
              <a:rPr lang="tr-TR" dirty="0" err="1"/>
              <a:t>silendirleri</a:t>
            </a:r>
            <a:r>
              <a:rPr lang="tr-TR" dirty="0"/>
              <a:t>, </a:t>
            </a:r>
            <a:r>
              <a:rPr lang="tr-TR" dirty="0" err="1"/>
              <a:t>hematüri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Ödem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Hipertansiyon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Ani başlangıç ve kendini sınırlandırma eğilimi</a:t>
            </a:r>
            <a:endParaRPr lang="en-US" dirty="0"/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250825" y="836712"/>
            <a:ext cx="4105151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Nefrotik</a:t>
            </a:r>
            <a:r>
              <a:rPr lang="tr-TR" b="1" u="sng" dirty="0"/>
              <a:t> Sendrom</a:t>
            </a:r>
          </a:p>
          <a:p>
            <a:pPr>
              <a:spcBef>
                <a:spcPct val="50000"/>
              </a:spcBef>
            </a:pPr>
            <a:r>
              <a:rPr lang="tr-TR" dirty="0" err="1"/>
              <a:t>Proteinüri</a:t>
            </a:r>
            <a:r>
              <a:rPr lang="tr-TR" dirty="0"/>
              <a:t> (&gt;3.5 gr/gün) - </a:t>
            </a:r>
            <a:r>
              <a:rPr lang="tr-TR" dirty="0" err="1"/>
              <a:t>Hipoalbuminemi</a:t>
            </a:r>
            <a:r>
              <a:rPr lang="tr-TR" dirty="0"/>
              <a:t>(&lt;3.5 g/dl)</a:t>
            </a:r>
          </a:p>
          <a:p>
            <a:pPr>
              <a:spcBef>
                <a:spcPct val="50000"/>
              </a:spcBef>
            </a:pPr>
            <a:r>
              <a:rPr lang="tr-TR" dirty="0"/>
              <a:t>Ödem - </a:t>
            </a:r>
            <a:r>
              <a:rPr lang="tr-TR" dirty="0" err="1"/>
              <a:t>Hiperkolesterolemi</a:t>
            </a:r>
            <a:r>
              <a:rPr lang="tr-TR" dirty="0"/>
              <a:t> - </a:t>
            </a:r>
            <a:r>
              <a:rPr lang="tr-TR" dirty="0" err="1"/>
              <a:t>Lipidüri</a:t>
            </a:r>
            <a:endParaRPr lang="en-US" dirty="0"/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250825" y="3789040"/>
            <a:ext cx="4105151" cy="20494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/>
              <a:t>Kronik </a:t>
            </a:r>
            <a:r>
              <a:rPr lang="tr-TR" b="1" u="sng" dirty="0" err="1"/>
              <a:t>Glomerülonefrit</a:t>
            </a:r>
            <a:endParaRPr lang="tr-TR" b="1" u="sng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Hipertansiyon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Böbrek yetersizliği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Proteinüri</a:t>
            </a:r>
            <a:r>
              <a:rPr lang="tr-TR" dirty="0"/>
              <a:t> (sıklıkla&gt;3 gr/gün)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Küçük böbrek boyutları</a:t>
            </a:r>
            <a:endParaRPr lang="en-US" dirty="0"/>
          </a:p>
        </p:txBody>
      </p:sp>
      <p:sp>
        <p:nvSpPr>
          <p:cNvPr id="209930" name="Text Box 10"/>
          <p:cNvSpPr txBox="1">
            <a:spLocks noChangeArrowheads="1"/>
          </p:cNvSpPr>
          <p:nvPr/>
        </p:nvSpPr>
        <p:spPr bwMode="auto">
          <a:xfrm>
            <a:off x="4499992" y="3789040"/>
            <a:ext cx="4299918" cy="2723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/>
              <a:t>Hızlı İlerleyen </a:t>
            </a:r>
            <a:r>
              <a:rPr lang="tr-TR" b="1" u="sng" dirty="0" err="1"/>
              <a:t>Glomerülonefrit</a:t>
            </a:r>
            <a:endParaRPr lang="tr-TR" b="1" u="sng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Günler/haftalar içinde böbrek yetersizliği gelişimi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Proteinüri</a:t>
            </a:r>
            <a:r>
              <a:rPr lang="tr-TR" dirty="0"/>
              <a:t> (sıklıkla&lt;3gr/gün)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Eritrosit </a:t>
            </a:r>
            <a:r>
              <a:rPr lang="tr-TR" dirty="0" err="1"/>
              <a:t>silendirleri</a:t>
            </a:r>
            <a:r>
              <a:rPr lang="tr-TR" dirty="0"/>
              <a:t>, </a:t>
            </a:r>
            <a:r>
              <a:rPr lang="tr-TR" dirty="0" err="1"/>
              <a:t>hematüri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Diğer sistemik </a:t>
            </a:r>
            <a:r>
              <a:rPr lang="tr-TR" dirty="0" err="1"/>
              <a:t>vaskülit</a:t>
            </a:r>
            <a:r>
              <a:rPr lang="tr-TR" dirty="0"/>
              <a:t> </a:t>
            </a:r>
            <a:r>
              <a:rPr lang="tr-TR" dirty="0" smtClean="0"/>
              <a:t>bulguları</a:t>
            </a:r>
          </a:p>
          <a:p>
            <a:pPr>
              <a:spcBef>
                <a:spcPct val="50000"/>
              </a:spcBef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056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9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KLİNİK: </a:t>
            </a:r>
          </a:p>
          <a:p>
            <a:pPr lvl="1"/>
            <a:r>
              <a:rPr lang="tr-TR" b="1" dirty="0" smtClean="0"/>
              <a:t>AKCİĞER HEMORAJİSİ:</a:t>
            </a:r>
          </a:p>
          <a:p>
            <a:pPr lvl="2"/>
            <a:r>
              <a:rPr lang="tr-TR" dirty="0" smtClean="0"/>
              <a:t>Öksürük, </a:t>
            </a:r>
            <a:r>
              <a:rPr lang="tr-TR" dirty="0" err="1" smtClean="0"/>
              <a:t>hemoptizi</a:t>
            </a:r>
            <a:r>
              <a:rPr lang="tr-TR" dirty="0" smtClean="0"/>
              <a:t>, demir eksikliği, efor </a:t>
            </a:r>
            <a:r>
              <a:rPr lang="tr-TR" dirty="0" err="1" smtClean="0"/>
              <a:t>dispnesi</a:t>
            </a:r>
            <a:endParaRPr lang="tr-TR" dirty="0" smtClean="0"/>
          </a:p>
          <a:p>
            <a:pPr lvl="2"/>
            <a:r>
              <a:rPr lang="tr-TR" dirty="0" smtClean="0"/>
              <a:t>İzole akciğer tutulumu da olabilir.</a:t>
            </a:r>
          </a:p>
          <a:p>
            <a:pPr lvl="2"/>
            <a:r>
              <a:rPr lang="tr-TR" dirty="0" smtClean="0"/>
              <a:t>Hayatı tehdit edici derecede olabilir.</a:t>
            </a:r>
          </a:p>
          <a:p>
            <a:pPr lvl="1"/>
            <a:r>
              <a:rPr lang="tr-TR" b="1" dirty="0" smtClean="0"/>
              <a:t>GLOMERÜLONEFRİT:</a:t>
            </a:r>
          </a:p>
          <a:p>
            <a:pPr lvl="2"/>
            <a:r>
              <a:rPr lang="tr-TR" dirty="0" err="1" smtClean="0"/>
              <a:t>Hematüri</a:t>
            </a:r>
            <a:r>
              <a:rPr lang="tr-TR" dirty="0" smtClean="0"/>
              <a:t>…hızla </a:t>
            </a:r>
            <a:r>
              <a:rPr lang="tr-TR" dirty="0" err="1" smtClean="0"/>
              <a:t>oligoanüri</a:t>
            </a:r>
            <a:r>
              <a:rPr lang="tr-TR" dirty="0" smtClean="0"/>
              <a:t> gelişip gözden kaçabilir.</a:t>
            </a:r>
          </a:p>
          <a:p>
            <a:pPr lvl="2"/>
            <a:r>
              <a:rPr lang="tr-TR" dirty="0" smtClean="0"/>
              <a:t>Hastaların %40’ında akciğer </a:t>
            </a:r>
            <a:r>
              <a:rPr lang="tr-TR" dirty="0" err="1" smtClean="0"/>
              <a:t>hemorajisi</a:t>
            </a:r>
            <a:r>
              <a:rPr lang="tr-TR" dirty="0" smtClean="0"/>
              <a:t> olmadan gelişebilir.</a:t>
            </a:r>
          </a:p>
          <a:p>
            <a:pPr lvl="2"/>
            <a:r>
              <a:rPr lang="tr-TR" dirty="0" err="1" smtClean="0"/>
              <a:t>Renal</a:t>
            </a:r>
            <a:r>
              <a:rPr lang="tr-TR" dirty="0" smtClean="0"/>
              <a:t> fonksiyon bozukluğu hızla ve ciddi derecede gelişir.</a:t>
            </a:r>
          </a:p>
          <a:p>
            <a:pPr lvl="2"/>
            <a:r>
              <a:rPr lang="tr-TR" dirty="0" smtClean="0"/>
              <a:t>İdrar </a:t>
            </a:r>
            <a:r>
              <a:rPr lang="tr-TR" dirty="0" err="1" smtClean="0"/>
              <a:t>incelemsinde</a:t>
            </a:r>
            <a:r>
              <a:rPr lang="tr-TR" dirty="0" smtClean="0"/>
              <a:t>, </a:t>
            </a:r>
            <a:r>
              <a:rPr lang="tr-TR" dirty="0" err="1" smtClean="0"/>
              <a:t>hematüri</a:t>
            </a:r>
            <a:r>
              <a:rPr lang="tr-TR" dirty="0" smtClean="0"/>
              <a:t>, </a:t>
            </a:r>
            <a:r>
              <a:rPr lang="tr-TR" dirty="0" err="1" smtClean="0"/>
              <a:t>proteinüri</a:t>
            </a:r>
            <a:r>
              <a:rPr lang="tr-TR" dirty="0" smtClean="0"/>
              <a:t>, aktif idrar </a:t>
            </a:r>
            <a:r>
              <a:rPr lang="tr-TR" dirty="0" err="1" smtClean="0"/>
              <a:t>sedimenti</a:t>
            </a:r>
            <a:r>
              <a:rPr lang="tr-TR" dirty="0" smtClean="0"/>
              <a:t> görülür.</a:t>
            </a:r>
          </a:p>
          <a:p>
            <a:pPr lvl="2"/>
            <a:r>
              <a:rPr lang="tr-TR" dirty="0" err="1" smtClean="0"/>
              <a:t>USG’de</a:t>
            </a:r>
            <a:r>
              <a:rPr lang="tr-TR" dirty="0" smtClean="0"/>
              <a:t> böbrek boyutları normal ya da artmış olabilir.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91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LABORATUVAR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Dolaşan </a:t>
            </a:r>
            <a:r>
              <a:rPr lang="tr-TR" b="1" dirty="0" err="1" smtClean="0">
                <a:solidFill>
                  <a:srgbClr val="FF0000"/>
                </a:solidFill>
              </a:rPr>
              <a:t>IgG</a:t>
            </a:r>
            <a:r>
              <a:rPr lang="tr-TR" b="1" dirty="0" smtClean="0">
                <a:solidFill>
                  <a:srgbClr val="FF0000"/>
                </a:solidFill>
              </a:rPr>
              <a:t> anti-GBM antikorları </a:t>
            </a:r>
            <a:r>
              <a:rPr lang="tr-TR" dirty="0" smtClean="0">
                <a:solidFill>
                  <a:srgbClr val="FF0000"/>
                </a:solidFill>
              </a:rPr>
              <a:t>hemen daima mevcuttur. Antikor </a:t>
            </a:r>
            <a:r>
              <a:rPr lang="tr-TR" dirty="0" err="1" smtClean="0">
                <a:solidFill>
                  <a:srgbClr val="FF0000"/>
                </a:solidFill>
              </a:rPr>
              <a:t>titresi</a:t>
            </a:r>
            <a:r>
              <a:rPr lang="tr-TR" dirty="0" smtClean="0">
                <a:solidFill>
                  <a:srgbClr val="FF0000"/>
                </a:solidFill>
              </a:rPr>
              <a:t> nefritin ciddiyetiyle </a:t>
            </a:r>
            <a:r>
              <a:rPr lang="tr-TR" dirty="0" err="1" smtClean="0">
                <a:solidFill>
                  <a:srgbClr val="FF0000"/>
                </a:solidFill>
              </a:rPr>
              <a:t>koreledir</a:t>
            </a:r>
            <a:r>
              <a:rPr lang="tr-TR" dirty="0" smtClean="0">
                <a:solidFill>
                  <a:srgbClr val="FF0000"/>
                </a:solidFill>
              </a:rPr>
              <a:t>. Tedaviye yanıt ve </a:t>
            </a:r>
            <a:r>
              <a:rPr lang="tr-TR" dirty="0" err="1" smtClean="0">
                <a:solidFill>
                  <a:srgbClr val="FF0000"/>
                </a:solidFill>
              </a:rPr>
              <a:t>relapslar</a:t>
            </a:r>
            <a:r>
              <a:rPr lang="tr-TR" dirty="0" smtClean="0">
                <a:solidFill>
                  <a:srgbClr val="FF0000"/>
                </a:solidFill>
              </a:rPr>
              <a:t> antikor </a:t>
            </a:r>
            <a:r>
              <a:rPr lang="tr-TR" dirty="0" err="1" smtClean="0">
                <a:solidFill>
                  <a:srgbClr val="FF0000"/>
                </a:solidFill>
              </a:rPr>
              <a:t>titresiyle</a:t>
            </a:r>
            <a:r>
              <a:rPr lang="tr-TR" dirty="0" smtClean="0">
                <a:solidFill>
                  <a:srgbClr val="FF0000"/>
                </a:solidFill>
              </a:rPr>
              <a:t> izlenebilir.</a:t>
            </a:r>
          </a:p>
          <a:p>
            <a:pPr lvl="1"/>
            <a:r>
              <a:rPr lang="tr-TR" b="1" dirty="0" smtClean="0"/>
              <a:t>PATOLOJİ:</a:t>
            </a:r>
          </a:p>
          <a:p>
            <a:pPr lvl="2"/>
            <a:r>
              <a:rPr lang="tr-TR" b="1" dirty="0" smtClean="0"/>
              <a:t>RENAL BİYOPSİ: </a:t>
            </a:r>
            <a:r>
              <a:rPr lang="tr-TR" dirty="0" err="1" smtClean="0"/>
              <a:t>Diyagnostik</a:t>
            </a:r>
            <a:r>
              <a:rPr lang="tr-TR" dirty="0" smtClean="0"/>
              <a:t> ve </a:t>
            </a:r>
            <a:r>
              <a:rPr lang="tr-TR" dirty="0" err="1" smtClean="0"/>
              <a:t>prognostik</a:t>
            </a:r>
            <a:r>
              <a:rPr lang="tr-TR" dirty="0" smtClean="0"/>
              <a:t> önemi vardır.</a:t>
            </a:r>
          </a:p>
          <a:p>
            <a:pPr lvl="3"/>
            <a:r>
              <a:rPr lang="tr-TR" dirty="0" err="1" smtClean="0"/>
              <a:t>Diffüz</a:t>
            </a:r>
            <a:r>
              <a:rPr lang="tr-TR" dirty="0" smtClean="0"/>
              <a:t> </a:t>
            </a:r>
            <a:r>
              <a:rPr lang="tr-TR" dirty="0" err="1" smtClean="0"/>
              <a:t>proliferatif</a:t>
            </a:r>
            <a:r>
              <a:rPr lang="tr-TR" dirty="0" smtClean="0"/>
              <a:t> </a:t>
            </a:r>
            <a:r>
              <a:rPr lang="tr-TR" dirty="0" err="1" smtClean="0"/>
              <a:t>glomerülonefrit</a:t>
            </a:r>
            <a:endParaRPr lang="tr-TR" dirty="0" smtClean="0"/>
          </a:p>
          <a:p>
            <a:pPr lvl="3"/>
            <a:r>
              <a:rPr lang="tr-TR" dirty="0" smtClean="0"/>
              <a:t>Nekroz</a:t>
            </a:r>
          </a:p>
          <a:p>
            <a:pPr lvl="3"/>
            <a:r>
              <a:rPr lang="tr-TR" dirty="0" err="1" smtClean="0"/>
              <a:t>Kresent</a:t>
            </a:r>
            <a:r>
              <a:rPr lang="tr-TR" dirty="0" smtClean="0"/>
              <a:t> oluşumu</a:t>
            </a:r>
          </a:p>
          <a:p>
            <a:pPr lvl="3"/>
            <a:r>
              <a:rPr lang="tr-TR" dirty="0" err="1" smtClean="0"/>
              <a:t>Glomerüloskleroz</a:t>
            </a:r>
            <a:endParaRPr lang="tr-TR" dirty="0" smtClean="0"/>
          </a:p>
          <a:p>
            <a:pPr lvl="3"/>
            <a:r>
              <a:rPr lang="tr-TR" dirty="0" err="1" smtClean="0"/>
              <a:t>Tübüler</a:t>
            </a:r>
            <a:r>
              <a:rPr lang="tr-TR" dirty="0" smtClean="0"/>
              <a:t> kayıp</a:t>
            </a:r>
          </a:p>
          <a:p>
            <a:pPr lvl="2"/>
            <a:r>
              <a:rPr lang="tr-TR" b="1" dirty="0" err="1" smtClean="0"/>
              <a:t>İmmun</a:t>
            </a:r>
            <a:r>
              <a:rPr lang="tr-TR" b="1" dirty="0" smtClean="0"/>
              <a:t> Histoloji: </a:t>
            </a:r>
            <a:r>
              <a:rPr lang="tr-TR" b="1" dirty="0" smtClean="0">
                <a:solidFill>
                  <a:srgbClr val="FF0000"/>
                </a:solidFill>
              </a:rPr>
              <a:t>Ciddi </a:t>
            </a:r>
            <a:r>
              <a:rPr lang="tr-TR" b="1" dirty="0" err="1" smtClean="0">
                <a:solidFill>
                  <a:srgbClr val="FF0000"/>
                </a:solidFill>
              </a:rPr>
              <a:t>glomerüler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inflamasyon</a:t>
            </a:r>
            <a:r>
              <a:rPr lang="tr-TR" b="1" dirty="0" smtClean="0">
                <a:solidFill>
                  <a:srgbClr val="FF0000"/>
                </a:solidFill>
              </a:rPr>
              <a:t> ile birlikte GBM boyunca lineer </a:t>
            </a:r>
            <a:r>
              <a:rPr lang="tr-TR" b="1" dirty="0" err="1" smtClean="0">
                <a:solidFill>
                  <a:srgbClr val="FF0000"/>
                </a:solidFill>
              </a:rPr>
              <a:t>immunglobulin</a:t>
            </a:r>
            <a:r>
              <a:rPr lang="tr-TR" b="1" dirty="0" smtClean="0">
                <a:solidFill>
                  <a:srgbClr val="FF0000"/>
                </a:solidFill>
              </a:rPr>
              <a:t> depolanması </a:t>
            </a:r>
            <a:r>
              <a:rPr lang="tr-TR" b="1" dirty="0" err="1" smtClean="0">
                <a:solidFill>
                  <a:srgbClr val="FF0000"/>
                </a:solidFill>
              </a:rPr>
              <a:t>patognomoniktir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  <a:endParaRPr lang="tr-TR" dirty="0" smtClean="0"/>
          </a:p>
          <a:p>
            <a:pPr lvl="2"/>
            <a:r>
              <a:rPr lang="tr-TR" dirty="0" smtClean="0"/>
              <a:t>Genellikle </a:t>
            </a:r>
            <a:r>
              <a:rPr lang="tr-TR" dirty="0" err="1" smtClean="0"/>
              <a:t>IgG</a:t>
            </a:r>
            <a:r>
              <a:rPr lang="tr-TR" dirty="0" smtClean="0"/>
              <a:t>, %10-15 </a:t>
            </a:r>
            <a:r>
              <a:rPr lang="tr-TR" dirty="0" err="1" smtClean="0"/>
              <a:t>IgA</a:t>
            </a:r>
            <a:r>
              <a:rPr lang="tr-TR" dirty="0" smtClean="0"/>
              <a:t> veya </a:t>
            </a:r>
            <a:r>
              <a:rPr lang="tr-TR" dirty="0" err="1" smtClean="0"/>
              <a:t>IgM</a:t>
            </a:r>
            <a:r>
              <a:rPr lang="tr-TR" dirty="0" smtClean="0"/>
              <a:t>, nadiren tek başına </a:t>
            </a:r>
            <a:r>
              <a:rPr lang="tr-TR" dirty="0" err="1" smtClean="0"/>
              <a:t>IgA</a:t>
            </a:r>
            <a:endParaRPr lang="tr-TR" dirty="0" smtClean="0"/>
          </a:p>
          <a:p>
            <a:pPr lvl="2"/>
            <a:r>
              <a:rPr lang="tr-TR" dirty="0" smtClean="0"/>
              <a:t>Lineer C3 depolanması %75+</a:t>
            </a:r>
          </a:p>
        </p:txBody>
      </p:sp>
    </p:spTree>
    <p:extLst>
      <p:ext uri="{BB962C8B-B14F-4D97-AF65-F5344CB8AC3E}">
        <p14:creationId xmlns:p14="http://schemas.microsoft.com/office/powerpoint/2010/main" val="8176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TEDAVİ:</a:t>
            </a:r>
          </a:p>
          <a:p>
            <a:pPr lvl="1"/>
            <a:r>
              <a:rPr lang="tr-TR" dirty="0" err="1"/>
              <a:t>İrreverzibl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hasar ve </a:t>
            </a:r>
            <a:r>
              <a:rPr lang="tr-TR" dirty="0" err="1"/>
              <a:t>pulmoner</a:t>
            </a:r>
            <a:r>
              <a:rPr lang="tr-TR" dirty="0"/>
              <a:t> </a:t>
            </a:r>
            <a:r>
              <a:rPr lang="tr-TR" dirty="0" err="1"/>
              <a:t>hemoraji</a:t>
            </a:r>
            <a:r>
              <a:rPr lang="tr-TR" dirty="0"/>
              <a:t> gelişimini önlemek için hızlı tedavi gereklidir. </a:t>
            </a:r>
          </a:p>
          <a:p>
            <a:pPr lvl="1"/>
            <a:r>
              <a:rPr lang="tr-TR" dirty="0" smtClean="0"/>
              <a:t>Ana </a:t>
            </a:r>
            <a:r>
              <a:rPr lang="tr-TR" dirty="0"/>
              <a:t>tedavi </a:t>
            </a:r>
            <a:r>
              <a:rPr lang="tr-TR" dirty="0" smtClean="0"/>
              <a:t>stratejisi:</a:t>
            </a:r>
          </a:p>
          <a:p>
            <a:pPr lvl="2"/>
            <a:r>
              <a:rPr lang="tr-TR" dirty="0"/>
              <a:t>D</a:t>
            </a:r>
            <a:r>
              <a:rPr lang="tr-TR" dirty="0" smtClean="0"/>
              <a:t>olaşımdaki </a:t>
            </a:r>
            <a:r>
              <a:rPr lang="tr-TR" dirty="0"/>
              <a:t>anti-GBM antikorlarını temizlemek için </a:t>
            </a:r>
            <a:r>
              <a:rPr lang="tr-TR" dirty="0" err="1"/>
              <a:t>plazmaferez</a:t>
            </a:r>
            <a:r>
              <a:rPr lang="tr-TR" dirty="0"/>
              <a:t> </a:t>
            </a:r>
            <a:endParaRPr lang="tr-TR" dirty="0" smtClean="0"/>
          </a:p>
          <a:p>
            <a:pPr lvl="2"/>
            <a:r>
              <a:rPr lang="tr-TR" dirty="0" smtClean="0"/>
              <a:t>Antikor </a:t>
            </a:r>
            <a:r>
              <a:rPr lang="tr-TR" dirty="0"/>
              <a:t>yapımını azaltmak için </a:t>
            </a:r>
            <a:r>
              <a:rPr lang="tr-TR" dirty="0" err="1"/>
              <a:t>siklofosfamid</a:t>
            </a:r>
            <a:r>
              <a:rPr lang="tr-TR" dirty="0"/>
              <a:t> ve </a:t>
            </a:r>
            <a:r>
              <a:rPr lang="tr-TR" dirty="0" err="1"/>
              <a:t>kortikosteroidler</a:t>
            </a:r>
            <a:r>
              <a:rPr lang="tr-TR" dirty="0"/>
              <a:t> ile yoğun </a:t>
            </a:r>
            <a:r>
              <a:rPr lang="tr-TR" dirty="0" err="1"/>
              <a:t>immünsüpresif</a:t>
            </a:r>
            <a:r>
              <a:rPr lang="tr-TR" dirty="0"/>
              <a:t> </a:t>
            </a:r>
            <a:r>
              <a:rPr lang="tr-TR" dirty="0" smtClean="0"/>
              <a:t>tedavi</a:t>
            </a:r>
          </a:p>
          <a:p>
            <a:pPr lvl="1"/>
            <a:r>
              <a:rPr lang="tr-TR" dirty="0" smtClean="0"/>
              <a:t>Tedaviye </a:t>
            </a:r>
            <a:r>
              <a:rPr lang="tr-TR" dirty="0"/>
              <a:t>başlandığı sırada serum </a:t>
            </a:r>
            <a:r>
              <a:rPr lang="tr-TR" dirty="0" err="1"/>
              <a:t>kreatinin</a:t>
            </a:r>
            <a:r>
              <a:rPr lang="tr-TR" dirty="0"/>
              <a:t> düzeyi </a:t>
            </a:r>
            <a:r>
              <a:rPr lang="tr-TR" dirty="0" smtClean="0"/>
              <a:t>5,5-6,5 </a:t>
            </a:r>
            <a:r>
              <a:rPr lang="tr-TR" dirty="0"/>
              <a:t>mg/dl’nin üzerinde olan veya biyopside </a:t>
            </a:r>
            <a:r>
              <a:rPr lang="tr-TR" dirty="0" err="1"/>
              <a:t>kresentlerin</a:t>
            </a:r>
            <a:r>
              <a:rPr lang="tr-TR" dirty="0"/>
              <a:t> çoğu </a:t>
            </a:r>
            <a:r>
              <a:rPr lang="tr-TR" dirty="0" err="1"/>
              <a:t>fibrotik</a:t>
            </a:r>
            <a:r>
              <a:rPr lang="tr-TR" dirty="0"/>
              <a:t> hale gelen hastalarda böbrek işlevinin düzelme olasılığı düşüktür. </a:t>
            </a:r>
            <a:endParaRPr lang="tr-TR" dirty="0" smtClean="0"/>
          </a:p>
          <a:p>
            <a:pPr lvl="1"/>
            <a:r>
              <a:rPr lang="tr-TR" dirty="0" smtClean="0"/>
              <a:t>Tedavi </a:t>
            </a:r>
            <a:r>
              <a:rPr lang="tr-TR" dirty="0"/>
              <a:t>süresi 6-12 aydır. </a:t>
            </a:r>
            <a:endParaRPr lang="tr-TR" dirty="0" smtClean="0"/>
          </a:p>
          <a:p>
            <a:pPr lvl="1"/>
            <a:r>
              <a:rPr lang="tr-TR" dirty="0" smtClean="0"/>
              <a:t>SDBY gelişmiş hastalarda </a:t>
            </a:r>
            <a:r>
              <a:rPr lang="tr-TR" dirty="0" err="1"/>
              <a:t>nüks</a:t>
            </a:r>
            <a:r>
              <a:rPr lang="tr-TR" dirty="0"/>
              <a:t> olasılığı yüksek olduğundan, anti-GBM antikor </a:t>
            </a:r>
            <a:r>
              <a:rPr lang="tr-TR" dirty="0" err="1"/>
              <a:t>titresi</a:t>
            </a:r>
            <a:r>
              <a:rPr lang="tr-TR" dirty="0"/>
              <a:t> negatifleşinceye kadar, tercihan en az 6 ay transplantasyon ertelenmelidir. </a:t>
            </a:r>
          </a:p>
        </p:txBody>
      </p:sp>
    </p:spTree>
    <p:extLst>
      <p:ext uri="{BB962C8B-B14F-4D97-AF65-F5344CB8AC3E}">
        <p14:creationId xmlns:p14="http://schemas.microsoft.com/office/powerpoint/2010/main" val="310695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RENAL VE SİSTEMİK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dirty="0" smtClean="0"/>
              <a:t>VASKÜLİTLER:</a:t>
            </a:r>
          </a:p>
          <a:p>
            <a:pPr lvl="1"/>
            <a:r>
              <a:rPr lang="tr-TR" dirty="0" smtClean="0"/>
              <a:t>BÜYÜK DAMAR: </a:t>
            </a:r>
          </a:p>
          <a:p>
            <a:pPr lvl="2"/>
            <a:r>
              <a:rPr lang="tr-TR" dirty="0" smtClean="0"/>
              <a:t>Dev hücreli </a:t>
            </a:r>
            <a:r>
              <a:rPr lang="tr-TR" dirty="0" err="1" smtClean="0"/>
              <a:t>vaskülit</a:t>
            </a:r>
            <a:r>
              <a:rPr lang="tr-TR" dirty="0" smtClean="0"/>
              <a:t> </a:t>
            </a:r>
          </a:p>
          <a:p>
            <a:pPr lvl="2"/>
            <a:r>
              <a:rPr lang="tr-TR" dirty="0" err="1" smtClean="0"/>
              <a:t>Takayasu</a:t>
            </a:r>
            <a:r>
              <a:rPr lang="tr-TR" dirty="0" smtClean="0"/>
              <a:t> arteriti</a:t>
            </a:r>
          </a:p>
          <a:p>
            <a:pPr lvl="1"/>
            <a:r>
              <a:rPr lang="tr-TR" dirty="0" smtClean="0"/>
              <a:t>ORTA ÇAPLI DAMAR:</a:t>
            </a:r>
          </a:p>
          <a:p>
            <a:pPr lvl="2"/>
            <a:r>
              <a:rPr lang="tr-TR" dirty="0" smtClean="0"/>
              <a:t>PAN</a:t>
            </a:r>
          </a:p>
          <a:p>
            <a:pPr lvl="2"/>
            <a:r>
              <a:rPr lang="tr-TR" dirty="0" smtClean="0"/>
              <a:t>KAWASAKİ</a:t>
            </a:r>
          </a:p>
          <a:p>
            <a:pPr lvl="1"/>
            <a:r>
              <a:rPr lang="tr-TR" b="1" dirty="0" smtClean="0"/>
              <a:t>KÜÇÜK DAMAR: </a:t>
            </a:r>
            <a:r>
              <a:rPr lang="tr-TR" b="1" dirty="0" smtClean="0">
                <a:solidFill>
                  <a:srgbClr val="FF0000"/>
                </a:solidFill>
              </a:rPr>
              <a:t>Çoğunlukla böbrekler HEDEFTİR.</a:t>
            </a:r>
          </a:p>
          <a:p>
            <a:pPr lvl="2"/>
            <a:r>
              <a:rPr lang="tr-TR" dirty="0" smtClean="0"/>
              <a:t>İMMUNKOMPLEKS İLİŞKİLİ OLANLAR</a:t>
            </a:r>
          </a:p>
          <a:p>
            <a:pPr lvl="2"/>
            <a:r>
              <a:rPr lang="tr-TR" dirty="0" smtClean="0"/>
              <a:t>ANCA İLİŞKİLİ OLANLAR</a:t>
            </a:r>
          </a:p>
        </p:txBody>
      </p:sp>
    </p:spTree>
    <p:extLst>
      <p:ext uri="{BB962C8B-B14F-4D97-AF65-F5344CB8AC3E}">
        <p14:creationId xmlns:p14="http://schemas.microsoft.com/office/powerpoint/2010/main" val="40492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RENAL ve SİSTEMİK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VASKÜLİTLER:</a:t>
            </a:r>
          </a:p>
          <a:p>
            <a:pPr lvl="1"/>
            <a:r>
              <a:rPr lang="tr-TR" dirty="0" smtClean="0"/>
              <a:t>BÜYÜK DAMAR VASKÜLİTLERİ </a:t>
            </a:r>
          </a:p>
          <a:p>
            <a:pPr lvl="1"/>
            <a:r>
              <a:rPr lang="tr-TR" dirty="0" smtClean="0"/>
              <a:t>ORTA ÇAPLI DAMAR VASKÜLİTLERİ</a:t>
            </a:r>
          </a:p>
          <a:p>
            <a:pPr lvl="1"/>
            <a:r>
              <a:rPr lang="tr-TR" b="1" dirty="0" smtClean="0"/>
              <a:t>KÜÇÜK DAMAR VASKÜLİTLERİ:</a:t>
            </a:r>
          </a:p>
          <a:p>
            <a:pPr lvl="2"/>
            <a:r>
              <a:rPr lang="tr-TR" dirty="0" smtClean="0"/>
              <a:t>İMMUNKOMPLEKS İLİŞKİLİ OLANLAR:</a:t>
            </a:r>
          </a:p>
          <a:p>
            <a:pPr lvl="3"/>
            <a:r>
              <a:rPr lang="tr-TR" dirty="0" err="1" smtClean="0"/>
              <a:t>Kryoglobulinemik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3"/>
            <a:r>
              <a:rPr lang="tr-TR" dirty="0" smtClean="0"/>
              <a:t>HSP</a:t>
            </a:r>
          </a:p>
          <a:p>
            <a:pPr lvl="3"/>
            <a:r>
              <a:rPr lang="tr-TR" dirty="0" err="1" smtClean="0"/>
              <a:t>Lupus</a:t>
            </a:r>
            <a:r>
              <a:rPr lang="tr-TR" dirty="0" smtClean="0"/>
              <a:t>/</a:t>
            </a: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2"/>
            <a:r>
              <a:rPr lang="tr-TR" dirty="0" smtClean="0"/>
              <a:t>ANCA İLİŞKİLİ OLANLAR:</a:t>
            </a:r>
          </a:p>
          <a:p>
            <a:pPr lvl="3"/>
            <a:r>
              <a:rPr lang="tr-TR" dirty="0" err="1" smtClean="0"/>
              <a:t>Mikroskopik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(Astım ve </a:t>
            </a:r>
            <a:r>
              <a:rPr lang="tr-TR" dirty="0" err="1" smtClean="0"/>
              <a:t>granülom</a:t>
            </a:r>
            <a:r>
              <a:rPr lang="tr-TR" dirty="0" smtClean="0"/>
              <a:t> yok)</a:t>
            </a:r>
          </a:p>
          <a:p>
            <a:pPr lvl="3"/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</a:t>
            </a:r>
            <a:r>
              <a:rPr lang="tr-TR" dirty="0" err="1" smtClean="0"/>
              <a:t>Wegener</a:t>
            </a:r>
            <a:r>
              <a:rPr lang="tr-TR" dirty="0" smtClean="0"/>
              <a:t>) (</a:t>
            </a:r>
            <a:r>
              <a:rPr lang="tr-TR" dirty="0" err="1" smtClean="0"/>
              <a:t>Granülom</a:t>
            </a:r>
            <a:r>
              <a:rPr lang="tr-TR" dirty="0" smtClean="0"/>
              <a:t>+, astım-)</a:t>
            </a:r>
          </a:p>
          <a:p>
            <a:pPr lvl="3"/>
            <a:r>
              <a:rPr lang="tr-TR" dirty="0" err="1" smtClean="0"/>
              <a:t>Eozinofilik</a:t>
            </a:r>
            <a:r>
              <a:rPr lang="tr-TR" dirty="0" smtClean="0"/>
              <a:t> </a:t>
            </a:r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poliangiitis</a:t>
            </a:r>
            <a:r>
              <a:rPr lang="tr-TR" dirty="0" smtClean="0"/>
              <a:t> (</a:t>
            </a:r>
            <a:r>
              <a:rPr lang="tr-TR" dirty="0" err="1" smtClean="0"/>
              <a:t>Churg-Staruss</a:t>
            </a:r>
            <a:r>
              <a:rPr lang="tr-TR" dirty="0" smtClean="0"/>
              <a:t>) (</a:t>
            </a:r>
            <a:r>
              <a:rPr lang="tr-TR" dirty="0" err="1" smtClean="0"/>
              <a:t>eozinofili+astım+granülom</a:t>
            </a:r>
            <a:r>
              <a:rPr lang="tr-TR" dirty="0" smtClean="0"/>
              <a:t>+)</a:t>
            </a:r>
          </a:p>
        </p:txBody>
      </p:sp>
    </p:spTree>
    <p:extLst>
      <p:ext uri="{BB962C8B-B14F-4D97-AF65-F5344CB8AC3E}">
        <p14:creationId xmlns:p14="http://schemas.microsoft.com/office/powerpoint/2010/main" val="245195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RENAL ve SİSTEMİK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VASKÜLİTLER:</a:t>
            </a:r>
          </a:p>
          <a:p>
            <a:pPr lvl="1"/>
            <a:r>
              <a:rPr lang="tr-TR" sz="2400" dirty="0" smtClean="0"/>
              <a:t>BÜYÜK DAMAR VASKÜLİTLERİ </a:t>
            </a:r>
          </a:p>
          <a:p>
            <a:pPr lvl="1"/>
            <a:r>
              <a:rPr lang="tr-TR" sz="2400" dirty="0" smtClean="0"/>
              <a:t>ORTA ÇAPLI DAMAR VASKÜLİTLERİ</a:t>
            </a:r>
          </a:p>
          <a:p>
            <a:pPr lvl="1"/>
            <a:r>
              <a:rPr lang="tr-TR" sz="2200" b="1" dirty="0" smtClean="0"/>
              <a:t>KÜÇÜK DAMAR VASKÜLİTLERİ:</a:t>
            </a:r>
          </a:p>
          <a:p>
            <a:pPr lvl="2"/>
            <a:r>
              <a:rPr lang="tr-TR" b="1" dirty="0" smtClean="0"/>
              <a:t>İMMUNKOMPLEKS İLİŞKİLİ OLANLAR:</a:t>
            </a:r>
          </a:p>
          <a:p>
            <a:pPr lvl="3"/>
            <a:r>
              <a:rPr lang="tr-TR" dirty="0" err="1" smtClean="0"/>
              <a:t>Kryoglobulinemik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3"/>
            <a:r>
              <a:rPr lang="tr-TR" dirty="0" smtClean="0"/>
              <a:t>HSP</a:t>
            </a:r>
          </a:p>
          <a:p>
            <a:pPr lvl="3"/>
            <a:r>
              <a:rPr lang="tr-TR" dirty="0" err="1" smtClean="0"/>
              <a:t>Lupus</a:t>
            </a:r>
            <a:r>
              <a:rPr lang="tr-TR" dirty="0" smtClean="0"/>
              <a:t>/</a:t>
            </a: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2"/>
            <a:r>
              <a:rPr lang="tr-TR" b="1" dirty="0" smtClean="0"/>
              <a:t>ANCA İLİŞKİLİ OLANLAR:</a:t>
            </a:r>
          </a:p>
          <a:p>
            <a:pPr lvl="3"/>
            <a:r>
              <a:rPr lang="tr-TR" dirty="0" err="1" smtClean="0"/>
              <a:t>Mikroskopik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(Astım ve </a:t>
            </a:r>
            <a:r>
              <a:rPr lang="tr-TR" dirty="0" err="1" smtClean="0"/>
              <a:t>granülom</a:t>
            </a:r>
            <a:r>
              <a:rPr lang="tr-TR" dirty="0" smtClean="0"/>
              <a:t> yok)</a:t>
            </a:r>
          </a:p>
          <a:p>
            <a:pPr lvl="3"/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</a:t>
            </a:r>
            <a:r>
              <a:rPr lang="tr-TR" dirty="0" err="1" smtClean="0"/>
              <a:t>Wegener</a:t>
            </a:r>
            <a:r>
              <a:rPr lang="tr-TR" dirty="0" smtClean="0"/>
              <a:t>) (</a:t>
            </a:r>
            <a:r>
              <a:rPr lang="tr-TR" dirty="0" err="1" smtClean="0"/>
              <a:t>Granülom</a:t>
            </a:r>
            <a:r>
              <a:rPr lang="tr-TR" dirty="0" smtClean="0"/>
              <a:t>+, astım-)</a:t>
            </a:r>
          </a:p>
          <a:p>
            <a:pPr lvl="3"/>
            <a:r>
              <a:rPr lang="tr-TR" dirty="0" err="1" smtClean="0"/>
              <a:t>Eozinofilik</a:t>
            </a:r>
            <a:r>
              <a:rPr lang="tr-TR" dirty="0" smtClean="0"/>
              <a:t> </a:t>
            </a:r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poliangiitis</a:t>
            </a:r>
            <a:r>
              <a:rPr lang="tr-TR" dirty="0" smtClean="0"/>
              <a:t> (</a:t>
            </a:r>
            <a:r>
              <a:rPr lang="tr-TR" dirty="0" err="1" smtClean="0"/>
              <a:t>Churg-Staruss</a:t>
            </a:r>
            <a:r>
              <a:rPr lang="tr-TR" dirty="0" smtClean="0"/>
              <a:t>) (</a:t>
            </a:r>
            <a:r>
              <a:rPr lang="tr-TR" dirty="0" err="1" smtClean="0"/>
              <a:t>eozinofili+astım+granülom</a:t>
            </a:r>
            <a:r>
              <a:rPr lang="tr-TR" dirty="0" smtClean="0"/>
              <a:t>+)</a:t>
            </a:r>
          </a:p>
          <a:p>
            <a:pPr lvl="3"/>
            <a:r>
              <a:rPr lang="tr-TR" dirty="0" smtClean="0"/>
              <a:t>Böbreğe sınırlı form</a:t>
            </a:r>
          </a:p>
          <a:p>
            <a:pPr lvl="3"/>
            <a:r>
              <a:rPr lang="tr-TR" dirty="0" smtClean="0"/>
              <a:t>İlaçlarla ilişkili form</a:t>
            </a:r>
          </a:p>
        </p:txBody>
      </p:sp>
    </p:spTree>
    <p:extLst>
      <p:ext uri="{BB962C8B-B14F-4D97-AF65-F5344CB8AC3E}">
        <p14:creationId xmlns:p14="http://schemas.microsoft.com/office/powerpoint/2010/main" val="217529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ANCA-İLİŞKİLİ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Epidemiyoloji:</a:t>
            </a:r>
          </a:p>
          <a:p>
            <a:pPr lvl="1"/>
            <a:r>
              <a:rPr lang="tr-TR" dirty="0" err="1" smtClean="0"/>
              <a:t>Wegener</a:t>
            </a:r>
            <a:r>
              <a:rPr lang="tr-TR" dirty="0" smtClean="0"/>
              <a:t> (GPA), </a:t>
            </a:r>
            <a:r>
              <a:rPr lang="tr-TR" dirty="0" err="1" smtClean="0"/>
              <a:t>mikroskopik</a:t>
            </a:r>
            <a:r>
              <a:rPr lang="tr-TR" dirty="0" smtClean="0"/>
              <a:t> PAN (MPA), </a:t>
            </a:r>
            <a:r>
              <a:rPr lang="tr-TR" dirty="0" err="1" smtClean="0"/>
              <a:t>Churg</a:t>
            </a:r>
            <a:r>
              <a:rPr lang="tr-TR" dirty="0" smtClean="0"/>
              <a:t>-Strauss (EGPA)</a:t>
            </a:r>
          </a:p>
          <a:p>
            <a:pPr lvl="1"/>
            <a:r>
              <a:rPr lang="tr-TR" dirty="0" smtClean="0"/>
              <a:t>Her yaşta görülebilirler</a:t>
            </a:r>
          </a:p>
          <a:p>
            <a:pPr lvl="1"/>
            <a:r>
              <a:rPr lang="tr-TR" dirty="0" smtClean="0"/>
              <a:t>5.-7.dekatlar arasında sıklık artar</a:t>
            </a:r>
          </a:p>
          <a:p>
            <a:pPr lvl="1"/>
            <a:r>
              <a:rPr lang="tr-TR" dirty="0" smtClean="0"/>
              <a:t>Erkeklerde biraz daha sıktır.</a:t>
            </a:r>
          </a:p>
          <a:p>
            <a:pPr lvl="1"/>
            <a:r>
              <a:rPr lang="tr-TR" dirty="0" smtClean="0"/>
              <a:t>GPA ve MPA, 100.000’de 2,5 </a:t>
            </a:r>
            <a:r>
              <a:rPr lang="tr-TR" dirty="0" err="1" smtClean="0"/>
              <a:t>insidans</a:t>
            </a:r>
            <a:endParaRPr lang="tr-TR" dirty="0" smtClean="0"/>
          </a:p>
          <a:p>
            <a:pPr lvl="1"/>
            <a:r>
              <a:rPr lang="tr-TR" dirty="0" smtClean="0"/>
              <a:t>EGPA, 100.000’de 1 </a:t>
            </a:r>
            <a:r>
              <a:rPr lang="tr-TR" dirty="0" err="1" smtClean="0"/>
              <a:t>insidans</a:t>
            </a:r>
            <a:endParaRPr lang="tr-TR" dirty="0" smtClean="0"/>
          </a:p>
          <a:p>
            <a:pPr lvl="1"/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0250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ANCA-İLİŞKİLİ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PATOGENEZ:</a:t>
            </a:r>
          </a:p>
          <a:p>
            <a:pPr lvl="1"/>
            <a:r>
              <a:rPr lang="tr-TR" b="1" dirty="0" smtClean="0"/>
              <a:t>ANCA: %80-90 pozitiftir.</a:t>
            </a:r>
          </a:p>
          <a:p>
            <a:pPr lvl="2"/>
            <a:r>
              <a:rPr lang="tr-TR" b="1" dirty="0" smtClean="0"/>
              <a:t>MPO-ANCA (sıklıkla p-ANCA)</a:t>
            </a:r>
          </a:p>
          <a:p>
            <a:pPr lvl="2"/>
            <a:r>
              <a:rPr lang="tr-TR" b="1" dirty="0" smtClean="0"/>
              <a:t>PR3-ANCA (sıklıkla c-ANCA)</a:t>
            </a:r>
          </a:p>
          <a:p>
            <a:pPr lvl="1"/>
            <a:r>
              <a:rPr lang="tr-TR" dirty="0" smtClean="0"/>
              <a:t>Anti-</a:t>
            </a:r>
            <a:r>
              <a:rPr lang="tr-TR" dirty="0" err="1" smtClean="0"/>
              <a:t>lizozom</a:t>
            </a:r>
            <a:r>
              <a:rPr lang="tr-TR" dirty="0" smtClean="0"/>
              <a:t>-</a:t>
            </a:r>
            <a:r>
              <a:rPr lang="tr-TR" dirty="0" err="1" smtClean="0"/>
              <a:t>ilişkilimembran</a:t>
            </a:r>
            <a:r>
              <a:rPr lang="tr-TR" dirty="0" smtClean="0"/>
              <a:t> proteini-2 (</a:t>
            </a:r>
          </a:p>
          <a:p>
            <a:pPr lvl="1"/>
            <a:r>
              <a:rPr lang="tr-TR" dirty="0" smtClean="0"/>
              <a:t>ANCA </a:t>
            </a:r>
            <a:r>
              <a:rPr lang="tr-TR" dirty="0" err="1" smtClean="0"/>
              <a:t>titrelerinin</a:t>
            </a:r>
            <a:r>
              <a:rPr lang="tr-TR" dirty="0" smtClean="0"/>
              <a:t> hastalık aktivitesi ve </a:t>
            </a:r>
            <a:r>
              <a:rPr lang="tr-TR" dirty="0" err="1" smtClean="0"/>
              <a:t>patogenezle</a:t>
            </a:r>
            <a:r>
              <a:rPr lang="tr-TR" dirty="0" smtClean="0"/>
              <a:t> korelasyonu zayıftır.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54873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Klinik:</a:t>
            </a:r>
          </a:p>
          <a:p>
            <a:pPr lvl="1"/>
            <a:r>
              <a:rPr lang="tr-TR" dirty="0" err="1" smtClean="0"/>
              <a:t>Non</a:t>
            </a:r>
            <a:r>
              <a:rPr lang="tr-TR" dirty="0" smtClean="0"/>
              <a:t>-spesifik semptomlar: Ateş, halsizlik, iştahsızlık, kilo kaybı ve </a:t>
            </a:r>
            <a:r>
              <a:rPr lang="tr-TR" dirty="0" err="1" smtClean="0"/>
              <a:t>artraljiler</a:t>
            </a:r>
            <a:endParaRPr lang="tr-TR" dirty="0" smtClean="0"/>
          </a:p>
          <a:p>
            <a:pPr lvl="1"/>
            <a:r>
              <a:rPr lang="tr-TR" dirty="0" smtClean="0"/>
              <a:t>Böbrek tutumumu </a:t>
            </a:r>
            <a:r>
              <a:rPr lang="tr-TR" dirty="0" err="1" smtClean="0"/>
              <a:t>EGPA’da</a:t>
            </a:r>
            <a:r>
              <a:rPr lang="tr-TR" dirty="0" smtClean="0"/>
              <a:t> diğerlerine göre daha az görülür.</a:t>
            </a:r>
          </a:p>
          <a:p>
            <a:pPr lvl="1"/>
            <a:r>
              <a:rPr lang="tr-TR" dirty="0" err="1" smtClean="0"/>
              <a:t>Renal</a:t>
            </a:r>
            <a:r>
              <a:rPr lang="tr-TR" dirty="0" smtClean="0"/>
              <a:t> bulgular:</a:t>
            </a:r>
          </a:p>
          <a:p>
            <a:pPr lvl="2"/>
            <a:r>
              <a:rPr lang="tr-TR" dirty="0" err="1" smtClean="0"/>
              <a:t>Hematüri</a:t>
            </a:r>
            <a:r>
              <a:rPr lang="tr-TR" dirty="0" smtClean="0"/>
              <a:t>, </a:t>
            </a:r>
            <a:r>
              <a:rPr lang="tr-TR" dirty="0" err="1" smtClean="0"/>
              <a:t>proteinüri</a:t>
            </a:r>
            <a:r>
              <a:rPr lang="tr-TR" dirty="0" smtClean="0"/>
              <a:t>, böbrek yetmezliği</a:t>
            </a:r>
          </a:p>
          <a:p>
            <a:pPr lvl="1"/>
            <a:r>
              <a:rPr lang="tr-TR" dirty="0" smtClean="0"/>
              <a:t>Cilt bulguları (</a:t>
            </a:r>
            <a:r>
              <a:rPr lang="tr-TR" dirty="0" err="1" smtClean="0"/>
              <a:t>purpura</a:t>
            </a:r>
            <a:r>
              <a:rPr lang="tr-TR" dirty="0" smtClean="0"/>
              <a:t>, küçük ülserler ve nodüller)</a:t>
            </a:r>
          </a:p>
          <a:p>
            <a:pPr lvl="1"/>
            <a:r>
              <a:rPr lang="tr-TR" dirty="0" smtClean="0"/>
              <a:t>Üst solunum yolu tutulumu (</a:t>
            </a:r>
            <a:r>
              <a:rPr lang="tr-TR" dirty="0" err="1" smtClean="0"/>
              <a:t>subglottik</a:t>
            </a:r>
            <a:r>
              <a:rPr lang="tr-TR" dirty="0" smtClean="0"/>
              <a:t> </a:t>
            </a:r>
            <a:r>
              <a:rPr lang="tr-TR" dirty="0" err="1" smtClean="0"/>
              <a:t>stenoz</a:t>
            </a:r>
            <a:r>
              <a:rPr lang="tr-TR" dirty="0" smtClean="0"/>
              <a:t>, sinüzit, </a:t>
            </a:r>
            <a:r>
              <a:rPr lang="tr-TR" dirty="0" err="1" smtClean="0"/>
              <a:t>rinit</a:t>
            </a:r>
            <a:r>
              <a:rPr lang="tr-TR" dirty="0" smtClean="0"/>
              <a:t>, </a:t>
            </a:r>
            <a:r>
              <a:rPr lang="tr-TR" dirty="0" err="1" smtClean="0"/>
              <a:t>nasal</a:t>
            </a:r>
            <a:r>
              <a:rPr lang="tr-TR" dirty="0" smtClean="0"/>
              <a:t> </a:t>
            </a:r>
            <a:r>
              <a:rPr lang="tr-TR" dirty="0" err="1" smtClean="0"/>
              <a:t>septal</a:t>
            </a:r>
            <a:r>
              <a:rPr lang="tr-TR" dirty="0" smtClean="0"/>
              <a:t> </a:t>
            </a:r>
            <a:r>
              <a:rPr lang="tr-TR" dirty="0" err="1" smtClean="0"/>
              <a:t>kollaps</a:t>
            </a:r>
            <a:r>
              <a:rPr lang="tr-TR" dirty="0" smtClean="0"/>
              <a:t>, </a:t>
            </a:r>
            <a:r>
              <a:rPr lang="tr-TR" dirty="0" err="1" smtClean="0"/>
              <a:t>otitis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/>
              <a:t> </a:t>
            </a:r>
            <a:r>
              <a:rPr lang="tr-TR" dirty="0" smtClean="0"/>
              <a:t>ve oküler </a:t>
            </a:r>
            <a:r>
              <a:rPr lang="tr-TR" dirty="0" err="1" smtClean="0"/>
              <a:t>inflamasyon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hemoraji</a:t>
            </a:r>
            <a:endParaRPr lang="tr-TR" dirty="0" smtClean="0"/>
          </a:p>
          <a:p>
            <a:pPr lvl="1"/>
            <a:r>
              <a:rPr lang="tr-TR" dirty="0" err="1" smtClean="0"/>
              <a:t>Perikardit</a:t>
            </a:r>
            <a:r>
              <a:rPr lang="tr-TR" dirty="0" smtClean="0"/>
              <a:t>, </a:t>
            </a:r>
            <a:r>
              <a:rPr lang="tr-TR" dirty="0" err="1" smtClean="0"/>
              <a:t>miyokardit</a:t>
            </a:r>
            <a:r>
              <a:rPr lang="tr-TR" dirty="0" smtClean="0"/>
              <a:t> ve </a:t>
            </a:r>
            <a:r>
              <a:rPr lang="tr-TR" dirty="0" err="1" smtClean="0"/>
              <a:t>endokardit</a:t>
            </a:r>
            <a:endParaRPr lang="tr-TR" dirty="0" smtClean="0"/>
          </a:p>
          <a:p>
            <a:pPr lvl="1"/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nöropati</a:t>
            </a:r>
            <a:endParaRPr lang="tr-TR" dirty="0" smtClean="0"/>
          </a:p>
          <a:p>
            <a:pPr lvl="1"/>
            <a:r>
              <a:rPr lang="tr-TR" dirty="0" smtClean="0"/>
              <a:t>Santral sinir sistemi tutulumu</a:t>
            </a:r>
          </a:p>
          <a:p>
            <a:pPr lvl="1"/>
            <a:r>
              <a:rPr lang="tr-TR" dirty="0" err="1" smtClean="0"/>
              <a:t>Gastrointestinal</a:t>
            </a:r>
            <a:r>
              <a:rPr lang="tr-TR" dirty="0" smtClean="0"/>
              <a:t> tutulum</a:t>
            </a:r>
          </a:p>
        </p:txBody>
      </p:sp>
    </p:spTree>
    <p:extLst>
      <p:ext uri="{BB962C8B-B14F-4D97-AF65-F5344CB8AC3E}">
        <p14:creationId xmlns:p14="http://schemas.microsoft.com/office/powerpoint/2010/main" val="260670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Patoloji:</a:t>
            </a:r>
          </a:p>
          <a:p>
            <a:pPr lvl="1"/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fibrinoid</a:t>
            </a:r>
            <a:r>
              <a:rPr lang="tr-TR" dirty="0" smtClean="0"/>
              <a:t> nekroz</a:t>
            </a:r>
          </a:p>
          <a:p>
            <a:pPr lvl="1"/>
            <a:r>
              <a:rPr lang="tr-TR" dirty="0" smtClean="0"/>
              <a:t>Lökosit </a:t>
            </a:r>
            <a:r>
              <a:rPr lang="tr-TR" dirty="0" err="1" smtClean="0"/>
              <a:t>infiltrasyonu</a:t>
            </a:r>
            <a:endParaRPr lang="tr-TR" dirty="0" smtClean="0"/>
          </a:p>
          <a:p>
            <a:pPr lvl="1"/>
            <a:r>
              <a:rPr lang="tr-TR" dirty="0" err="1" smtClean="0"/>
              <a:t>Lökositoklazia</a:t>
            </a:r>
            <a:r>
              <a:rPr lang="tr-TR" dirty="0" smtClean="0"/>
              <a:t> (lökositlerde </a:t>
            </a:r>
            <a:r>
              <a:rPr lang="tr-TR" dirty="0" err="1" smtClean="0"/>
              <a:t>fragmantasyon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Kresent</a:t>
            </a:r>
            <a:r>
              <a:rPr lang="tr-TR" dirty="0" smtClean="0"/>
              <a:t> oluşumu</a:t>
            </a:r>
          </a:p>
          <a:p>
            <a:pPr lvl="1"/>
            <a:r>
              <a:rPr lang="tr-TR" dirty="0" err="1" smtClean="0"/>
              <a:t>Wegener</a:t>
            </a:r>
            <a:r>
              <a:rPr lang="tr-TR" dirty="0" smtClean="0"/>
              <a:t> (GPA) ve </a:t>
            </a:r>
            <a:r>
              <a:rPr lang="tr-TR" dirty="0" err="1" smtClean="0"/>
              <a:t>Churg-Staruss</a:t>
            </a:r>
            <a:r>
              <a:rPr lang="tr-TR" dirty="0" smtClean="0"/>
              <a:t> (EGPA)’da </a:t>
            </a:r>
            <a:r>
              <a:rPr lang="tr-TR" dirty="0" err="1" smtClean="0"/>
              <a:t>nekrotizan</a:t>
            </a:r>
            <a:r>
              <a:rPr lang="tr-TR" dirty="0" smtClean="0"/>
              <a:t> </a:t>
            </a:r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inflamasyon</a:t>
            </a:r>
            <a:r>
              <a:rPr lang="tr-TR" dirty="0" smtClean="0"/>
              <a:t> da görülür</a:t>
            </a:r>
          </a:p>
          <a:p>
            <a:pPr lvl="1"/>
            <a:r>
              <a:rPr lang="tr-TR" b="1" dirty="0" err="1" smtClean="0">
                <a:solidFill>
                  <a:srgbClr val="FF0000"/>
                </a:solidFill>
              </a:rPr>
              <a:t>İmmünflöresan</a:t>
            </a:r>
            <a:r>
              <a:rPr lang="tr-TR" b="1" dirty="0" smtClean="0">
                <a:solidFill>
                  <a:srgbClr val="FF0000"/>
                </a:solidFill>
              </a:rPr>
              <a:t> incelemede; </a:t>
            </a:r>
            <a:r>
              <a:rPr lang="tr-TR" b="1" dirty="0" err="1">
                <a:solidFill>
                  <a:srgbClr val="FF0000"/>
                </a:solidFill>
              </a:rPr>
              <a:t>glomerüllerde</a:t>
            </a:r>
            <a:r>
              <a:rPr lang="tr-TR" b="1" dirty="0">
                <a:solidFill>
                  <a:srgbClr val="FF0000"/>
                </a:solidFill>
              </a:rPr>
              <a:t> anlamlı bir </a:t>
            </a:r>
            <a:r>
              <a:rPr lang="tr-TR" b="1" dirty="0" err="1">
                <a:solidFill>
                  <a:srgbClr val="FF0000"/>
                </a:solidFill>
              </a:rPr>
              <a:t>immün</a:t>
            </a:r>
            <a:r>
              <a:rPr lang="tr-TR" b="1" dirty="0">
                <a:solidFill>
                  <a:srgbClr val="FF0000"/>
                </a:solidFill>
              </a:rPr>
              <a:t> depolanma saptanamaz. </a:t>
            </a:r>
          </a:p>
        </p:txBody>
      </p:sp>
    </p:spTree>
    <p:extLst>
      <p:ext uri="{BB962C8B-B14F-4D97-AF65-F5344CB8AC3E}">
        <p14:creationId xmlns:p14="http://schemas.microsoft.com/office/powerpoint/2010/main" val="12870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 smtClean="0"/>
              <a:t>Nefrotik</a:t>
            </a:r>
            <a:r>
              <a:rPr lang="tr-TR" sz="2800" b="1" dirty="0" smtClean="0"/>
              <a:t> ve </a:t>
            </a:r>
            <a:r>
              <a:rPr lang="tr-TR" sz="2800" b="1" dirty="0" err="1" smtClean="0"/>
              <a:t>Nefritik</a:t>
            </a:r>
            <a:r>
              <a:rPr lang="tr-TR" sz="2800" b="1" dirty="0" smtClean="0"/>
              <a:t> Sendrom: Karşılaştırma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345249"/>
              </p:ext>
            </p:extLst>
          </p:nvPr>
        </p:nvGraphicFramePr>
        <p:xfrm>
          <a:off x="107950" y="1600200"/>
          <a:ext cx="9036051" cy="406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017"/>
                <a:gridCol w="3012017"/>
                <a:gridCol w="3012017"/>
              </a:tblGrid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bg1"/>
                          </a:solidFill>
                        </a:rPr>
                        <a:t>Tipik Özellik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>
                          <a:solidFill>
                            <a:schemeClr val="bg1"/>
                          </a:solidFill>
                        </a:rPr>
                        <a:t>Nefrotik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>
                          <a:solidFill>
                            <a:schemeClr val="bg1"/>
                          </a:solidFill>
                        </a:rPr>
                        <a:t>Nefritik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Başlangıç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Zamana yayılır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Ani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Ödem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Kan basıncı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Yüksek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Juguler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venöz</a:t>
                      </a:r>
                      <a:r>
                        <a:rPr lang="tr-TR" sz="1800" dirty="0" smtClean="0"/>
                        <a:t> basınç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Normal/Düşük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Artmış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Proteinüri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Hematüri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+/-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Eritrosit </a:t>
                      </a:r>
                      <a:r>
                        <a:rPr lang="tr-TR" sz="1800" dirty="0" err="1" smtClean="0"/>
                        <a:t>silendiri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-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Serum </a:t>
                      </a:r>
                      <a:r>
                        <a:rPr lang="tr-TR" sz="1800" dirty="0" err="1" smtClean="0"/>
                        <a:t>albumini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Normal/Hafif 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2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Tedavi:</a:t>
            </a:r>
          </a:p>
          <a:p>
            <a:pPr lvl="1"/>
            <a:r>
              <a:rPr lang="tr-TR" dirty="0" err="1" smtClean="0"/>
              <a:t>İmmunsupressif</a:t>
            </a:r>
            <a:r>
              <a:rPr lang="tr-TR" dirty="0" smtClean="0"/>
              <a:t> tedavi</a:t>
            </a:r>
          </a:p>
          <a:p>
            <a:pPr lvl="2"/>
            <a:r>
              <a:rPr lang="tr-TR" dirty="0" smtClean="0"/>
              <a:t>İndüksiyon tedavisi (</a:t>
            </a:r>
            <a:r>
              <a:rPr lang="tr-TR" dirty="0" err="1" smtClean="0"/>
              <a:t>Kortikosteroid</a:t>
            </a:r>
            <a:r>
              <a:rPr lang="tr-TR" dirty="0" smtClean="0"/>
              <a:t>, </a:t>
            </a:r>
            <a:r>
              <a:rPr lang="tr-TR" dirty="0" err="1" smtClean="0"/>
              <a:t>siklofosfamid</a:t>
            </a:r>
            <a:r>
              <a:rPr lang="tr-TR" dirty="0" smtClean="0"/>
              <a:t>, plazma değişimi, </a:t>
            </a:r>
            <a:r>
              <a:rPr lang="tr-TR" dirty="0" err="1" smtClean="0"/>
              <a:t>rituximab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İdame tedavisi(</a:t>
            </a:r>
            <a:r>
              <a:rPr lang="tr-TR" dirty="0" err="1" smtClean="0"/>
              <a:t>imuran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Nükslerin</a:t>
            </a:r>
            <a:r>
              <a:rPr lang="tr-TR" dirty="0" smtClean="0"/>
              <a:t> tedavisi</a:t>
            </a:r>
          </a:p>
          <a:p>
            <a:pPr lvl="1"/>
            <a:r>
              <a:rPr lang="tr-TR" dirty="0" err="1" smtClean="0"/>
              <a:t>SDBY’ye</a:t>
            </a:r>
            <a:r>
              <a:rPr lang="tr-TR" dirty="0" smtClean="0"/>
              <a:t> yol açmışsa devam eden ANCA pozitifliği böbrek nakli yapılmasına engel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65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7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Comprehensive Clinical Nephrology, 2015</a:t>
            </a:r>
            <a:endParaRPr lang="tr-TR" dirty="0"/>
          </a:p>
          <a:p>
            <a:pPr lvl="0"/>
            <a:r>
              <a:rPr lang="en-US" b="1" dirty="0"/>
              <a:t>Goldman’s Cecil Medicine, </a:t>
            </a:r>
            <a:r>
              <a:rPr lang="en-US" b="1" dirty="0" smtClean="0"/>
              <a:t>201</a:t>
            </a:r>
            <a:r>
              <a:rPr lang="tr-TR" b="1" dirty="0" smtClean="0"/>
              <a:t>5</a:t>
            </a:r>
            <a:endParaRPr lang="tr-TR" dirty="0"/>
          </a:p>
          <a:p>
            <a:pPr lvl="0"/>
            <a:r>
              <a:rPr lang="en-US" b="1" dirty="0"/>
              <a:t>The Kidney Brenner and Rector’s, </a:t>
            </a:r>
            <a:r>
              <a:rPr lang="en-US" b="1" dirty="0" smtClean="0"/>
              <a:t>201</a:t>
            </a:r>
            <a:r>
              <a:rPr lang="tr-TR" b="1" dirty="0" smtClean="0"/>
              <a:t>6</a:t>
            </a:r>
          </a:p>
          <a:p>
            <a:pPr lvl="0"/>
            <a:r>
              <a:rPr lang="tr-TR" b="1" dirty="0" smtClean="0"/>
              <a:t>www.uptodate.com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94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705255"/>
              </p:ext>
            </p:extLst>
          </p:nvPr>
        </p:nvGraphicFramePr>
        <p:xfrm>
          <a:off x="302840" y="2132856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Nefrotik</a:t>
                      </a:r>
                      <a:r>
                        <a:rPr lang="tr-TR" dirty="0" smtClean="0"/>
                        <a:t> özellikler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Nefritik</a:t>
                      </a:r>
                      <a:r>
                        <a:rPr lang="tr-TR" dirty="0" smtClean="0"/>
                        <a:t> özellikler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MDH (MCD)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FSGS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MPGN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Mezangioproliferatif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glomerülopati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Akut </a:t>
                      </a:r>
                      <a:r>
                        <a:rPr lang="tr-TR" dirty="0" err="1" smtClean="0"/>
                        <a:t>Diffüz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proliferatif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glomerülonefrit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Kresentik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glomerülonefrit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2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10795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3200" b="1">
                <a:solidFill>
                  <a:srgbClr val="0033CC"/>
                </a:solidFill>
              </a:rPr>
              <a:t>Minimal </a:t>
            </a:r>
            <a:r>
              <a:rPr lang="tr-TR" sz="3200" b="1">
                <a:solidFill>
                  <a:srgbClr val="0033CC"/>
                </a:solidFill>
              </a:rPr>
              <a:t>D</a:t>
            </a:r>
            <a:r>
              <a:rPr lang="en-AU" sz="3200" b="1">
                <a:solidFill>
                  <a:srgbClr val="0033CC"/>
                </a:solidFill>
              </a:rPr>
              <a:t>eğişiklik </a:t>
            </a:r>
            <a:r>
              <a:rPr lang="tr-TR" sz="3200" b="1">
                <a:solidFill>
                  <a:srgbClr val="0033CC"/>
                </a:solidFill>
              </a:rPr>
              <a:t>Hastalığı: MDH</a:t>
            </a:r>
          </a:p>
          <a:p>
            <a:pPr algn="ctr" eaLnBrk="1" hangingPunct="1"/>
            <a:r>
              <a:rPr lang="tr-TR" sz="3200" b="1">
                <a:solidFill>
                  <a:srgbClr val="0033CC"/>
                </a:solidFill>
              </a:rPr>
              <a:t>(Nil Hastalığı-Lipoid Nefroz)</a:t>
            </a:r>
            <a:endParaRPr lang="en-AU" sz="3200">
              <a:solidFill>
                <a:srgbClr val="0033CC"/>
              </a:solidFill>
            </a:endParaRP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323850" y="1762125"/>
            <a:ext cx="417988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Çocuklarda sık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10 yaş 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	% 90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10 yaş 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	% 50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Erişkin	% 15-20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Erkeklerde sık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Ani başlangıçlı NS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Öncesinde ÜSYE sık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Atopiklerde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sık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ABY eşlik edebilir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4992688" y="1844675"/>
            <a:ext cx="3995737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	 % 10-30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Hipertansiyon  nadir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Tromboz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riski yüksek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IgA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ve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IgE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düzeyleri yüksek olabilir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Komplemenler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normal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93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/>
          <p:cNvSpPr>
            <a:spLocks noChangeArrowheads="1"/>
          </p:cNvSpPr>
          <p:nvPr/>
        </p:nvSpPr>
        <p:spPr bwMode="auto">
          <a:xfrm>
            <a:off x="107950" y="2863850"/>
            <a:ext cx="3817938" cy="3805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SEKONDER NEDENLER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 err="1">
                <a:solidFill>
                  <a:schemeClr val="bg2">
                    <a:lumMod val="25000"/>
                  </a:schemeClr>
                </a:solidFill>
              </a:rPr>
              <a:t>Hodgkin</a:t>
            </a: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</a:rPr>
              <a:t> hastalığı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Lösemi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</a:rPr>
              <a:t>NSAI ilaçlar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, altın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Lityum, interferon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Viral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ve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parazitik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inf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Allerjik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olaylar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500" b="1" u="sng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eaLnBrk="1" hangingPunct="1">
              <a:lnSpc>
                <a:spcPct val="55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4141788" y="1905000"/>
            <a:ext cx="4822825" cy="476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rgbClr val="FFFF66"/>
              </a:buClr>
              <a:buSzPct val="85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	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66"/>
              </a:buClr>
              <a:buSzPct val="85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Nil hastalığı ya da minimal değişiklik hastalığı olarak adlandırılmasının nedeni: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66"/>
              </a:buClr>
              <a:buSzPct val="85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IM: Normal veya minimal  değişiklikler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66"/>
              </a:buClr>
              <a:buSzPct val="85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IF: </a:t>
            </a:r>
            <a:r>
              <a:rPr lang="tr-TR" sz="2600" b="1" dirty="0" err="1">
                <a:solidFill>
                  <a:schemeClr val="bg2">
                    <a:lumMod val="50000"/>
                  </a:schemeClr>
                </a:solidFill>
              </a:rPr>
              <a:t>İmmün</a:t>
            </a: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 depolanma yok veya minimal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66"/>
              </a:buClr>
              <a:buSzPct val="85000"/>
              <a:buFont typeface="Wingdings" pitchFamily="2" charset="2"/>
              <a:buNone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EM: </a:t>
            </a:r>
            <a:r>
              <a:rPr lang="tr-TR" sz="2600" b="1" dirty="0" err="1">
                <a:solidFill>
                  <a:schemeClr val="bg2">
                    <a:lumMod val="25000"/>
                  </a:schemeClr>
                </a:solidFill>
              </a:rPr>
              <a:t>Epitelyal</a:t>
            </a: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 hücrelerin ayaksı çıkıntılarında füzyon</a:t>
            </a:r>
          </a:p>
        </p:txBody>
      </p:sp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0" y="549275"/>
            <a:ext cx="9144000" cy="85407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4000" b="1" dirty="0">
                <a:solidFill>
                  <a:srgbClr val="0033CC"/>
                </a:solidFill>
              </a:rPr>
              <a:t>M</a:t>
            </a:r>
            <a:r>
              <a:rPr lang="tr-TR" sz="4000" b="1" dirty="0" smtClean="0">
                <a:solidFill>
                  <a:srgbClr val="0033CC"/>
                </a:solidFill>
              </a:rPr>
              <a:t>DH (MCD)</a:t>
            </a:r>
            <a:endParaRPr lang="en-AU" sz="4000" dirty="0">
              <a:solidFill>
                <a:srgbClr val="0033CC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38113" y="1916113"/>
            <a:ext cx="3787775" cy="5238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İdiyopatik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493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animBg="1"/>
      <p:bldP spid="2293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Rectangle 3"/>
          <p:cNvSpPr>
            <a:spLocks noChangeArrowheads="1"/>
          </p:cNvSpPr>
          <p:nvPr/>
        </p:nvSpPr>
        <p:spPr bwMode="auto">
          <a:xfrm>
            <a:off x="4762500" y="2266950"/>
            <a:ext cx="409733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70000"/>
              <a:buFont typeface="Monotype Sorts" pitchFamily="2" charset="2"/>
              <a:buNone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eaLnBrk="1" hangingPunct="1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0000"/>
              <a:buFont typeface="Monotype Sorts" pitchFamily="2" charset="2"/>
              <a:buNone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SzPct val="90000"/>
              <a:buFont typeface="Monotype Sorts" pitchFamily="2" charset="2"/>
              <a:buChar char="l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Spontan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remisyon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oranı  % 50’ye varabilir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33CC"/>
              </a:buClr>
              <a:buSzPct val="90000"/>
              <a:buFont typeface="Monotype Sorts" pitchFamily="2" charset="2"/>
              <a:buChar char="l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SDBY olasılığı çocuklarda % 5, erişkinlerde biraz daha yüksek</a:t>
            </a:r>
          </a:p>
        </p:txBody>
      </p:sp>
      <p:sp>
        <p:nvSpPr>
          <p:cNvPr id="230404" name="AutoShape 4"/>
          <p:cNvSpPr>
            <a:spLocks noChangeArrowheads="1"/>
          </p:cNvSpPr>
          <p:nvPr/>
        </p:nvSpPr>
        <p:spPr bwMode="auto">
          <a:xfrm>
            <a:off x="541338" y="3352800"/>
            <a:ext cx="3860800" cy="868363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hücre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disfonksiyonu</a:t>
            </a:r>
            <a:endParaRPr lang="tr-TR" sz="2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 hücre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disfonksiyonu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30406" name="AutoShape 6"/>
          <p:cNvSpPr>
            <a:spLocks noChangeArrowheads="1"/>
          </p:cNvSpPr>
          <p:nvPr/>
        </p:nvSpPr>
        <p:spPr bwMode="auto">
          <a:xfrm>
            <a:off x="1116013" y="2222500"/>
            <a:ext cx="2506662" cy="990600"/>
          </a:xfrm>
          <a:prstGeom prst="downArrowCallout">
            <a:avLst>
              <a:gd name="adj1" fmla="val 63261"/>
              <a:gd name="adj2" fmla="val 63261"/>
              <a:gd name="adj3" fmla="val 16667"/>
              <a:gd name="adj4" fmla="val 66667"/>
            </a:avLst>
          </a:prstGeom>
          <a:solidFill>
            <a:schemeClr val="hlink"/>
          </a:solidFill>
          <a:ln w="57150" cmpd="thickThin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PATOGENEZ</a:t>
            </a:r>
            <a:endParaRPr lang="tr-TR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0407" name="AutoShape 7"/>
          <p:cNvSpPr>
            <a:spLocks noChangeArrowheads="1"/>
          </p:cNvSpPr>
          <p:nvPr/>
        </p:nvSpPr>
        <p:spPr bwMode="auto">
          <a:xfrm>
            <a:off x="5554663" y="2057400"/>
            <a:ext cx="2098675" cy="866775"/>
          </a:xfrm>
          <a:prstGeom prst="downArrowCallout">
            <a:avLst>
              <a:gd name="adj1" fmla="val 60531"/>
              <a:gd name="adj2" fmla="val 60531"/>
              <a:gd name="adj3" fmla="val 16667"/>
              <a:gd name="adj4" fmla="val 66667"/>
            </a:avLst>
          </a:prstGeom>
          <a:solidFill>
            <a:srgbClr val="0000FF"/>
          </a:solidFill>
          <a:ln w="381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PROGNOZ</a:t>
            </a:r>
            <a:endParaRPr lang="tr-TR" sz="28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auto">
          <a:xfrm>
            <a:off x="5757863" y="3068638"/>
            <a:ext cx="1692275" cy="685800"/>
          </a:xfrm>
          <a:prstGeom prst="rect">
            <a:avLst/>
          </a:prstGeom>
          <a:solidFill>
            <a:schemeClr val="hlink"/>
          </a:soli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İYİ</a:t>
            </a:r>
            <a:endParaRPr lang="tr-T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567" name="Rectangle 9"/>
          <p:cNvSpPr>
            <a:spLocks noChangeArrowheads="1"/>
          </p:cNvSpPr>
          <p:nvPr/>
        </p:nvSpPr>
        <p:spPr bwMode="auto">
          <a:xfrm>
            <a:off x="895350" y="836613"/>
            <a:ext cx="7772400" cy="7207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4000" b="1">
                <a:solidFill>
                  <a:srgbClr val="0033CC"/>
                </a:solidFill>
              </a:rPr>
              <a:t>M</a:t>
            </a:r>
            <a:r>
              <a:rPr lang="tr-TR" sz="4000" b="1">
                <a:solidFill>
                  <a:srgbClr val="0033CC"/>
                </a:solidFill>
              </a:rPr>
              <a:t>DH</a:t>
            </a:r>
            <a:endParaRPr lang="en-AU" sz="4000">
              <a:solidFill>
                <a:srgbClr val="0033CC"/>
              </a:solidFill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323850" y="4652963"/>
            <a:ext cx="4248150" cy="863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Glomerüler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permeabilite</a:t>
            </a:r>
            <a:endParaRPr lang="tr-TR" sz="2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Faktörü??? IL-13?</a:t>
            </a:r>
          </a:p>
        </p:txBody>
      </p:sp>
    </p:spTree>
    <p:extLst>
      <p:ext uri="{BB962C8B-B14F-4D97-AF65-F5344CB8AC3E}">
        <p14:creationId xmlns:p14="http://schemas.microsoft.com/office/powerpoint/2010/main" val="28482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3012</Words>
  <Application>Microsoft Office PowerPoint</Application>
  <PresentationFormat>Ekran Gösterisi (4:3)</PresentationFormat>
  <Paragraphs>747</Paragraphs>
  <Slides>51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2" baseType="lpstr">
      <vt:lpstr>Ofis Teması</vt:lpstr>
      <vt:lpstr>PRİMER GLOMERÜLER HASTALIKLAR (MCD, FSGS, MN ve MPGN) (APSGN, IgA Nefropatisi ve RPGN)</vt:lpstr>
      <vt:lpstr>PLAN VE HEDEFLER:</vt:lpstr>
      <vt:lpstr>PowerPoint Sunusu</vt:lpstr>
      <vt:lpstr>Glomerüler Hastalıklar: Klinik Prezantasyon Şekilleri</vt:lpstr>
      <vt:lpstr>Nefrotik ve Nefritik Sendrom: Karşılaştırma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NEFRİTİK SENDROM:TANIM</vt:lpstr>
      <vt:lpstr>PowerPoint Sunusu</vt:lpstr>
      <vt:lpstr>PowerPoint Sunusu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IgA NEFROPATİSİ: IgAN</vt:lpstr>
      <vt:lpstr>IgA NEFROPATİSİ: IgAN</vt:lpstr>
      <vt:lpstr>PowerPoint Sunusu</vt:lpstr>
      <vt:lpstr>IgA NEFROPATİSİ: IgAN</vt:lpstr>
      <vt:lpstr>IgA NEFROPATİSİ: IgAN</vt:lpstr>
      <vt:lpstr>IgA NEFROPATİSİ: IgAN</vt:lpstr>
      <vt:lpstr>IgA NEFROPATİSİ: IgAN</vt:lpstr>
      <vt:lpstr>IgA NEFROPATİSİ: IgAN</vt:lpstr>
      <vt:lpstr>HIZLI İLERLEYEN GLOMERÜLONEFRİT (RPGN)</vt:lpstr>
      <vt:lpstr>PowerPoint Sunusu</vt:lpstr>
      <vt:lpstr>ANTİ-GBM HASTALIĞI VE GOODPASTURE HASTALIĞI</vt:lpstr>
      <vt:lpstr>ANTİ-GBM HASTALIĞI VE GOODPASTURE HASTALIĞI</vt:lpstr>
      <vt:lpstr>ANTİ-GBM HASTALIĞI VE GOODPASTURE HASTALIĞI</vt:lpstr>
      <vt:lpstr>ANTİ-GBM HASTALIĞI VE GOODPASTURE HASTALIĞI</vt:lpstr>
      <vt:lpstr>RENAL VE SİSTEMİK VASKÜLİTLER</vt:lpstr>
      <vt:lpstr>RENAL ve SİSTEMİK VASKÜLİTLER</vt:lpstr>
      <vt:lpstr>RENAL ve SİSTEMİK VASKÜLİTLER</vt:lpstr>
      <vt:lpstr>ANCA-İLİŞKİLİ VASKÜLİTLER</vt:lpstr>
      <vt:lpstr>ANCA-İLİŞKİLİ VASKÜLİTLER</vt:lpstr>
      <vt:lpstr>PAUCİ-İMMUN VASKÜLİTLER</vt:lpstr>
      <vt:lpstr>PAUCİ-İMMUN VASKÜLİTLER</vt:lpstr>
      <vt:lpstr>PAUCİ-İMMUN VASKÜLİTLER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SULE SENGUL</cp:lastModifiedBy>
  <cp:revision>140</cp:revision>
  <dcterms:created xsi:type="dcterms:W3CDTF">2015-03-12T10:26:09Z</dcterms:created>
  <dcterms:modified xsi:type="dcterms:W3CDTF">2018-01-30T08:38:13Z</dcterms:modified>
</cp:coreProperties>
</file>