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3" r:id="rId8"/>
    <p:sldId id="264"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2314914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92064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83939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048040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34340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0482091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220711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43080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919436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5231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09016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872960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345246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85623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851640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60355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3/26/2021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51118531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a:t>Miras </a:t>
            </a:r>
            <a:r>
              <a:rPr lang="tr-TR" dirty="0" smtClean="0"/>
              <a:t>Hukuku</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Miras Sözleşmelerinin Sona Ermesi</a:t>
            </a:r>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04EE-1AB0-8F40-A67B-58D2D5F794B3}"/>
              </a:ext>
            </a:extLst>
          </p:cNvPr>
          <p:cNvSpPr>
            <a:spLocks noGrp="1"/>
          </p:cNvSpPr>
          <p:nvPr>
            <p:ph type="title"/>
          </p:nvPr>
        </p:nvSpPr>
        <p:spPr/>
        <p:txBody>
          <a:bodyPr/>
          <a:lstStyle/>
          <a:p>
            <a:r>
              <a:rPr lang="tr-TR" dirty="0" smtClean="0"/>
              <a:t>Miras Sözleşmelerinin Sona Ermesi</a:t>
            </a:r>
            <a:endParaRPr lang="tr-TR" dirty="0"/>
          </a:p>
        </p:txBody>
      </p:sp>
      <p:sp>
        <p:nvSpPr>
          <p:cNvPr id="3" name="İçerik Yer Tutucusu 2">
            <a:extLst>
              <a:ext uri="{FF2B5EF4-FFF2-40B4-BE49-F238E27FC236}">
                <a16:creationId xmlns:a16="http://schemas.microsoft.com/office/drawing/2014/main" id="{A3FCAC8F-3824-0440-BC20-004C475DCD91}"/>
              </a:ext>
            </a:extLst>
          </p:cNvPr>
          <p:cNvSpPr>
            <a:spLocks noGrp="1"/>
          </p:cNvSpPr>
          <p:nvPr>
            <p:ph idx="1"/>
          </p:nvPr>
        </p:nvSpPr>
        <p:spPr/>
        <p:txBody>
          <a:bodyPr/>
          <a:lstStyle/>
          <a:p>
            <a:r>
              <a:rPr lang="tr-TR" b="1" dirty="0"/>
              <a:t>Miras sözleşmesinin feshi </a:t>
            </a:r>
            <a:r>
              <a:rPr lang="tr-TR" dirty="0"/>
              <a:t>iki sebeple gerçekleşebilir. Bunlar:</a:t>
            </a:r>
          </a:p>
          <a:p>
            <a:r>
              <a:rPr lang="tr-TR" dirty="0"/>
              <a:t>I. Anlaşma ile fesih</a:t>
            </a:r>
          </a:p>
          <a:p>
            <a:r>
              <a:rPr lang="tr-TR" dirty="0"/>
              <a:t>II. Tek taraflı fesih (miras sözleşmesinden dönme)</a:t>
            </a:r>
          </a:p>
          <a:p>
            <a:endParaRPr lang="tr-TR" dirty="0"/>
          </a:p>
        </p:txBody>
      </p:sp>
    </p:spTree>
    <p:extLst>
      <p:ext uri="{BB962C8B-B14F-4D97-AF65-F5344CB8AC3E}">
        <p14:creationId xmlns:p14="http://schemas.microsoft.com/office/powerpoint/2010/main" val="6585469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04EE-1AB0-8F40-A67B-58D2D5F794B3}"/>
              </a:ext>
            </a:extLst>
          </p:cNvPr>
          <p:cNvSpPr>
            <a:spLocks noGrp="1"/>
          </p:cNvSpPr>
          <p:nvPr>
            <p:ph type="title"/>
          </p:nvPr>
        </p:nvSpPr>
        <p:spPr/>
        <p:txBody>
          <a:bodyPr/>
          <a:lstStyle/>
          <a:p>
            <a:r>
              <a:rPr lang="tr-TR" dirty="0" smtClean="0"/>
              <a:t>Miras Sözleşmelerinin Sona Ermesi</a:t>
            </a:r>
            <a:endParaRPr lang="tr-TR" dirty="0"/>
          </a:p>
        </p:txBody>
      </p:sp>
      <p:sp>
        <p:nvSpPr>
          <p:cNvPr id="3" name="İçerik Yer Tutucusu 2">
            <a:extLst>
              <a:ext uri="{FF2B5EF4-FFF2-40B4-BE49-F238E27FC236}">
                <a16:creationId xmlns:a16="http://schemas.microsoft.com/office/drawing/2014/main" id="{A3FCAC8F-3824-0440-BC20-004C475DCD91}"/>
              </a:ext>
            </a:extLst>
          </p:cNvPr>
          <p:cNvSpPr>
            <a:spLocks noGrp="1"/>
          </p:cNvSpPr>
          <p:nvPr>
            <p:ph idx="1"/>
          </p:nvPr>
        </p:nvSpPr>
        <p:spPr/>
        <p:txBody>
          <a:bodyPr/>
          <a:lstStyle/>
          <a:p>
            <a:r>
              <a:rPr lang="tr-TR" b="1" dirty="0"/>
              <a:t>Anlaşma ile fesih</a:t>
            </a:r>
          </a:p>
          <a:p>
            <a:r>
              <a:rPr lang="tr-TR" dirty="0"/>
              <a:t>Miras sözleşmesinin tarafları anlaşarak sözleşmeyi sonlandırabilirler. TMK m. 546/1’e göre bu anlaşmanın yazılı şekilde yapılması gerekir. Resmi şekil aranmaz, adi yazılı şekil yeterlidir.</a:t>
            </a:r>
          </a:p>
          <a:p>
            <a:r>
              <a:rPr lang="tr-TR" dirty="0"/>
              <a:t>Miras sözleşmesinde değişik yapılması ise ancak ve ancak miras sözleşmesinin yapıldığı şekilde yapılabilir. Bu şekil resmi yazılı şekildir. Adi yazılı şekille miras sözleşmesinde değişiklik yapılması mümkün değildir.</a:t>
            </a:r>
          </a:p>
        </p:txBody>
      </p:sp>
    </p:spTree>
    <p:extLst>
      <p:ext uri="{BB962C8B-B14F-4D97-AF65-F5344CB8AC3E}">
        <p14:creationId xmlns:p14="http://schemas.microsoft.com/office/powerpoint/2010/main" val="1628997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04EE-1AB0-8F40-A67B-58D2D5F794B3}"/>
              </a:ext>
            </a:extLst>
          </p:cNvPr>
          <p:cNvSpPr>
            <a:spLocks noGrp="1"/>
          </p:cNvSpPr>
          <p:nvPr>
            <p:ph type="title"/>
          </p:nvPr>
        </p:nvSpPr>
        <p:spPr/>
        <p:txBody>
          <a:bodyPr/>
          <a:lstStyle/>
          <a:p>
            <a:r>
              <a:rPr lang="tr-TR" dirty="0" smtClean="0"/>
              <a:t>Miras Sözleşmelerinin Sona Ermesi</a:t>
            </a:r>
            <a:endParaRPr lang="tr-TR" dirty="0"/>
          </a:p>
        </p:txBody>
      </p:sp>
      <p:sp>
        <p:nvSpPr>
          <p:cNvPr id="3" name="İçerik Yer Tutucusu 2">
            <a:extLst>
              <a:ext uri="{FF2B5EF4-FFF2-40B4-BE49-F238E27FC236}">
                <a16:creationId xmlns:a16="http://schemas.microsoft.com/office/drawing/2014/main" id="{A3FCAC8F-3824-0440-BC20-004C475DCD91}"/>
              </a:ext>
            </a:extLst>
          </p:cNvPr>
          <p:cNvSpPr>
            <a:spLocks noGrp="1"/>
          </p:cNvSpPr>
          <p:nvPr>
            <p:ph idx="1"/>
          </p:nvPr>
        </p:nvSpPr>
        <p:spPr/>
        <p:txBody>
          <a:bodyPr/>
          <a:lstStyle/>
          <a:p>
            <a:r>
              <a:rPr lang="tr-TR" dirty="0"/>
              <a:t>Anlaşma yolu ile miras sözleşmesini sadece taraflar sonlandırabilirler.</a:t>
            </a:r>
          </a:p>
          <a:p>
            <a:r>
              <a:rPr lang="tr-TR" dirty="0"/>
              <a:t>Üçüncü kişilerin ve ilgililerin bu hakkı bulunmamaktadır.</a:t>
            </a:r>
          </a:p>
          <a:p>
            <a:r>
              <a:rPr lang="tr-TR" dirty="0"/>
              <a:t>Ölüme bağlı tasarrufunu miras sözleşmesi ile yapan kişiler, bunu ancak şahsen bulunacakları irade beyanları ile sonlandırabilirler, temsilci aracılığıyla bu irade beyanında bulunamazlar.</a:t>
            </a:r>
          </a:p>
          <a:p>
            <a:r>
              <a:rPr lang="tr-TR" dirty="0"/>
              <a:t>Miras sözleşmesinin ölüme bağlı tasarrufta bulunmayan tarafı ise fesih anlaşmasını temsilci aracılığıyla yapabilir.</a:t>
            </a:r>
          </a:p>
        </p:txBody>
      </p:sp>
    </p:spTree>
    <p:extLst>
      <p:ext uri="{BB962C8B-B14F-4D97-AF65-F5344CB8AC3E}">
        <p14:creationId xmlns:p14="http://schemas.microsoft.com/office/powerpoint/2010/main" val="22537094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04EE-1AB0-8F40-A67B-58D2D5F794B3}"/>
              </a:ext>
            </a:extLst>
          </p:cNvPr>
          <p:cNvSpPr>
            <a:spLocks noGrp="1"/>
          </p:cNvSpPr>
          <p:nvPr>
            <p:ph type="title"/>
          </p:nvPr>
        </p:nvSpPr>
        <p:spPr/>
        <p:txBody>
          <a:bodyPr/>
          <a:lstStyle/>
          <a:p>
            <a:r>
              <a:rPr lang="tr-TR" dirty="0" smtClean="0"/>
              <a:t>Miras Sözleşmelerinin Sona Ermesi</a:t>
            </a:r>
            <a:endParaRPr lang="tr-TR" dirty="0"/>
          </a:p>
        </p:txBody>
      </p:sp>
      <p:sp>
        <p:nvSpPr>
          <p:cNvPr id="3" name="İçerik Yer Tutucusu 2">
            <a:extLst>
              <a:ext uri="{FF2B5EF4-FFF2-40B4-BE49-F238E27FC236}">
                <a16:creationId xmlns:a16="http://schemas.microsoft.com/office/drawing/2014/main" id="{A3FCAC8F-3824-0440-BC20-004C475DCD91}"/>
              </a:ext>
            </a:extLst>
          </p:cNvPr>
          <p:cNvSpPr>
            <a:spLocks noGrp="1"/>
          </p:cNvSpPr>
          <p:nvPr>
            <p:ph idx="1"/>
          </p:nvPr>
        </p:nvSpPr>
        <p:spPr/>
        <p:txBody>
          <a:bodyPr/>
          <a:lstStyle/>
          <a:p>
            <a:r>
              <a:rPr lang="tr-TR" b="1" dirty="0"/>
              <a:t>Tek taraflı fesih hakkı (miras sözleşmesinden dönme)</a:t>
            </a:r>
          </a:p>
          <a:p>
            <a:r>
              <a:rPr lang="tr-TR" dirty="0"/>
              <a:t>Kural, miras sözleşmelerinin tek taraflı beyanla feshedilememesidir. Ancak istisnai hallerde miras sözleşmesi tek taraflı beyanla feshedilebilir.</a:t>
            </a:r>
          </a:p>
          <a:p>
            <a:r>
              <a:rPr lang="tr-TR" dirty="0"/>
              <a:t>Bu istisnai haller kanunda sınırlı sayıda ve tüketici olarak sayılmıştır.</a:t>
            </a:r>
          </a:p>
          <a:p>
            <a:endParaRPr lang="tr-TR" dirty="0"/>
          </a:p>
        </p:txBody>
      </p:sp>
    </p:spTree>
    <p:extLst>
      <p:ext uri="{BB962C8B-B14F-4D97-AF65-F5344CB8AC3E}">
        <p14:creationId xmlns:p14="http://schemas.microsoft.com/office/powerpoint/2010/main" val="2359956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04EE-1AB0-8F40-A67B-58D2D5F794B3}"/>
              </a:ext>
            </a:extLst>
          </p:cNvPr>
          <p:cNvSpPr>
            <a:spLocks noGrp="1"/>
          </p:cNvSpPr>
          <p:nvPr>
            <p:ph type="title"/>
          </p:nvPr>
        </p:nvSpPr>
        <p:spPr/>
        <p:txBody>
          <a:bodyPr/>
          <a:lstStyle/>
          <a:p>
            <a:r>
              <a:rPr lang="tr-TR" dirty="0" smtClean="0"/>
              <a:t>Miras Sözleşmelerinin Sona Ermesi</a:t>
            </a:r>
            <a:endParaRPr lang="tr-TR" dirty="0"/>
          </a:p>
        </p:txBody>
      </p:sp>
      <p:sp>
        <p:nvSpPr>
          <p:cNvPr id="3" name="İçerik Yer Tutucusu 2">
            <a:extLst>
              <a:ext uri="{FF2B5EF4-FFF2-40B4-BE49-F238E27FC236}">
                <a16:creationId xmlns:a16="http://schemas.microsoft.com/office/drawing/2014/main" id="{A3FCAC8F-3824-0440-BC20-004C475DCD91}"/>
              </a:ext>
            </a:extLst>
          </p:cNvPr>
          <p:cNvSpPr>
            <a:spLocks noGrp="1"/>
          </p:cNvSpPr>
          <p:nvPr>
            <p:ph idx="1"/>
          </p:nvPr>
        </p:nvSpPr>
        <p:spPr/>
        <p:txBody>
          <a:bodyPr/>
          <a:lstStyle/>
          <a:p>
            <a:r>
              <a:rPr lang="tr-TR" b="1" dirty="0" err="1"/>
              <a:t>Vasiyetçinin</a:t>
            </a:r>
            <a:r>
              <a:rPr lang="tr-TR" b="1" dirty="0"/>
              <a:t> tek taraflı fesih hakkının miras sözleşmesinde açık olarak saklı tutulması: </a:t>
            </a:r>
            <a:r>
              <a:rPr lang="tr-TR" dirty="0"/>
              <a:t>Miras sözleşmesi ile ölüme bağlı tasarrufta bulunan tarafın fesih hakkı sözleşmede saklı tutulduysa, bu kişinin bu hakkını kullanabileceği kabul edilmektedir.</a:t>
            </a:r>
          </a:p>
          <a:p>
            <a:r>
              <a:rPr lang="tr-TR" b="1" dirty="0"/>
              <a:t>Mirasçılıktan çıkarma sebebinin bulunması: </a:t>
            </a:r>
            <a:r>
              <a:rPr lang="tr-TR" dirty="0"/>
              <a:t>Miras sözleşmesi ile ölüme bağlı tasarrufta bulunan tarafın karşı tarafı olan kişinin mirastan çıkarılma sonucunu doğuracak fiillerde bulunmuş olması durumunda, </a:t>
            </a:r>
            <a:r>
              <a:rPr lang="tr-TR" dirty="0" err="1"/>
              <a:t>vasiyetçi</a:t>
            </a:r>
            <a:r>
              <a:rPr lang="tr-TR" dirty="0"/>
              <a:t> miras sözleşmesi tarafının sözleşmeyi feshetme hakkı bulunmaktadır.</a:t>
            </a:r>
            <a:endParaRPr lang="tr-TR" b="1" dirty="0"/>
          </a:p>
        </p:txBody>
      </p:sp>
    </p:spTree>
    <p:extLst>
      <p:ext uri="{BB962C8B-B14F-4D97-AF65-F5344CB8AC3E}">
        <p14:creationId xmlns:p14="http://schemas.microsoft.com/office/powerpoint/2010/main" val="4383099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04EE-1AB0-8F40-A67B-58D2D5F794B3}"/>
              </a:ext>
            </a:extLst>
          </p:cNvPr>
          <p:cNvSpPr>
            <a:spLocks noGrp="1"/>
          </p:cNvSpPr>
          <p:nvPr>
            <p:ph type="title"/>
          </p:nvPr>
        </p:nvSpPr>
        <p:spPr/>
        <p:txBody>
          <a:bodyPr/>
          <a:lstStyle/>
          <a:p>
            <a:r>
              <a:rPr lang="tr-TR" dirty="0" smtClean="0"/>
              <a:t>Miras Sözleşmelerinin Sona Ermesi</a:t>
            </a:r>
            <a:endParaRPr lang="tr-TR" dirty="0"/>
          </a:p>
        </p:txBody>
      </p:sp>
      <p:sp>
        <p:nvSpPr>
          <p:cNvPr id="3" name="İçerik Yer Tutucusu 2">
            <a:extLst>
              <a:ext uri="{FF2B5EF4-FFF2-40B4-BE49-F238E27FC236}">
                <a16:creationId xmlns:a16="http://schemas.microsoft.com/office/drawing/2014/main" id="{A3FCAC8F-3824-0440-BC20-004C475DCD91}"/>
              </a:ext>
            </a:extLst>
          </p:cNvPr>
          <p:cNvSpPr>
            <a:spLocks noGrp="1"/>
          </p:cNvSpPr>
          <p:nvPr>
            <p:ph idx="1"/>
          </p:nvPr>
        </p:nvSpPr>
        <p:spPr/>
        <p:txBody>
          <a:bodyPr/>
          <a:lstStyle/>
          <a:p>
            <a:r>
              <a:rPr lang="tr-TR" dirty="0"/>
              <a:t>Mirasçılıktan çıkarılma sebebinin bulunması kendiliğinden miras sözleşmesini sona erdirmez, </a:t>
            </a:r>
            <a:r>
              <a:rPr lang="tr-TR" dirty="0" err="1"/>
              <a:t>vasiyetçinin</a:t>
            </a:r>
            <a:r>
              <a:rPr lang="tr-TR" dirty="0"/>
              <a:t> mutlaka bu sözleşmeden sonlandırmak üzere irade beyanında bulunması gerekmektedir.</a:t>
            </a:r>
          </a:p>
          <a:p>
            <a:r>
              <a:rPr lang="tr-TR" b="1" dirty="0"/>
              <a:t>Edimin ifa edilmemesi sebebiyle fesih:</a:t>
            </a:r>
            <a:r>
              <a:rPr lang="tr-TR" dirty="0"/>
              <a:t> Miras sözleşmesi çerçevesinde bir borcu yerine getirmesi gereken taraf bu borcunu yerine getirmezse, karşı taraf sözleşmeden dönebilir. TMK m. 547 hükmü, borçlar hukukunun genel hükümlerinde borcun ifa edilmemesi hallerine ilişkin hükümlere gönderme yapmaktadır.</a:t>
            </a:r>
            <a:endParaRPr lang="tr-TR" b="1" dirty="0"/>
          </a:p>
        </p:txBody>
      </p:sp>
    </p:spTree>
    <p:extLst>
      <p:ext uri="{BB962C8B-B14F-4D97-AF65-F5344CB8AC3E}">
        <p14:creationId xmlns:p14="http://schemas.microsoft.com/office/powerpoint/2010/main" val="30668561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04EE-1AB0-8F40-A67B-58D2D5F794B3}"/>
              </a:ext>
            </a:extLst>
          </p:cNvPr>
          <p:cNvSpPr>
            <a:spLocks noGrp="1"/>
          </p:cNvSpPr>
          <p:nvPr>
            <p:ph type="title"/>
          </p:nvPr>
        </p:nvSpPr>
        <p:spPr/>
        <p:txBody>
          <a:bodyPr/>
          <a:lstStyle/>
          <a:p>
            <a:r>
              <a:rPr lang="tr-TR" dirty="0" smtClean="0"/>
              <a:t>Miras Sözleşmelerinin Sona Ermesi</a:t>
            </a:r>
            <a:endParaRPr lang="tr-TR" dirty="0"/>
          </a:p>
        </p:txBody>
      </p:sp>
      <p:sp>
        <p:nvSpPr>
          <p:cNvPr id="3" name="İçerik Yer Tutucusu 2">
            <a:extLst>
              <a:ext uri="{FF2B5EF4-FFF2-40B4-BE49-F238E27FC236}">
                <a16:creationId xmlns:a16="http://schemas.microsoft.com/office/drawing/2014/main" id="{A3FCAC8F-3824-0440-BC20-004C475DCD91}"/>
              </a:ext>
            </a:extLst>
          </p:cNvPr>
          <p:cNvSpPr>
            <a:spLocks noGrp="1"/>
          </p:cNvSpPr>
          <p:nvPr>
            <p:ph idx="1"/>
          </p:nvPr>
        </p:nvSpPr>
        <p:spPr/>
        <p:txBody>
          <a:bodyPr/>
          <a:lstStyle/>
          <a:p>
            <a:r>
              <a:rPr lang="tr-TR" b="1" dirty="0"/>
              <a:t>Bir irade sakatlığının bulunması: </a:t>
            </a:r>
            <a:r>
              <a:rPr lang="tr-TR" dirty="0"/>
              <a:t>Hata, hile ve ikrah gibi bir irade sakatlığı sebebiyle iradesinin sağlıklı olmadığını ileri süren taraf, sözleşmeyi iptal edebilir. </a:t>
            </a:r>
          </a:p>
          <a:p>
            <a:r>
              <a:rPr lang="tr-TR" b="1" dirty="0"/>
              <a:t>Şekil eksikliği: </a:t>
            </a:r>
            <a:r>
              <a:rPr lang="tr-TR" dirty="0"/>
              <a:t>Miras sözleşmesinin düzenlenmesinde şekil eksikliği varsa, taraflar hayatta iken bunun hükümsüzlüğünü ileri sürebilecekleri gibi, </a:t>
            </a:r>
            <a:r>
              <a:rPr lang="tr-TR" dirty="0" err="1"/>
              <a:t>vasiyetçinin</a:t>
            </a:r>
            <a:r>
              <a:rPr lang="tr-TR" dirty="0"/>
              <a:t> ölümünden sonra, TMK m. 557/4 uyarınca, ilgili mirasçı ve vasiyet alacaklıları da bunun iptalini talep edebilirler.</a:t>
            </a:r>
          </a:p>
          <a:p>
            <a:r>
              <a:rPr lang="tr-TR" b="1" dirty="0"/>
              <a:t>Ehliyetsizlik: </a:t>
            </a:r>
            <a:r>
              <a:rPr lang="tr-TR" dirty="0" err="1"/>
              <a:t>Vasiyetçinin</a:t>
            </a:r>
            <a:r>
              <a:rPr lang="tr-TR" dirty="0"/>
              <a:t> miras sözleşmesi yaptığı sırada ehliyetinin bulunmadığı durumlarda, onun ölümü üzerine mirasçılarının miras sözleşmesinin iptalini talep ve dava etmeleri mümkündür.</a:t>
            </a:r>
            <a:endParaRPr lang="tr-TR" b="1" dirty="0"/>
          </a:p>
        </p:txBody>
      </p:sp>
    </p:spTree>
    <p:extLst>
      <p:ext uri="{BB962C8B-B14F-4D97-AF65-F5344CB8AC3E}">
        <p14:creationId xmlns:p14="http://schemas.microsoft.com/office/powerpoint/2010/main" val="3235671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70204EE-1AB0-8F40-A67B-58D2D5F794B3}"/>
              </a:ext>
            </a:extLst>
          </p:cNvPr>
          <p:cNvSpPr>
            <a:spLocks noGrp="1"/>
          </p:cNvSpPr>
          <p:nvPr>
            <p:ph type="title"/>
          </p:nvPr>
        </p:nvSpPr>
        <p:spPr/>
        <p:txBody>
          <a:bodyPr/>
          <a:lstStyle/>
          <a:p>
            <a:r>
              <a:rPr lang="tr-TR" smtClean="0"/>
              <a:t>Miras Sözleşmelerinin Sona Ermesi</a:t>
            </a:r>
            <a:endParaRPr lang="tr-TR" dirty="0"/>
          </a:p>
        </p:txBody>
      </p:sp>
      <p:sp>
        <p:nvSpPr>
          <p:cNvPr id="3" name="İçerik Yer Tutucusu 2">
            <a:extLst>
              <a:ext uri="{FF2B5EF4-FFF2-40B4-BE49-F238E27FC236}">
                <a16:creationId xmlns:a16="http://schemas.microsoft.com/office/drawing/2014/main" id="{A3FCAC8F-3824-0440-BC20-004C475DCD91}"/>
              </a:ext>
            </a:extLst>
          </p:cNvPr>
          <p:cNvSpPr>
            <a:spLocks noGrp="1"/>
          </p:cNvSpPr>
          <p:nvPr>
            <p:ph idx="1"/>
          </p:nvPr>
        </p:nvSpPr>
        <p:spPr/>
        <p:txBody>
          <a:bodyPr>
            <a:normAutofit/>
          </a:bodyPr>
          <a:lstStyle/>
          <a:p>
            <a:r>
              <a:rPr lang="tr-TR" b="1" dirty="0"/>
              <a:t>Miras sözleşmesinin hükümsüzlüğü: </a:t>
            </a:r>
            <a:r>
              <a:rPr lang="tr-TR" dirty="0"/>
              <a:t>Miras sözleşmesi bazı hallerde kendiliğinden hükümsüz hale gelebilir. Bunlar şu hallerdir:</a:t>
            </a:r>
          </a:p>
          <a:p>
            <a:r>
              <a:rPr lang="tr-TR" b="1" dirty="0"/>
              <a:t>I. Diğer tarafın </a:t>
            </a:r>
            <a:r>
              <a:rPr lang="tr-TR" b="1" dirty="0" err="1"/>
              <a:t>vasiyetçiden</a:t>
            </a:r>
            <a:r>
              <a:rPr lang="tr-TR" b="1" dirty="0"/>
              <a:t> önce ölmesi</a:t>
            </a:r>
          </a:p>
          <a:p>
            <a:r>
              <a:rPr lang="tr-TR" b="1" dirty="0"/>
              <a:t>II. Mirastan yoksunluk. </a:t>
            </a:r>
            <a:r>
              <a:rPr lang="tr-TR" dirty="0"/>
              <a:t>Bu durumda ölenin mirasçıları, </a:t>
            </a:r>
            <a:r>
              <a:rPr lang="tr-TR" dirty="0" err="1"/>
              <a:t>vasiyetçiden</a:t>
            </a:r>
            <a:r>
              <a:rPr lang="tr-TR" dirty="0"/>
              <a:t>, ölenin yaptığı tasarrufları sebepsiz zenginleşme hükümlerinde isteyebilirler.</a:t>
            </a:r>
          </a:p>
          <a:p>
            <a:r>
              <a:rPr lang="tr-TR" b="1" dirty="0"/>
              <a:t>III. Eşler arasındaki miras sözleşmelerinde evliliğin sona ermesi </a:t>
            </a:r>
            <a:r>
              <a:rPr lang="tr-TR" dirty="0"/>
              <a:t>(TMK m. 181/1)</a:t>
            </a:r>
          </a:p>
          <a:p>
            <a:r>
              <a:rPr lang="tr-TR" b="1" dirty="0"/>
              <a:t>IV. Muvazaalı miras sözleşmeleri. Bu durumda muvazaa her zaman ileri sürülebilir.</a:t>
            </a:r>
          </a:p>
        </p:txBody>
      </p:sp>
    </p:spTree>
    <p:extLst>
      <p:ext uri="{BB962C8B-B14F-4D97-AF65-F5344CB8AC3E}">
        <p14:creationId xmlns:p14="http://schemas.microsoft.com/office/powerpoint/2010/main" val="1808521050"/>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763</TotalTime>
  <Words>515</Words>
  <Application>Microsoft Office PowerPoint</Application>
  <PresentationFormat>Geniş ekran</PresentationFormat>
  <Paragraphs>35</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Miras Hukuku</vt:lpstr>
      <vt:lpstr>Miras Sözleşmelerinin Sona Ermesi</vt:lpstr>
      <vt:lpstr>Miras Sözleşmelerinin Sona Ermesi</vt:lpstr>
      <vt:lpstr>Miras Sözleşmelerinin Sona Ermesi</vt:lpstr>
      <vt:lpstr>Miras Sözleşmelerinin Sona Ermesi</vt:lpstr>
      <vt:lpstr>Miras Sözleşmelerinin Sona Ermesi</vt:lpstr>
      <vt:lpstr>Miras Sözleşmelerinin Sona Ermesi</vt:lpstr>
      <vt:lpstr>Miras Sözleşmelerinin Sona Ermesi</vt:lpstr>
      <vt:lpstr>Miras Sözleşmelerinin Sona Ermesi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47</cp:revision>
  <dcterms:created xsi:type="dcterms:W3CDTF">2020-07-01T13:53:34Z</dcterms:created>
  <dcterms:modified xsi:type="dcterms:W3CDTF">2021-03-26T13:06:22Z</dcterms:modified>
</cp:coreProperties>
</file>