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85" r:id="rId8"/>
    <p:sldId id="286" r:id="rId9"/>
    <p:sldId id="288" r:id="rId10"/>
    <p:sldId id="289" r:id="rId11"/>
    <p:sldId id="261" r:id="rId12"/>
    <p:sldId id="267" r:id="rId13"/>
    <p:sldId id="270" r:id="rId14"/>
    <p:sldId id="268" r:id="rId15"/>
    <p:sldId id="277" r:id="rId16"/>
    <p:sldId id="275" r:id="rId17"/>
    <p:sldId id="276" r:id="rId18"/>
    <p:sldId id="278" r:id="rId19"/>
    <p:sldId id="271" r:id="rId20"/>
    <p:sldId id="284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none">
                <a:latin typeface="Arial Narrow" panose="020B0606020202030204" pitchFamily="34" charset="0"/>
              </a:defRPr>
            </a:lvl1pPr>
            <a:lvl2pPr>
              <a:defRPr u="none">
                <a:latin typeface="Arial Narrow" panose="020B0606020202030204" pitchFamily="34" charset="0"/>
              </a:defRPr>
            </a:lvl2pPr>
            <a:lvl3pPr>
              <a:defRPr u="none">
                <a:latin typeface="Arial Narrow" panose="020B0606020202030204" pitchFamily="34" charset="0"/>
              </a:defRPr>
            </a:lvl3pPr>
            <a:lvl4pPr>
              <a:defRPr u="none">
                <a:latin typeface="Arial Narrow" panose="020B0606020202030204" pitchFamily="34" charset="0"/>
              </a:defRPr>
            </a:lvl4pPr>
            <a:lvl5pPr>
              <a:defRPr u="none">
                <a:latin typeface="Arial Narrow" panose="020B060602020203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5860" r="25984" b="-1"/>
          <a:stretch/>
        </p:blipFill>
        <p:spPr bwMode="auto">
          <a:xfrm>
            <a:off x="3614166" y="10"/>
            <a:ext cx="552983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2615955"/>
            <a:ext cx="3968496" cy="3320973"/>
          </a:xfrm>
        </p:spPr>
        <p:txBody>
          <a:bodyPr anchor="t">
            <a:normAutofit/>
          </a:bodyPr>
          <a:lstStyle/>
          <a:p>
            <a:r>
              <a:rPr lang="tr-TR" sz="4700" dirty="0"/>
              <a:t>INTERPRETING ECG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34674" y="4941168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tr-TR" sz="1700" dirty="0"/>
              <a:t>Dr. Etkin ŞAFAK</a:t>
            </a:r>
          </a:p>
        </p:txBody>
      </p:sp>
    </p:spTree>
    <p:extLst>
      <p:ext uri="{BB962C8B-B14F-4D97-AF65-F5344CB8AC3E}">
        <p14:creationId xmlns:p14="http://schemas.microsoft.com/office/powerpoint/2010/main" val="49981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>
            <a:normAutofit/>
          </a:bodyPr>
          <a:lstStyle/>
          <a:p>
            <a:r>
              <a:rPr lang="tr-TR" sz="3100"/>
              <a:t>The «a» 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254" y="3747432"/>
            <a:ext cx="3444765" cy="261983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These</a:t>
            </a:r>
            <a:r>
              <a:rPr lang="tr-TR" sz="2000" dirty="0"/>
              <a:t> </a:t>
            </a:r>
            <a:r>
              <a:rPr lang="en-US" sz="2000" dirty="0"/>
              <a:t>three limb leads also provide a view of the heart’s frontal plane.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Lead </a:t>
            </a:r>
            <a:r>
              <a:rPr lang="en-US" sz="2000" dirty="0" err="1"/>
              <a:t>aVR</a:t>
            </a:r>
            <a:r>
              <a:rPr lang="en-US" sz="2000" dirty="0"/>
              <a:t> provides no specific view of the heart.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Lead </a:t>
            </a:r>
            <a:r>
              <a:rPr lang="en-US" sz="2000" dirty="0" err="1"/>
              <a:t>aVL</a:t>
            </a:r>
            <a:r>
              <a:rPr lang="en-US" sz="2000" dirty="0"/>
              <a:t> shows electrical activity coming from the heart’s lateral wall.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Lead </a:t>
            </a:r>
            <a:r>
              <a:rPr lang="en-US" sz="2000" dirty="0" err="1"/>
              <a:t>aVF</a:t>
            </a:r>
            <a:r>
              <a:rPr lang="en-US" sz="2000" dirty="0"/>
              <a:t> shows electrical activity coming from the heart’s inferior wall.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5184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9" r="23844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 dirty="0"/>
              <a:t>PRECORDIAL 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1490" y="2316479"/>
            <a:ext cx="3840085" cy="4280871"/>
          </a:xfrm>
        </p:spPr>
        <p:txBody>
          <a:bodyPr>
            <a:normAutofit/>
          </a:bodyPr>
          <a:lstStyle/>
          <a:p>
            <a:r>
              <a:rPr lang="en-US" sz="2000" dirty="0"/>
              <a:t>The six precordial or V leads—V1, V2, V3, V4, V5, and V6—provide</a:t>
            </a:r>
            <a:r>
              <a:rPr lang="tr-TR" sz="2000" dirty="0"/>
              <a:t> </a:t>
            </a:r>
            <a:r>
              <a:rPr lang="en-US" sz="2000" dirty="0"/>
              <a:t>information about the heart’s horizontal plane. </a:t>
            </a:r>
            <a:endParaRPr lang="tr-TR" sz="2000" dirty="0"/>
          </a:p>
          <a:p>
            <a:r>
              <a:rPr lang="tr-TR" sz="2000" dirty="0"/>
              <a:t>T</a:t>
            </a:r>
            <a:r>
              <a:rPr lang="en-US" sz="2000" dirty="0"/>
              <a:t>he precordial leads are also unipolar, requiring</a:t>
            </a:r>
            <a:r>
              <a:rPr lang="tr-TR" sz="2000" dirty="0"/>
              <a:t> </a:t>
            </a:r>
            <a:r>
              <a:rPr lang="en-US" sz="2000" dirty="0"/>
              <a:t>only a single electrode. </a:t>
            </a:r>
            <a:endParaRPr lang="tr-TR" sz="2000" dirty="0"/>
          </a:p>
          <a:p>
            <a:r>
              <a:rPr lang="en-US" sz="2000" dirty="0"/>
              <a:t>The opposing pole of those leads is the</a:t>
            </a:r>
            <a:r>
              <a:rPr lang="tr-TR" sz="2000" dirty="0"/>
              <a:t> </a:t>
            </a:r>
            <a:r>
              <a:rPr lang="en-US" sz="2000" dirty="0"/>
              <a:t>center of the heart as calculated by the ECG.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9605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r="-1" b="-1"/>
          <a:stretch/>
        </p:blipFill>
        <p:spPr bwMode="auto">
          <a:xfrm>
            <a:off x="5076056" y="1916832"/>
            <a:ext cx="3952062" cy="36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/>
              <a:t>Precordial</a:t>
            </a:r>
            <a:r>
              <a:rPr lang="tr-TR" dirty="0"/>
              <a:t> </a:t>
            </a:r>
            <a:r>
              <a:rPr lang="tr-TR" dirty="0" err="1"/>
              <a:t>Limbs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90688"/>
            <a:ext cx="4447406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000" b="1" dirty="0"/>
              <a:t>L</a:t>
            </a:r>
            <a:r>
              <a:rPr lang="en-US" sz="2000" b="1" dirty="0" err="1"/>
              <a:t>ead</a:t>
            </a:r>
            <a:r>
              <a:rPr lang="en-US" sz="2000" b="1" dirty="0"/>
              <a:t> V1 </a:t>
            </a:r>
            <a:r>
              <a:rPr lang="en-US" sz="2000" dirty="0"/>
              <a:t>electrode is placed on the</a:t>
            </a:r>
            <a:r>
              <a:rPr lang="tr-TR" sz="2000" dirty="0"/>
              <a:t> </a:t>
            </a:r>
            <a:r>
              <a:rPr lang="en-US" sz="2000" dirty="0"/>
              <a:t>right side of the sternum at the fourth intercostal rib space.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b="1" dirty="0" err="1"/>
              <a:t>Lead</a:t>
            </a:r>
            <a:r>
              <a:rPr lang="tr-TR" sz="2000" b="1" dirty="0"/>
              <a:t> </a:t>
            </a:r>
            <a:r>
              <a:rPr lang="en-US" sz="2000" b="1" dirty="0"/>
              <a:t>V2 </a:t>
            </a:r>
            <a:r>
              <a:rPr lang="en-US" sz="2000" dirty="0"/>
              <a:t>is placed at the left of the sternum at the fourth intercostal rib space.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V3 </a:t>
            </a:r>
            <a:r>
              <a:rPr lang="en-US" sz="2000" dirty="0"/>
              <a:t>goes between V2 and V4.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V4 </a:t>
            </a:r>
            <a:r>
              <a:rPr lang="en-US" sz="2000" dirty="0"/>
              <a:t>is placed at the fifth intercostal space at the midclavicular line and produces a biphasic waveform.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V5 </a:t>
            </a:r>
            <a:r>
              <a:rPr lang="en-US" sz="2000" dirty="0"/>
              <a:t>is placed at the fifth intercostal space at the anterior axillary line.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V6</a:t>
            </a:r>
            <a:r>
              <a:rPr lang="en-US" sz="2000" dirty="0"/>
              <a:t>, the last of the precordial leads, is placed level with V4 at the midaxillary line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6502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10448" b="-2"/>
          <a:stretch/>
        </p:blipFill>
        <p:spPr bwMode="auto">
          <a:xfrm>
            <a:off x="3840480" y="1708592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Recording</a:t>
            </a:r>
            <a:r>
              <a:rPr lang="tr-TR" dirty="0">
                <a:latin typeface="Arial Narrow" panose="020B0606020202030204" pitchFamily="34" charset="0"/>
              </a:rPr>
              <a:t> ECG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37832"/>
            <a:ext cx="3280403" cy="46201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Place the patient in right lateral recumbency. </a:t>
            </a:r>
            <a:endParaRPr lang="tr-TR" sz="20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Part the hair. </a:t>
            </a:r>
            <a:endParaRPr lang="tr-TR" sz="20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Attach the electrodes to the skin just proximal (above) to the elbows and stifles. </a:t>
            </a:r>
            <a:endParaRPr lang="tr-TR" sz="20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Wet the electrodes with alcohol (do not soak). If panting or excessive motion, move the front limb leads further distal on the limb. </a:t>
            </a:r>
            <a:endParaRPr lang="tr-TR" sz="20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Check the speed, amplitude, and other settings.</a:t>
            </a:r>
            <a:endParaRPr lang="tr-T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9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8" y="803049"/>
            <a:ext cx="1943390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3792407"/>
            <a:ext cx="2269997" cy="17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Interpreting</a:t>
            </a:r>
            <a:r>
              <a:rPr lang="tr-TR" dirty="0">
                <a:latin typeface="Arial Narrow" panose="020B0606020202030204" pitchFamily="34" charset="0"/>
              </a:rPr>
              <a:t> ECG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7659" y="2305869"/>
            <a:ext cx="4817136" cy="37854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Waveforms produced by the heart’s electrical current are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recorded on graphed ECG paper by a stylus. </a:t>
            </a:r>
            <a:endParaRPr lang="tr-TR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ECG paper consists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of horizontal and vertical lines forming a grid. </a:t>
            </a:r>
            <a:endParaRPr lang="tr-TR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A piece of ECG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paper is called an ECG strip or tracing</a:t>
            </a:r>
            <a:endParaRPr lang="tr-T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1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74" y="1675227"/>
            <a:ext cx="6019451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Interpreting ECG</a:t>
            </a:r>
          </a:p>
        </p:txBody>
      </p:sp>
    </p:spTree>
    <p:extLst>
      <p:ext uri="{BB962C8B-B14F-4D97-AF65-F5344CB8AC3E}">
        <p14:creationId xmlns:p14="http://schemas.microsoft.com/office/powerpoint/2010/main" val="189748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10954" b="-2"/>
          <a:stretch/>
        </p:blipFill>
        <p:spPr bwMode="auto">
          <a:xfrm>
            <a:off x="3840480" y="1904281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Standart </a:t>
            </a:r>
            <a:r>
              <a:rPr lang="tr-TR" dirty="0" err="1">
                <a:latin typeface="Arial Narrow" panose="020B0606020202030204" pitchFamily="34" charset="0"/>
              </a:rPr>
              <a:t>deflection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Standard calibration of the ECG is 10mm/mV</a:t>
            </a:r>
            <a:endParaRPr lang="tr-TR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At this calibration, 1 </a:t>
            </a:r>
            <a:r>
              <a:rPr lang="en-US" sz="2400" dirty="0" err="1">
                <a:latin typeface="Arial Narrow" panose="020B0606020202030204" pitchFamily="34" charset="0"/>
              </a:rPr>
              <a:t>miliVolt</a:t>
            </a:r>
            <a:r>
              <a:rPr lang="en-US" sz="2400" dirty="0">
                <a:latin typeface="Arial Narrow" panose="020B0606020202030204" pitchFamily="34" charset="0"/>
              </a:rPr>
              <a:t> calibration signal is expected to produce a rectangle of 10 mm height and 5 mm width. </a:t>
            </a:r>
            <a:endParaRPr lang="tr-TR" sz="2400" dirty="0">
              <a:latin typeface="Arial Narrow" panose="020B0606020202030204" pitchFamily="34" charset="0"/>
            </a:endParaRP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144628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3" b="3"/>
          <a:stretch/>
        </p:blipFill>
        <p:spPr bwMode="auto">
          <a:xfrm>
            <a:off x="3477006" y="640082"/>
            <a:ext cx="5187246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750280" cy="167660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Standart </a:t>
            </a:r>
            <a:r>
              <a:rPr lang="tr-TR" dirty="0" err="1">
                <a:latin typeface="Arial Narrow" panose="020B0606020202030204" pitchFamily="34" charset="0"/>
              </a:rPr>
              <a:t>deflection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6697" y="2438400"/>
            <a:ext cx="2750278" cy="3785419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>
                <a:latin typeface="Arial Narrow" panose="020B0606020202030204" pitchFamily="34" charset="0"/>
              </a:rPr>
              <a:t>W</a:t>
            </a:r>
            <a:r>
              <a:rPr lang="en-US" sz="2400" dirty="0">
                <a:latin typeface="Arial Narrow" panose="020B0606020202030204" pitchFamily="34" charset="0"/>
              </a:rPr>
              <a:t>hen ECG waves are tall, the R or S waves may extend into the QRS complexes above or below them. </a:t>
            </a:r>
            <a:endParaRPr lang="tr-TR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To prevent this superimposition, the whole ECG may be calibrated at 5mm/mV . </a:t>
            </a:r>
          </a:p>
          <a:p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98BC887-4916-4227-9F48-3B078D238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84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2" r="7691" b="-4"/>
          <a:stretch/>
        </p:blipFill>
        <p:spPr bwMode="auto">
          <a:xfrm>
            <a:off x="603504" y="803049"/>
            <a:ext cx="2269998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9" r="38471" b="-2"/>
          <a:stretch/>
        </p:blipFill>
        <p:spPr bwMode="auto">
          <a:xfrm>
            <a:off x="603504" y="3461344"/>
            <a:ext cx="226999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tr-TR" sz="4100" dirty="0">
                <a:latin typeface="Arial Narrow" panose="020B0606020202030204" pitchFamily="34" charset="0"/>
              </a:rPr>
              <a:t>PAPER SPEED-</a:t>
            </a:r>
            <a:r>
              <a:rPr lang="tr-TR" sz="4100" dirty="0" err="1">
                <a:latin typeface="Arial Narrow" panose="020B0606020202030204" pitchFamily="34" charset="0"/>
              </a:rPr>
              <a:t>measurement</a:t>
            </a:r>
            <a:r>
              <a:rPr lang="tr-TR" sz="4100" dirty="0">
                <a:latin typeface="Arial Narrow" panose="020B0606020202030204" pitchFamily="34" charset="0"/>
              </a:rPr>
              <a:t> of time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7660" y="2438400"/>
            <a:ext cx="4817136" cy="378541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The horizontal axis of the ECG strip represents time.</a:t>
            </a:r>
            <a:endParaRPr lang="tr-TR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If recording at 50 mm/sec: </a:t>
            </a:r>
            <a:r>
              <a:rPr lang="tr-TR" sz="2800" dirty="0">
                <a:latin typeface="Arial Narrow" panose="020B0606020202030204" pitchFamily="34" charset="0"/>
              </a:rPr>
              <a:t>0.02 </a:t>
            </a:r>
            <a:r>
              <a:rPr lang="tr-TR" sz="2800" dirty="0" err="1">
                <a:latin typeface="Arial Narrow" panose="020B0606020202030204" pitchFamily="34" charset="0"/>
              </a:rPr>
              <a:t>sec</a:t>
            </a:r>
            <a:r>
              <a:rPr lang="tr-TR" sz="2800" dirty="0">
                <a:latin typeface="Arial Narrow" panose="020B0606020202030204" pitchFamily="34" charset="0"/>
              </a:rPr>
              <a:t>= 1 </a:t>
            </a:r>
            <a:r>
              <a:rPr lang="tr-TR" sz="2800" dirty="0" err="1">
                <a:latin typeface="Arial Narrow" panose="020B0606020202030204" pitchFamily="34" charset="0"/>
              </a:rPr>
              <a:t>little</a:t>
            </a:r>
            <a:r>
              <a:rPr lang="tr-TR" sz="2800" dirty="0">
                <a:latin typeface="Arial Narrow" panose="020B0606020202030204" pitchFamily="34" charset="0"/>
              </a:rPr>
              <a:t> </a:t>
            </a:r>
            <a:r>
              <a:rPr lang="tr-TR" sz="2800" dirty="0" err="1">
                <a:latin typeface="Arial Narrow" panose="020B0606020202030204" pitchFamily="34" charset="0"/>
              </a:rPr>
              <a:t>box</a:t>
            </a:r>
            <a:endParaRPr lang="tr-TR" sz="2800" dirty="0">
              <a:latin typeface="Arial Narrow" panose="020B0606020202030204" pitchFamily="34" charset="0"/>
            </a:endParaRPr>
          </a:p>
          <a:p>
            <a:r>
              <a:rPr lang="tr-TR" sz="2800" dirty="0" err="1">
                <a:latin typeface="Arial Narrow" panose="020B0606020202030204" pitchFamily="34" charset="0"/>
              </a:rPr>
              <a:t>If</a:t>
            </a:r>
            <a:r>
              <a:rPr lang="tr-TR" sz="2800" dirty="0">
                <a:latin typeface="Arial Narrow" panose="020B0606020202030204" pitchFamily="34" charset="0"/>
              </a:rPr>
              <a:t> </a:t>
            </a:r>
            <a:r>
              <a:rPr lang="tr-TR" sz="2800" dirty="0" err="1">
                <a:latin typeface="Arial Narrow" panose="020B0606020202030204" pitchFamily="34" charset="0"/>
              </a:rPr>
              <a:t>recording</a:t>
            </a:r>
            <a:r>
              <a:rPr lang="tr-TR" sz="2800" dirty="0">
                <a:latin typeface="Arial Narrow" panose="020B0606020202030204" pitchFamily="34" charset="0"/>
              </a:rPr>
              <a:t> at 25 mm/</a:t>
            </a:r>
            <a:r>
              <a:rPr lang="tr-TR" sz="2800" dirty="0" err="1">
                <a:latin typeface="Arial Narrow" panose="020B0606020202030204" pitchFamily="34" charset="0"/>
              </a:rPr>
              <a:t>sec</a:t>
            </a:r>
            <a:r>
              <a:rPr lang="tr-TR" sz="2800" dirty="0">
                <a:latin typeface="Arial Narrow" panose="020B0606020202030204" pitchFamily="34" charset="0"/>
              </a:rPr>
              <a:t>: 0.04 </a:t>
            </a:r>
            <a:r>
              <a:rPr lang="tr-TR" sz="2800" dirty="0" err="1">
                <a:latin typeface="Arial Narrow" panose="020B0606020202030204" pitchFamily="34" charset="0"/>
              </a:rPr>
              <a:t>sec</a:t>
            </a:r>
            <a:r>
              <a:rPr lang="tr-TR" sz="2800" dirty="0">
                <a:latin typeface="Arial Narrow" panose="020B0606020202030204" pitchFamily="34" charset="0"/>
              </a:rPr>
              <a:t>=1 </a:t>
            </a:r>
            <a:r>
              <a:rPr lang="tr-TR" sz="2800" dirty="0" err="1">
                <a:latin typeface="Arial Narrow" panose="020B0606020202030204" pitchFamily="34" charset="0"/>
              </a:rPr>
              <a:t>little</a:t>
            </a:r>
            <a:r>
              <a:rPr lang="tr-TR" sz="2800" dirty="0">
                <a:latin typeface="Arial Narrow" panose="020B0606020202030204" pitchFamily="34" charset="0"/>
              </a:rPr>
              <a:t> </a:t>
            </a:r>
            <a:r>
              <a:rPr lang="tr-TR" sz="2800" dirty="0" err="1">
                <a:latin typeface="Arial Narrow" panose="020B0606020202030204" pitchFamily="34" charset="0"/>
              </a:rPr>
              <a:t>box</a:t>
            </a:r>
            <a:r>
              <a:rPr lang="tr-TR" sz="2800" dirty="0">
                <a:latin typeface="Arial Narrow" panose="020B060602020203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94456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solidFill>
                  <a:schemeClr val="accent1"/>
                </a:solidFill>
                <a:latin typeface="Arial Narrow" panose="020B0606020202030204" pitchFamily="34" charset="0"/>
              </a:rPr>
              <a:t>Methodical Approach to the ECG</a:t>
            </a:r>
            <a:endParaRPr lang="tr-TR" sz="41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>
                <a:latin typeface="Arial Narrow" panose="020B0606020202030204" pitchFamily="34" charset="0"/>
              </a:rPr>
              <a:t>Start at the left and go through each complex, identifying known waves. </a:t>
            </a:r>
            <a:endParaRPr lang="tr-TR" sz="2100" dirty="0">
              <a:latin typeface="Arial Narrow" panose="020B0606020202030204" pitchFamily="34" charset="0"/>
            </a:endParaRPr>
          </a:p>
          <a:p>
            <a:r>
              <a:rPr lang="tr-TR" sz="2100" dirty="0">
                <a:latin typeface="Arial Narrow" panose="020B0606020202030204" pitchFamily="34" charset="0"/>
              </a:rPr>
              <a:t>HR -- </a:t>
            </a:r>
            <a:r>
              <a:rPr lang="tr-TR" sz="2100" dirty="0" err="1">
                <a:latin typeface="Arial Narrow" panose="020B0606020202030204" pitchFamily="34" charset="0"/>
              </a:rPr>
              <a:t>fast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or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slow</a:t>
            </a:r>
            <a:endParaRPr lang="tr-TR" sz="2100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100" dirty="0" err="1">
                <a:latin typeface="Arial Narrow" panose="020B0606020202030204" pitchFamily="34" charset="0"/>
              </a:rPr>
              <a:t>Rhythm</a:t>
            </a:r>
            <a:r>
              <a:rPr lang="tr-TR" sz="2100" dirty="0">
                <a:latin typeface="Arial Narrow" panose="020B0606020202030204" pitchFamily="34" charset="0"/>
              </a:rPr>
              <a:t> -- </a:t>
            </a:r>
            <a:r>
              <a:rPr lang="tr-TR" sz="2100" dirty="0" err="1">
                <a:latin typeface="Arial Narrow" panose="020B0606020202030204" pitchFamily="34" charset="0"/>
              </a:rPr>
              <a:t>regular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or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irregular</a:t>
            </a:r>
            <a:endParaRPr lang="tr-TR" sz="2100" dirty="0">
              <a:latin typeface="Arial Narrow" panose="020B0606020202030204" pitchFamily="34" charset="0"/>
            </a:endParaRPr>
          </a:p>
          <a:p>
            <a:r>
              <a:rPr lang="tr-TR" sz="2100" dirty="0" err="1">
                <a:latin typeface="Arial Narrow" panose="020B0606020202030204" pitchFamily="34" charset="0"/>
              </a:rPr>
              <a:t>Identify</a:t>
            </a:r>
            <a:r>
              <a:rPr lang="tr-TR" sz="2100" dirty="0">
                <a:latin typeface="Arial Narrow" panose="020B0606020202030204" pitchFamily="34" charset="0"/>
              </a:rPr>
              <a:t> P </a:t>
            </a:r>
            <a:r>
              <a:rPr lang="tr-TR" sz="2100" dirty="0" err="1">
                <a:latin typeface="Arial Narrow" panose="020B0606020202030204" pitchFamily="34" charset="0"/>
              </a:rPr>
              <a:t>waves</a:t>
            </a:r>
            <a:endParaRPr lang="tr-TR" sz="2100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100" dirty="0">
                <a:latin typeface="Arial Narrow" panose="020B0606020202030204" pitchFamily="34" charset="0"/>
              </a:rPr>
              <a:t>– normal </a:t>
            </a:r>
            <a:r>
              <a:rPr lang="tr-TR" sz="2100" dirty="0" err="1">
                <a:latin typeface="Arial Narrow" panose="020B0606020202030204" pitchFamily="34" charset="0"/>
              </a:rPr>
              <a:t>or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abnormal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configuration</a:t>
            </a:r>
            <a:endParaRPr lang="tr-TR" sz="2100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100" dirty="0">
                <a:latin typeface="Arial Narrow" panose="020B0606020202030204" pitchFamily="34" charset="0"/>
              </a:rPr>
              <a:t>– is </a:t>
            </a:r>
            <a:r>
              <a:rPr lang="tr-TR" sz="2100" dirty="0" err="1">
                <a:latin typeface="Arial Narrow" panose="020B0606020202030204" pitchFamily="34" charset="0"/>
              </a:rPr>
              <a:t>there</a:t>
            </a:r>
            <a:r>
              <a:rPr lang="tr-TR" sz="2100" dirty="0">
                <a:latin typeface="Arial Narrow" panose="020B0606020202030204" pitchFamily="34" charset="0"/>
              </a:rPr>
              <a:t> a P </a:t>
            </a:r>
            <a:r>
              <a:rPr lang="tr-TR" sz="2100" dirty="0" err="1">
                <a:latin typeface="Arial Narrow" panose="020B0606020202030204" pitchFamily="34" charset="0"/>
              </a:rPr>
              <a:t>for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every</a:t>
            </a:r>
            <a:r>
              <a:rPr lang="tr-TR" sz="2100" dirty="0">
                <a:latin typeface="Arial Narrow" panose="020B0606020202030204" pitchFamily="34" charset="0"/>
              </a:rPr>
              <a:t> QRS</a:t>
            </a:r>
          </a:p>
          <a:p>
            <a:r>
              <a:rPr lang="tr-TR" sz="2100" dirty="0" err="1">
                <a:latin typeface="Arial Narrow" panose="020B0606020202030204" pitchFamily="34" charset="0"/>
              </a:rPr>
              <a:t>Measurements</a:t>
            </a:r>
            <a:endParaRPr lang="tr-TR" sz="2100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100" dirty="0">
                <a:latin typeface="Arial Narrow" panose="020B0606020202030204" pitchFamily="34" charset="0"/>
              </a:rPr>
              <a:t>– P-R </a:t>
            </a:r>
            <a:r>
              <a:rPr lang="tr-TR" sz="2100" dirty="0" err="1">
                <a:latin typeface="Arial Narrow" panose="020B0606020202030204" pitchFamily="34" charset="0"/>
              </a:rPr>
              <a:t>interval</a:t>
            </a:r>
            <a:r>
              <a:rPr lang="tr-TR" sz="2100" dirty="0">
                <a:latin typeface="Arial Narrow" panose="020B0606020202030204" pitchFamily="34" charset="0"/>
              </a:rPr>
              <a:t>, Q-T </a:t>
            </a:r>
            <a:r>
              <a:rPr lang="tr-TR" sz="2100" dirty="0" err="1">
                <a:latin typeface="Arial Narrow" panose="020B0606020202030204" pitchFamily="34" charset="0"/>
              </a:rPr>
              <a:t>interval</a:t>
            </a:r>
            <a:r>
              <a:rPr lang="tr-TR" sz="2100" dirty="0">
                <a:latin typeface="Arial Narrow" panose="020B0606020202030204" pitchFamily="34" charset="0"/>
              </a:rPr>
              <a:t>, S-T </a:t>
            </a:r>
            <a:r>
              <a:rPr lang="tr-TR" sz="2100" dirty="0" err="1">
                <a:latin typeface="Arial Narrow" panose="020B0606020202030204" pitchFamily="34" charset="0"/>
              </a:rPr>
              <a:t>segment</a:t>
            </a:r>
            <a:r>
              <a:rPr lang="tr-TR" sz="2100" dirty="0">
                <a:latin typeface="Arial Narrow" panose="020B0606020202030204" pitchFamily="34" charset="0"/>
              </a:rPr>
              <a:t>, </a:t>
            </a:r>
            <a:r>
              <a:rPr lang="tr-TR" sz="2100" dirty="0" err="1">
                <a:latin typeface="Arial Narrow" panose="020B0606020202030204" pitchFamily="34" charset="0"/>
              </a:rPr>
              <a:t>etc</a:t>
            </a:r>
            <a:endParaRPr lang="tr-TR" sz="2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7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r="30291" b="-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/>
              <a:t>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1490" y="2575033"/>
            <a:ext cx="4656574" cy="3917831"/>
          </a:xfrm>
        </p:spPr>
        <p:txBody>
          <a:bodyPr>
            <a:normAutofit/>
          </a:bodyPr>
          <a:lstStyle/>
          <a:p>
            <a:r>
              <a:rPr lang="en-US" sz="2000" dirty="0"/>
              <a:t>To understand electrocardiography, leads</a:t>
            </a:r>
            <a:r>
              <a:rPr lang="tr-TR" sz="2000" dirty="0"/>
              <a:t> </a:t>
            </a:r>
            <a:r>
              <a:rPr lang="tr-TR" sz="2000" dirty="0" err="1"/>
              <a:t>need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 </a:t>
            </a:r>
            <a:r>
              <a:rPr lang="tr-TR" sz="2000" dirty="0" err="1"/>
              <a:t>understood</a:t>
            </a:r>
            <a:endParaRPr lang="en-US" sz="2000" dirty="0"/>
          </a:p>
          <a:p>
            <a:r>
              <a:rPr lang="en-US" sz="2000" dirty="0"/>
              <a:t>Electrodes placed on the skin measure the direction</a:t>
            </a:r>
            <a:r>
              <a:rPr lang="tr-TR" sz="2000" dirty="0"/>
              <a:t> </a:t>
            </a:r>
            <a:r>
              <a:rPr lang="en-US" sz="2000" dirty="0"/>
              <a:t>of electrical current discharged by the heart </a:t>
            </a:r>
            <a:endParaRPr lang="tr-TR" sz="2000" dirty="0"/>
          </a:p>
          <a:p>
            <a:r>
              <a:rPr lang="en-US" sz="2000" dirty="0"/>
              <a:t>That current is then</a:t>
            </a:r>
            <a:r>
              <a:rPr lang="tr-TR" sz="2000" dirty="0"/>
              <a:t> </a:t>
            </a:r>
            <a:r>
              <a:rPr lang="en-US" sz="2000" dirty="0"/>
              <a:t>transformed into waveforms</a:t>
            </a:r>
          </a:p>
          <a:p>
            <a:r>
              <a:rPr lang="en-US" sz="2000" dirty="0"/>
              <a:t>An ECG records information about those waveforms from different</a:t>
            </a:r>
            <a:r>
              <a:rPr lang="tr-TR" sz="2000" dirty="0"/>
              <a:t> </a:t>
            </a:r>
            <a:r>
              <a:rPr lang="en-US" sz="2000" dirty="0"/>
              <a:t>views or perspectives.</a:t>
            </a:r>
            <a:endParaRPr lang="tr-TR" sz="2000" dirty="0"/>
          </a:p>
          <a:p>
            <a:r>
              <a:rPr lang="en-US" sz="2000" dirty="0"/>
              <a:t>Those perspectives are called </a:t>
            </a:r>
            <a:r>
              <a:rPr lang="en-US" sz="2000" b="1" dirty="0"/>
              <a:t>leads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11569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ANY QUESTION?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585" y="1600200"/>
            <a:ext cx="32328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23425" b="-2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/>
              <a:t>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1490" y="2575033"/>
            <a:ext cx="4440550" cy="409431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lead provides a view of the heart’s electrical activity between</a:t>
            </a:r>
            <a:r>
              <a:rPr lang="tr-TR" sz="2000" dirty="0"/>
              <a:t> </a:t>
            </a:r>
            <a:r>
              <a:rPr lang="en-US" sz="2000" dirty="0"/>
              <a:t>one positive pole and one negative pole. </a:t>
            </a:r>
            <a:endParaRPr lang="tr-TR" sz="2000" dirty="0"/>
          </a:p>
          <a:p>
            <a:r>
              <a:rPr lang="en-US" sz="2000" dirty="0"/>
              <a:t>Between the two poles</a:t>
            </a:r>
            <a:r>
              <a:rPr lang="tr-TR" sz="2000" dirty="0"/>
              <a:t> </a:t>
            </a:r>
            <a:r>
              <a:rPr lang="en-US" sz="2000" dirty="0"/>
              <a:t>lies an imaginary line representing the lead’s axis, a term that</a:t>
            </a:r>
            <a:r>
              <a:rPr lang="tr-TR" sz="2000" dirty="0"/>
              <a:t> </a:t>
            </a:r>
            <a:r>
              <a:rPr lang="en-US" sz="2000" dirty="0"/>
              <a:t>refers to the direction of the current moving through the heart.</a:t>
            </a:r>
          </a:p>
          <a:p>
            <a:r>
              <a:rPr lang="en-US" sz="2000" dirty="0"/>
              <a:t>The direction of the current affects the direction in which the</a:t>
            </a:r>
            <a:r>
              <a:rPr lang="tr-TR" sz="2000" dirty="0"/>
              <a:t> </a:t>
            </a:r>
            <a:r>
              <a:rPr lang="en-US" sz="2000" dirty="0"/>
              <a:t>waveform points on an ECG. </a:t>
            </a:r>
            <a:endParaRPr lang="tr-TR" sz="2000" dirty="0"/>
          </a:p>
          <a:p>
            <a:r>
              <a:rPr lang="en-US" sz="2000" dirty="0"/>
              <a:t>When no electrical activity occurs or the activity is too</a:t>
            </a:r>
            <a:r>
              <a:rPr lang="tr-TR" sz="2000" dirty="0"/>
              <a:t> </a:t>
            </a:r>
            <a:r>
              <a:rPr lang="en-US" sz="2000" dirty="0"/>
              <a:t>weak to measure, the waveform looks like a straight line, called</a:t>
            </a:r>
            <a:r>
              <a:rPr lang="tr-TR" sz="2000" dirty="0"/>
              <a:t> </a:t>
            </a:r>
            <a:r>
              <a:rPr lang="en-US" sz="2000" dirty="0"/>
              <a:t>an isoelectric waveform.</a:t>
            </a:r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98434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r="19514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153102" cy="1342754"/>
          </a:xfrm>
        </p:spPr>
        <p:txBody>
          <a:bodyPr>
            <a:normAutofit/>
          </a:bodyPr>
          <a:lstStyle/>
          <a:p>
            <a:r>
              <a:rPr lang="tr-TR" sz="3100" dirty="0" err="1"/>
              <a:t>All</a:t>
            </a:r>
            <a:r>
              <a:rPr lang="tr-TR" sz="3100" dirty="0"/>
              <a:t> </a:t>
            </a:r>
            <a:r>
              <a:rPr lang="tr-TR" sz="3100" dirty="0" err="1"/>
              <a:t>about</a:t>
            </a:r>
            <a:r>
              <a:rPr lang="tr-TR" sz="3100" dirty="0"/>
              <a:t> </a:t>
            </a:r>
            <a:r>
              <a:rPr lang="tr-TR" sz="3100" dirty="0" err="1"/>
              <a:t>leads</a:t>
            </a:r>
            <a:endParaRPr lang="tr-TR" sz="31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1523" y="1675246"/>
            <a:ext cx="3889831" cy="4706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000" dirty="0"/>
              <a:t>Ele</a:t>
            </a:r>
            <a:r>
              <a:rPr lang="en-US" sz="2000" dirty="0" err="1"/>
              <a:t>ctrode</a:t>
            </a:r>
            <a:r>
              <a:rPr lang="en-US" sz="2000" dirty="0"/>
              <a:t> placement is different for each lead, and different leads</a:t>
            </a:r>
            <a:r>
              <a:rPr lang="tr-TR" sz="2000" dirty="0"/>
              <a:t> </a:t>
            </a:r>
            <a:r>
              <a:rPr lang="en-US" sz="2000" dirty="0"/>
              <a:t>provide different views of the heart.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 lead may be chosen to highlight</a:t>
            </a:r>
            <a:r>
              <a:rPr lang="tr-TR" sz="2000" dirty="0"/>
              <a:t> </a:t>
            </a:r>
            <a:r>
              <a:rPr lang="en-US" sz="2000" dirty="0"/>
              <a:t>a particular part of the ECG complex or the electrical events</a:t>
            </a:r>
            <a:r>
              <a:rPr lang="tr-TR" sz="2000" dirty="0"/>
              <a:t> </a:t>
            </a:r>
            <a:r>
              <a:rPr lang="en-US" sz="2000" dirty="0"/>
              <a:t>of a specific cardiac cycle.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L</a:t>
            </a:r>
            <a:r>
              <a:rPr lang="en-US" sz="2000" dirty="0" err="1"/>
              <a:t>eads</a:t>
            </a:r>
            <a:r>
              <a:rPr lang="en-US" sz="2000" dirty="0"/>
              <a:t> II, V1, and V6 are among the most commonly</a:t>
            </a:r>
            <a:r>
              <a:rPr lang="tr-TR" sz="2000" dirty="0"/>
              <a:t> </a:t>
            </a:r>
            <a:r>
              <a:rPr lang="en-US" sz="2000" dirty="0"/>
              <a:t>used leads for monitoring,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 err="1"/>
              <a:t>It</a:t>
            </a:r>
            <a:r>
              <a:rPr lang="tr-TR" sz="2000" dirty="0"/>
              <a:t> is </a:t>
            </a:r>
            <a:r>
              <a:rPr lang="tr-TR" sz="2000" dirty="0" err="1"/>
              <a:t>necessary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en-US" sz="2000" dirty="0"/>
              <a:t> adjust the leads according</a:t>
            </a:r>
            <a:r>
              <a:rPr lang="tr-TR" sz="2000" dirty="0"/>
              <a:t> </a:t>
            </a:r>
            <a:r>
              <a:rPr lang="en-US" sz="2000" dirty="0"/>
              <a:t>to the patient’s condition.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512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r="3" b="3"/>
          <a:stretch/>
        </p:blipFill>
        <p:spPr bwMode="auto">
          <a:xfrm>
            <a:off x="3840480" y="1904281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12-lead ECG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3211830" cy="4351338"/>
          </a:xfrm>
        </p:spPr>
        <p:txBody>
          <a:bodyPr>
            <a:noAutofit/>
          </a:bodyPr>
          <a:lstStyle/>
          <a:p>
            <a:r>
              <a:rPr lang="en-US" sz="2000" dirty="0"/>
              <a:t>A 12-lead ECG records information from 12 different views of</a:t>
            </a:r>
            <a:r>
              <a:rPr lang="tr-TR" sz="2000" dirty="0"/>
              <a:t> </a:t>
            </a:r>
            <a:r>
              <a:rPr lang="en-US" sz="2000" dirty="0"/>
              <a:t>the heart and provides a complete picture of electrical activity.</a:t>
            </a:r>
          </a:p>
          <a:p>
            <a:r>
              <a:rPr lang="en-US" sz="2000" dirty="0"/>
              <a:t>These 12 views are obtained by placing electrodes on the patient’s</a:t>
            </a:r>
            <a:r>
              <a:rPr lang="tr-TR" sz="2000" dirty="0"/>
              <a:t> </a:t>
            </a:r>
            <a:r>
              <a:rPr lang="en-US" sz="2000" dirty="0"/>
              <a:t>limbs and chest.</a:t>
            </a:r>
            <a:endParaRPr lang="tr-TR" sz="2000" dirty="0"/>
          </a:p>
          <a:p>
            <a:r>
              <a:rPr lang="en-US" sz="2000" dirty="0"/>
              <a:t>The limb leads and the chest, or precordial, leads</a:t>
            </a:r>
            <a:r>
              <a:rPr lang="tr-TR" sz="2000" dirty="0"/>
              <a:t> </a:t>
            </a:r>
            <a:r>
              <a:rPr lang="en-US" sz="2000" dirty="0"/>
              <a:t>reflect information from the different planes of the heart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098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8535" b="-2"/>
          <a:stretch/>
        </p:blipFill>
        <p:spPr bwMode="auto">
          <a:xfrm>
            <a:off x="3840480" y="1658680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/>
              <a:t>LIMB 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53331"/>
            <a:ext cx="3225485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six limb</a:t>
            </a:r>
            <a:r>
              <a:rPr lang="tr-TR" sz="2000" dirty="0"/>
              <a:t> </a:t>
            </a:r>
            <a:r>
              <a:rPr lang="en-US" sz="2000" dirty="0"/>
              <a:t>leads—I, II, III, augmented vector right (</a:t>
            </a:r>
            <a:r>
              <a:rPr lang="en-US" sz="2000" dirty="0" err="1"/>
              <a:t>aVR</a:t>
            </a:r>
            <a:r>
              <a:rPr lang="en-US" sz="2000" dirty="0"/>
              <a:t>), augmented vector</a:t>
            </a:r>
            <a:r>
              <a:rPr lang="tr-TR" sz="2000" dirty="0"/>
              <a:t> </a:t>
            </a:r>
            <a:r>
              <a:rPr lang="en-US" sz="2000" dirty="0"/>
              <a:t>left (</a:t>
            </a:r>
            <a:r>
              <a:rPr lang="en-US" sz="2000" dirty="0" err="1"/>
              <a:t>aVL</a:t>
            </a:r>
            <a:r>
              <a:rPr lang="en-US" sz="2000" dirty="0"/>
              <a:t>), and augmented vector foot (</a:t>
            </a:r>
            <a:r>
              <a:rPr lang="en-US" sz="2000" dirty="0" err="1"/>
              <a:t>aVF</a:t>
            </a:r>
            <a:r>
              <a:rPr lang="en-US" sz="2000" dirty="0"/>
              <a:t>)—provide information</a:t>
            </a:r>
            <a:r>
              <a:rPr lang="tr-TR" sz="2000" dirty="0"/>
              <a:t> </a:t>
            </a:r>
            <a:r>
              <a:rPr lang="en-US" sz="2000" dirty="0"/>
              <a:t>about the heart’s frontal (vertical) plane.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Leads I, II, and III require</a:t>
            </a:r>
            <a:r>
              <a:rPr lang="tr-TR" sz="2000" dirty="0"/>
              <a:t> </a:t>
            </a:r>
            <a:r>
              <a:rPr lang="en-US" sz="2000" dirty="0"/>
              <a:t>a negative and positive electrode for monitoring, which makes</a:t>
            </a:r>
            <a:r>
              <a:rPr lang="tr-TR" sz="2000" dirty="0"/>
              <a:t> </a:t>
            </a:r>
            <a:r>
              <a:rPr lang="en-US" sz="2000" dirty="0"/>
              <a:t>those leads </a:t>
            </a:r>
            <a:r>
              <a:rPr lang="en-US" sz="2000" b="1" dirty="0"/>
              <a:t>bipolar</a:t>
            </a:r>
            <a:r>
              <a:rPr lang="en-US" sz="2000" dirty="0"/>
              <a:t>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augmented leads record information from</a:t>
            </a:r>
            <a:r>
              <a:rPr lang="tr-TR" sz="2000" dirty="0"/>
              <a:t> </a:t>
            </a:r>
            <a:r>
              <a:rPr lang="en-US" sz="2000" dirty="0"/>
              <a:t>one lead and are called </a:t>
            </a:r>
            <a:r>
              <a:rPr lang="en-US" sz="2000" b="1" dirty="0"/>
              <a:t>unipolar.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22113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-1" b="-1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242574"/>
            <a:ext cx="3153102" cy="1342754"/>
          </a:xfrm>
        </p:spPr>
        <p:txBody>
          <a:bodyPr>
            <a:normAutofit/>
          </a:bodyPr>
          <a:lstStyle/>
          <a:p>
            <a:r>
              <a:rPr lang="tr-TR" sz="3100" dirty="0" err="1"/>
              <a:t>Bipolar</a:t>
            </a:r>
            <a:r>
              <a:rPr lang="tr-TR" sz="3100" dirty="0"/>
              <a:t> </a:t>
            </a:r>
            <a:r>
              <a:rPr lang="tr-TR" sz="3100" dirty="0" err="1"/>
              <a:t>Leads</a:t>
            </a:r>
            <a:endParaRPr lang="tr-TR" sz="31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5836" y="2813369"/>
            <a:ext cx="4393887" cy="289172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All bipolar leads have a third electrode, known as the ground,</a:t>
            </a:r>
            <a:r>
              <a:rPr lang="tr-TR" sz="2000" dirty="0"/>
              <a:t> </a:t>
            </a:r>
            <a:r>
              <a:rPr lang="en-US" sz="2000" dirty="0"/>
              <a:t>to prevent electrical interference</a:t>
            </a:r>
            <a:r>
              <a:rPr lang="tr-TR" sz="2000" dirty="0"/>
              <a:t> </a:t>
            </a:r>
            <a:r>
              <a:rPr lang="en-US" sz="2000" dirty="0"/>
              <a:t>from appearing on the ECG recording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I </a:t>
            </a:r>
            <a:r>
              <a:rPr lang="en-US" sz="2000" dirty="0"/>
              <a:t>provides a view of the heart that shows current moving from right to left.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Because current flows from negative to positive, the positive electrode for this lead is placed on the left arm; the negative electrode is placed on the right arm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837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r="15255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 dirty="0" err="1"/>
              <a:t>Bipolar</a:t>
            </a:r>
            <a:r>
              <a:rPr lang="tr-TR" dirty="0"/>
              <a:t> </a:t>
            </a:r>
            <a:r>
              <a:rPr lang="tr-TR" dirty="0" err="1"/>
              <a:t>Leads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387865"/>
            <a:ext cx="4584566" cy="445435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Lead II </a:t>
            </a:r>
            <a:r>
              <a:rPr lang="en-US" sz="2000" dirty="0"/>
              <a:t>produces a positive deflection.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Place the positive electrode on the patient’s left leg and the negative electrode on the right arm</a:t>
            </a:r>
            <a:r>
              <a:rPr lang="tr-TR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Lead II tends to produce a positive, </a:t>
            </a:r>
            <a:r>
              <a:rPr lang="en-US" sz="2000" dirty="0" err="1"/>
              <a:t>highvoltage</a:t>
            </a:r>
            <a:r>
              <a:rPr lang="en-US" sz="2000" dirty="0"/>
              <a:t> deflection, resulting in tall P, R, and T waves.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This lead is commonly used for routine monitoring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III </a:t>
            </a:r>
            <a:r>
              <a:rPr lang="en-US" sz="2000" dirty="0"/>
              <a:t>produces a positive deflection. The positive electrode is placed on the left leg; the negative electrode, on the left arm.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axes of the three bipolar limb leads—I, II, and III—form a</a:t>
            </a:r>
            <a:r>
              <a:rPr lang="tr-TR" sz="2000" dirty="0"/>
              <a:t> </a:t>
            </a:r>
            <a:r>
              <a:rPr lang="en-US" sz="2000" dirty="0"/>
              <a:t>triangle around the heart and provide a frontal plane view of the</a:t>
            </a:r>
            <a:r>
              <a:rPr lang="tr-TR" sz="2000" dirty="0"/>
              <a:t> </a:t>
            </a:r>
            <a:r>
              <a:rPr lang="en-US" sz="2000" dirty="0"/>
              <a:t>heart.</a:t>
            </a:r>
            <a:endParaRPr lang="tr-TR" sz="2000" dirty="0"/>
          </a:p>
          <a:p>
            <a:pPr>
              <a:lnSpc>
                <a:spcPct val="90000"/>
              </a:lnSpc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29375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r="11743" b="3"/>
          <a:stretch/>
        </p:blipFill>
        <p:spPr bwMode="auto">
          <a:xfrm>
            <a:off x="4578712" y="1988840"/>
            <a:ext cx="3952062" cy="36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«a» </a:t>
            </a:r>
            <a:r>
              <a:rPr lang="tr-TR" dirty="0" err="1"/>
              <a:t>leads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90688"/>
            <a:ext cx="3799334" cy="49157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/>
              <a:t>aVR</a:t>
            </a:r>
            <a:r>
              <a:rPr lang="en-US" sz="1800" dirty="0"/>
              <a:t>, </a:t>
            </a:r>
            <a:r>
              <a:rPr lang="en-US" sz="1800" dirty="0" err="1"/>
              <a:t>aVL</a:t>
            </a:r>
            <a:r>
              <a:rPr lang="en-US" sz="1800" dirty="0"/>
              <a:t>, and </a:t>
            </a:r>
            <a:r>
              <a:rPr lang="en-US" sz="1800" dirty="0" err="1"/>
              <a:t>aVF</a:t>
            </a:r>
            <a:r>
              <a:rPr lang="en-US" sz="1800" dirty="0"/>
              <a:t> are called augmented leads because the</a:t>
            </a:r>
            <a:r>
              <a:rPr lang="tr-TR" sz="1800" dirty="0"/>
              <a:t> </a:t>
            </a:r>
            <a:r>
              <a:rPr lang="en-US" sz="1800" dirty="0"/>
              <a:t>small waveforms that normally would appear from these unipolar</a:t>
            </a:r>
            <a:r>
              <a:rPr lang="tr-TR" sz="1800" dirty="0"/>
              <a:t> </a:t>
            </a:r>
            <a:r>
              <a:rPr lang="en-US" sz="1800" dirty="0"/>
              <a:t>leads are enhanced by the ECG. </a:t>
            </a:r>
            <a:endParaRPr lang="tr-TR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They measure electrical activity between one limb and a single electrode. </a:t>
            </a:r>
            <a:endParaRPr lang="tr-TR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In lead </a:t>
            </a:r>
            <a:r>
              <a:rPr lang="en-US" sz="1800" dirty="0" err="1"/>
              <a:t>aVR</a:t>
            </a:r>
            <a:r>
              <a:rPr lang="en-US" sz="1800" dirty="0"/>
              <a:t>, the positive electrode is placed on the right arm</a:t>
            </a:r>
            <a:r>
              <a:rPr lang="tr-TR" sz="1800" dirty="0"/>
              <a:t> </a:t>
            </a:r>
            <a:r>
              <a:rPr lang="en-US" sz="1800" dirty="0"/>
              <a:t>and produces a negative deflection because the</a:t>
            </a:r>
            <a:r>
              <a:rPr lang="tr-TR" sz="1800" dirty="0"/>
              <a:t> </a:t>
            </a:r>
            <a:r>
              <a:rPr lang="en-US" sz="1800" dirty="0"/>
              <a:t>heart’s electrical activity moves away from the lead. </a:t>
            </a:r>
            <a:endParaRPr lang="tr-TR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In lead </a:t>
            </a:r>
            <a:r>
              <a:rPr lang="en-US" sz="1800" dirty="0" err="1"/>
              <a:t>aVL</a:t>
            </a:r>
            <a:r>
              <a:rPr lang="en-US" sz="1800" dirty="0"/>
              <a:t>, the</a:t>
            </a:r>
            <a:r>
              <a:rPr lang="tr-TR" sz="1800" dirty="0"/>
              <a:t> </a:t>
            </a:r>
            <a:r>
              <a:rPr lang="en-US" sz="1800" dirty="0"/>
              <a:t>positive electrode is on the left arm and produces a positive deflection</a:t>
            </a:r>
            <a:r>
              <a:rPr lang="tr-TR" sz="1800" dirty="0"/>
              <a:t> </a:t>
            </a:r>
            <a:r>
              <a:rPr lang="en-US" sz="1800" dirty="0"/>
              <a:t>on the ECG. </a:t>
            </a:r>
            <a:endParaRPr lang="tr-TR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In lead </a:t>
            </a:r>
            <a:r>
              <a:rPr lang="en-US" sz="1800" dirty="0" err="1"/>
              <a:t>aVF</a:t>
            </a:r>
            <a:r>
              <a:rPr lang="en-US" sz="1800" dirty="0"/>
              <a:t>, the positive electrode is on the left leg</a:t>
            </a:r>
            <a:r>
              <a:rPr lang="tr-TR" sz="1800" dirty="0"/>
              <a:t> </a:t>
            </a:r>
            <a:r>
              <a:rPr lang="en-US" sz="1800" dirty="0"/>
              <a:t>and produces a positive deflection.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97892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1168</Words>
  <Application>Microsoft Office PowerPoint</Application>
  <PresentationFormat>Ekran Gösterisi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Ofis Teması</vt:lpstr>
      <vt:lpstr>INTERPRETING ECG</vt:lpstr>
      <vt:lpstr>LEADS</vt:lpstr>
      <vt:lpstr>LEADS</vt:lpstr>
      <vt:lpstr>All about leads</vt:lpstr>
      <vt:lpstr>The 12-lead ECG</vt:lpstr>
      <vt:lpstr>LIMB LEADS</vt:lpstr>
      <vt:lpstr>Bipolar Leads</vt:lpstr>
      <vt:lpstr>Bipolar Leads</vt:lpstr>
      <vt:lpstr>The «a» leads</vt:lpstr>
      <vt:lpstr>The «a» leads</vt:lpstr>
      <vt:lpstr>PRECORDIAL LEADS</vt:lpstr>
      <vt:lpstr>Precordial Limbs</vt:lpstr>
      <vt:lpstr>Recording ECG</vt:lpstr>
      <vt:lpstr>Interpreting ECG</vt:lpstr>
      <vt:lpstr>Interpreting ECG</vt:lpstr>
      <vt:lpstr>Standart deflection</vt:lpstr>
      <vt:lpstr>Standart deflection</vt:lpstr>
      <vt:lpstr>PAPER SPEED-measurement of time</vt:lpstr>
      <vt:lpstr>Methodical Approach to the ECG</vt:lpstr>
      <vt:lpstr>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veta</dc:creator>
  <cp:lastModifiedBy>nailmert bıçakcı</cp:lastModifiedBy>
  <cp:revision>41</cp:revision>
  <dcterms:created xsi:type="dcterms:W3CDTF">2017-11-18T06:41:04Z</dcterms:created>
  <dcterms:modified xsi:type="dcterms:W3CDTF">2025-09-09T07:41:20Z</dcterms:modified>
</cp:coreProperties>
</file>