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3" r:id="rId26"/>
    <p:sldId id="284" r:id="rId27"/>
    <p:sldId id="285" r:id="rId28"/>
    <p:sldId id="286" r:id="rId29"/>
    <p:sldId id="287" r:id="rId30"/>
    <p:sldId id="288" r:id="rId31"/>
    <p:sldId id="289" r:id="rId32"/>
    <p:sldId id="290" r:id="rId33"/>
    <p:sldId id="291"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B602C8-90CA-4A87-A723-1A873AC5EF9F}" type="doc">
      <dgm:prSet loTypeId="urn:microsoft.com/office/officeart/2005/8/layout/target1" loCatId="relationship" qsTypeId="urn:microsoft.com/office/officeart/2005/8/quickstyle/simple1" qsCatId="simple" csTypeId="urn:microsoft.com/office/officeart/2005/8/colors/colorful3" csCatId="colorful" phldr="1"/>
      <dgm:spPr/>
      <dgm:t>
        <a:bodyPr/>
        <a:lstStyle/>
        <a:p>
          <a:endParaRPr lang="tr-TR"/>
        </a:p>
      </dgm:t>
    </dgm:pt>
    <dgm:pt modelId="{54451141-7659-483C-A0C2-40D3CF3E895C}">
      <dgm:prSet custT="1"/>
      <dgm:spPr/>
      <dgm:t>
        <a:bodyPr/>
        <a:lstStyle/>
        <a:p>
          <a:pPr rtl="0"/>
          <a:r>
            <a:rPr lang="tr-TR" sz="1800" b="1" i="1" dirty="0" err="1" smtClean="0"/>
            <a:t>Kutupaltı</a:t>
          </a:r>
          <a:r>
            <a:rPr lang="tr-TR" sz="1800" b="1" i="1" dirty="0" smtClean="0"/>
            <a:t> </a:t>
          </a:r>
          <a:r>
            <a:rPr lang="tr-TR" sz="1800" b="1" i="1" dirty="0" err="1" smtClean="0"/>
            <a:t>Oseyanik</a:t>
          </a:r>
          <a:r>
            <a:rPr lang="tr-TR" sz="1800" b="1" i="1" dirty="0" smtClean="0"/>
            <a:t> İklim Tipi</a:t>
          </a:r>
          <a:endParaRPr lang="tr-TR" sz="1800" dirty="0"/>
        </a:p>
      </dgm:t>
    </dgm:pt>
    <dgm:pt modelId="{2B5B701D-447A-4462-B08F-0BA06617CD01}" type="parTrans" cxnId="{6D28F40B-1024-436D-A6F5-908EF38ED502}">
      <dgm:prSet/>
      <dgm:spPr/>
      <dgm:t>
        <a:bodyPr/>
        <a:lstStyle/>
        <a:p>
          <a:endParaRPr lang="tr-TR"/>
        </a:p>
      </dgm:t>
    </dgm:pt>
    <dgm:pt modelId="{8F4A33B0-F94D-447C-BD3C-4335047A2425}" type="sibTrans" cxnId="{6D28F40B-1024-436D-A6F5-908EF38ED502}">
      <dgm:prSet/>
      <dgm:spPr/>
      <dgm:t>
        <a:bodyPr/>
        <a:lstStyle/>
        <a:p>
          <a:endParaRPr lang="tr-TR"/>
        </a:p>
      </dgm:t>
    </dgm:pt>
    <dgm:pt modelId="{532025C5-D692-4AAB-92D5-B0D93D41EE93}">
      <dgm:prSet custT="1"/>
      <dgm:spPr/>
      <dgm:t>
        <a:bodyPr/>
        <a:lstStyle/>
        <a:p>
          <a:pPr rtl="0"/>
          <a:r>
            <a:rPr lang="tr-TR" sz="1600" b="1" i="1" dirty="0" smtClean="0"/>
            <a:t>Kutup Tipi </a:t>
          </a:r>
          <a:r>
            <a:rPr lang="tr-TR" sz="1600" b="1" i="1" dirty="0" err="1" smtClean="0"/>
            <a:t>Oseyanik</a:t>
          </a:r>
          <a:r>
            <a:rPr lang="tr-TR" sz="1600" b="1" i="1" dirty="0" smtClean="0"/>
            <a:t> İklimler</a:t>
          </a:r>
          <a:endParaRPr lang="tr-TR" sz="1600" dirty="0"/>
        </a:p>
      </dgm:t>
    </dgm:pt>
    <dgm:pt modelId="{38631759-FD95-4C26-90AC-65B485533718}" type="parTrans" cxnId="{24C91045-6477-47F1-8272-FFA1B50A24E3}">
      <dgm:prSet/>
      <dgm:spPr/>
      <dgm:t>
        <a:bodyPr/>
        <a:lstStyle/>
        <a:p>
          <a:endParaRPr lang="tr-TR"/>
        </a:p>
      </dgm:t>
    </dgm:pt>
    <dgm:pt modelId="{A5EEF0F7-A7FC-4ABE-A72D-E26B92DCED1D}" type="sibTrans" cxnId="{24C91045-6477-47F1-8272-FFA1B50A24E3}">
      <dgm:prSet/>
      <dgm:spPr/>
      <dgm:t>
        <a:bodyPr/>
        <a:lstStyle/>
        <a:p>
          <a:endParaRPr lang="tr-TR"/>
        </a:p>
      </dgm:t>
    </dgm:pt>
    <dgm:pt modelId="{98652E28-0FAD-44AD-B72B-04C66262C50A}">
      <dgm:prSet custT="1"/>
      <dgm:spPr/>
      <dgm:t>
        <a:bodyPr/>
        <a:lstStyle/>
        <a:p>
          <a:pPr rtl="0"/>
          <a:r>
            <a:rPr lang="tr-TR" sz="1400" b="1" i="1" dirty="0" smtClean="0"/>
            <a:t>Kutup Tipi Karasal İklim</a:t>
          </a:r>
          <a:endParaRPr lang="tr-TR" sz="1400" dirty="0"/>
        </a:p>
      </dgm:t>
    </dgm:pt>
    <dgm:pt modelId="{0597D41C-D344-4B44-B12B-DE259F1D243B}" type="parTrans" cxnId="{63E0D877-01A6-4C44-8861-77F0919C6BFD}">
      <dgm:prSet/>
      <dgm:spPr/>
      <dgm:t>
        <a:bodyPr/>
        <a:lstStyle/>
        <a:p>
          <a:endParaRPr lang="tr-TR"/>
        </a:p>
      </dgm:t>
    </dgm:pt>
    <dgm:pt modelId="{2C586C7E-0F02-4286-AECA-A029BD042A98}" type="sibTrans" cxnId="{63E0D877-01A6-4C44-8861-77F0919C6BFD}">
      <dgm:prSet/>
      <dgm:spPr/>
      <dgm:t>
        <a:bodyPr/>
        <a:lstStyle/>
        <a:p>
          <a:endParaRPr lang="tr-TR"/>
        </a:p>
      </dgm:t>
    </dgm:pt>
    <dgm:pt modelId="{29EC6DD8-4426-4E6F-ADFB-338D8513C7AD}">
      <dgm:prSet custT="1"/>
      <dgm:spPr/>
      <dgm:t>
        <a:bodyPr/>
        <a:lstStyle/>
        <a:p>
          <a:pPr rtl="0"/>
          <a:r>
            <a:rPr lang="tr-TR" sz="1600" b="1" i="1" dirty="0" smtClean="0"/>
            <a:t>Hava Tipleri </a:t>
          </a:r>
        </a:p>
        <a:p>
          <a:pPr rtl="0"/>
          <a:r>
            <a:rPr lang="tr-TR" sz="1600" b="1" i="1" dirty="0" smtClean="0"/>
            <a:t>Düzgün Olmayan İklim Tipleri</a:t>
          </a:r>
        </a:p>
        <a:p>
          <a:pPr rtl="0"/>
          <a:endParaRPr lang="tr-TR" sz="1600" dirty="0"/>
        </a:p>
      </dgm:t>
    </dgm:pt>
    <dgm:pt modelId="{47B373E7-26B9-4F7F-B65D-EB30D1D8C66B}" type="parTrans" cxnId="{829C087E-F8FB-4A2D-8D07-6BCB821B2CF3}">
      <dgm:prSet/>
      <dgm:spPr/>
      <dgm:t>
        <a:bodyPr/>
        <a:lstStyle/>
        <a:p>
          <a:endParaRPr lang="tr-TR"/>
        </a:p>
      </dgm:t>
    </dgm:pt>
    <dgm:pt modelId="{A44637AF-33B3-45AD-95A6-FC84AD2374B3}" type="sibTrans" cxnId="{829C087E-F8FB-4A2D-8D07-6BCB821B2CF3}">
      <dgm:prSet/>
      <dgm:spPr/>
      <dgm:t>
        <a:bodyPr/>
        <a:lstStyle/>
        <a:p>
          <a:endParaRPr lang="tr-TR"/>
        </a:p>
      </dgm:t>
    </dgm:pt>
    <dgm:pt modelId="{E14C776C-3F77-4FA1-8705-0AB618C6B986}">
      <dgm:prSet custT="1"/>
      <dgm:spPr/>
      <dgm:t>
        <a:bodyPr/>
        <a:lstStyle/>
        <a:p>
          <a:pPr rtl="0"/>
          <a:r>
            <a:rPr lang="tr-TR" sz="1600" b="1" i="1" dirty="0" smtClean="0"/>
            <a:t>Buzulların Orta Kısımlarındaki İklim</a:t>
          </a:r>
          <a:endParaRPr lang="tr-TR" sz="1600" dirty="0"/>
        </a:p>
      </dgm:t>
    </dgm:pt>
    <dgm:pt modelId="{F551C025-C6FF-4A7B-87E2-8E7B2DF50E9B}" type="parTrans" cxnId="{7DE8C34D-2750-4CAF-B605-5391758DBFDB}">
      <dgm:prSet/>
      <dgm:spPr/>
      <dgm:t>
        <a:bodyPr/>
        <a:lstStyle/>
        <a:p>
          <a:endParaRPr lang="tr-TR"/>
        </a:p>
      </dgm:t>
    </dgm:pt>
    <dgm:pt modelId="{056680CE-BEE7-4E75-8F03-0DB69C718E07}" type="sibTrans" cxnId="{7DE8C34D-2750-4CAF-B605-5391758DBFDB}">
      <dgm:prSet/>
      <dgm:spPr/>
      <dgm:t>
        <a:bodyPr/>
        <a:lstStyle/>
        <a:p>
          <a:endParaRPr lang="tr-TR"/>
        </a:p>
      </dgm:t>
    </dgm:pt>
    <dgm:pt modelId="{70184A19-E8BA-47C6-B1BF-B9B9AD498B3C}">
      <dgm:prSet/>
      <dgm:spPr/>
      <dgm:t>
        <a:bodyPr/>
        <a:lstStyle/>
        <a:p>
          <a:pPr rtl="0"/>
          <a:endParaRPr lang="tr-TR" b="1" i="1" dirty="0"/>
        </a:p>
      </dgm:t>
    </dgm:pt>
    <dgm:pt modelId="{A246B2ED-7304-403C-BAEF-90A090F27F09}" type="parTrans" cxnId="{C25B3037-B666-440B-9ADC-7664DDDE0421}">
      <dgm:prSet/>
      <dgm:spPr/>
      <dgm:t>
        <a:bodyPr/>
        <a:lstStyle/>
        <a:p>
          <a:endParaRPr lang="tr-TR"/>
        </a:p>
      </dgm:t>
    </dgm:pt>
    <dgm:pt modelId="{97E738F1-958F-423B-A8A5-82EB1924A27B}" type="sibTrans" cxnId="{C25B3037-B666-440B-9ADC-7664DDDE0421}">
      <dgm:prSet/>
      <dgm:spPr/>
      <dgm:t>
        <a:bodyPr/>
        <a:lstStyle/>
        <a:p>
          <a:endParaRPr lang="tr-TR"/>
        </a:p>
      </dgm:t>
    </dgm:pt>
    <dgm:pt modelId="{D1B9BE38-BDC5-477B-81B1-E639D7D5BDEC}">
      <dgm:prSet/>
      <dgm:spPr/>
      <dgm:t>
        <a:bodyPr/>
        <a:lstStyle/>
        <a:p>
          <a:pPr rtl="0"/>
          <a:endParaRPr lang="tr-TR" b="1" i="1" dirty="0"/>
        </a:p>
      </dgm:t>
    </dgm:pt>
    <dgm:pt modelId="{666487E0-EBE0-48C1-A907-2E0E480CFCEB}" type="parTrans" cxnId="{93DFC015-9859-4D0F-9FDA-CBDE26E5C4F6}">
      <dgm:prSet/>
      <dgm:spPr/>
      <dgm:t>
        <a:bodyPr/>
        <a:lstStyle/>
        <a:p>
          <a:endParaRPr lang="tr-TR"/>
        </a:p>
      </dgm:t>
    </dgm:pt>
    <dgm:pt modelId="{C39E4EFE-257A-42F4-9D2B-306DC42E2322}" type="sibTrans" cxnId="{93DFC015-9859-4D0F-9FDA-CBDE26E5C4F6}">
      <dgm:prSet/>
      <dgm:spPr/>
      <dgm:t>
        <a:bodyPr/>
        <a:lstStyle/>
        <a:p>
          <a:endParaRPr lang="tr-TR"/>
        </a:p>
      </dgm:t>
    </dgm:pt>
    <dgm:pt modelId="{58B71C4A-4295-4A2B-BA84-01BF244744DF}" type="pres">
      <dgm:prSet presAssocID="{6EB602C8-90CA-4A87-A723-1A873AC5EF9F}" presName="composite" presStyleCnt="0">
        <dgm:presLayoutVars>
          <dgm:chMax val="5"/>
          <dgm:dir/>
          <dgm:resizeHandles val="exact"/>
        </dgm:presLayoutVars>
      </dgm:prSet>
      <dgm:spPr/>
      <dgm:t>
        <a:bodyPr/>
        <a:lstStyle/>
        <a:p>
          <a:endParaRPr lang="tr-TR"/>
        </a:p>
      </dgm:t>
    </dgm:pt>
    <dgm:pt modelId="{89596D65-9C57-44EB-BF5F-F424B2E45E9F}" type="pres">
      <dgm:prSet presAssocID="{54451141-7659-483C-A0C2-40D3CF3E895C}" presName="circle1" presStyleLbl="lnNode1" presStyleIdx="0" presStyleCnt="5"/>
      <dgm:spPr/>
    </dgm:pt>
    <dgm:pt modelId="{D860EA31-CF2B-4A83-8BB7-DD43E4FE260A}" type="pres">
      <dgm:prSet presAssocID="{54451141-7659-483C-A0C2-40D3CF3E895C}" presName="text1" presStyleLbl="revTx" presStyleIdx="0" presStyleCnt="5">
        <dgm:presLayoutVars>
          <dgm:bulletEnabled val="1"/>
        </dgm:presLayoutVars>
      </dgm:prSet>
      <dgm:spPr/>
      <dgm:t>
        <a:bodyPr/>
        <a:lstStyle/>
        <a:p>
          <a:endParaRPr lang="tr-TR"/>
        </a:p>
      </dgm:t>
    </dgm:pt>
    <dgm:pt modelId="{B67FE20C-4E98-4E30-95E7-1A64B1743F33}" type="pres">
      <dgm:prSet presAssocID="{54451141-7659-483C-A0C2-40D3CF3E895C}" presName="line1" presStyleLbl="callout" presStyleIdx="0" presStyleCnt="10"/>
      <dgm:spPr/>
    </dgm:pt>
    <dgm:pt modelId="{B271020D-D5F0-432C-A184-1BBA8542088F}" type="pres">
      <dgm:prSet presAssocID="{54451141-7659-483C-A0C2-40D3CF3E895C}" presName="d1" presStyleLbl="callout" presStyleIdx="1" presStyleCnt="10"/>
      <dgm:spPr/>
    </dgm:pt>
    <dgm:pt modelId="{C13760CA-6105-41CB-AB69-79B0E309649E}" type="pres">
      <dgm:prSet presAssocID="{532025C5-D692-4AAB-92D5-B0D93D41EE93}" presName="circle2" presStyleLbl="lnNode1" presStyleIdx="1" presStyleCnt="5"/>
      <dgm:spPr/>
    </dgm:pt>
    <dgm:pt modelId="{81CA16E0-DD3F-41DD-A69D-D9EF5FEA3854}" type="pres">
      <dgm:prSet presAssocID="{532025C5-D692-4AAB-92D5-B0D93D41EE93}" presName="text2" presStyleLbl="revTx" presStyleIdx="1" presStyleCnt="5">
        <dgm:presLayoutVars>
          <dgm:bulletEnabled val="1"/>
        </dgm:presLayoutVars>
      </dgm:prSet>
      <dgm:spPr/>
      <dgm:t>
        <a:bodyPr/>
        <a:lstStyle/>
        <a:p>
          <a:endParaRPr lang="tr-TR"/>
        </a:p>
      </dgm:t>
    </dgm:pt>
    <dgm:pt modelId="{958E045B-345E-47D8-9EA5-34B7F45F81D6}" type="pres">
      <dgm:prSet presAssocID="{532025C5-D692-4AAB-92D5-B0D93D41EE93}" presName="line2" presStyleLbl="callout" presStyleIdx="2" presStyleCnt="10"/>
      <dgm:spPr/>
    </dgm:pt>
    <dgm:pt modelId="{DFBADAEB-A1AB-45ED-ADD4-28892BBCB3C6}" type="pres">
      <dgm:prSet presAssocID="{532025C5-D692-4AAB-92D5-B0D93D41EE93}" presName="d2" presStyleLbl="callout" presStyleIdx="3" presStyleCnt="10"/>
      <dgm:spPr/>
    </dgm:pt>
    <dgm:pt modelId="{30680BE0-FBB0-4C84-994F-06AF7A136C6A}" type="pres">
      <dgm:prSet presAssocID="{98652E28-0FAD-44AD-B72B-04C66262C50A}" presName="circle3" presStyleLbl="lnNode1" presStyleIdx="2" presStyleCnt="5"/>
      <dgm:spPr/>
    </dgm:pt>
    <dgm:pt modelId="{57FC1D78-C38E-4572-8EF6-6318614866C4}" type="pres">
      <dgm:prSet presAssocID="{98652E28-0FAD-44AD-B72B-04C66262C50A}" presName="text3" presStyleLbl="revTx" presStyleIdx="2" presStyleCnt="5">
        <dgm:presLayoutVars>
          <dgm:bulletEnabled val="1"/>
        </dgm:presLayoutVars>
      </dgm:prSet>
      <dgm:spPr/>
      <dgm:t>
        <a:bodyPr/>
        <a:lstStyle/>
        <a:p>
          <a:endParaRPr lang="tr-TR"/>
        </a:p>
      </dgm:t>
    </dgm:pt>
    <dgm:pt modelId="{7FFB416C-8627-4393-B685-3F4FC0DA239D}" type="pres">
      <dgm:prSet presAssocID="{98652E28-0FAD-44AD-B72B-04C66262C50A}" presName="line3" presStyleLbl="callout" presStyleIdx="4" presStyleCnt="10"/>
      <dgm:spPr/>
    </dgm:pt>
    <dgm:pt modelId="{19A3E890-FDF1-4BC7-A997-B32F9B0854D4}" type="pres">
      <dgm:prSet presAssocID="{98652E28-0FAD-44AD-B72B-04C66262C50A}" presName="d3" presStyleLbl="callout" presStyleIdx="5" presStyleCnt="10"/>
      <dgm:spPr/>
    </dgm:pt>
    <dgm:pt modelId="{BDAA75D5-B172-4108-B98B-9549916571A4}" type="pres">
      <dgm:prSet presAssocID="{29EC6DD8-4426-4E6F-ADFB-338D8513C7AD}" presName="circle4" presStyleLbl="lnNode1" presStyleIdx="3" presStyleCnt="5"/>
      <dgm:spPr/>
    </dgm:pt>
    <dgm:pt modelId="{9BAD087F-49F0-43B4-A294-8F99EA319CFB}" type="pres">
      <dgm:prSet presAssocID="{29EC6DD8-4426-4E6F-ADFB-338D8513C7AD}" presName="text4" presStyleLbl="revTx" presStyleIdx="3" presStyleCnt="5">
        <dgm:presLayoutVars>
          <dgm:bulletEnabled val="1"/>
        </dgm:presLayoutVars>
      </dgm:prSet>
      <dgm:spPr/>
      <dgm:t>
        <a:bodyPr/>
        <a:lstStyle/>
        <a:p>
          <a:endParaRPr lang="tr-TR"/>
        </a:p>
      </dgm:t>
    </dgm:pt>
    <dgm:pt modelId="{8A871D42-C75B-497D-8E04-BD4FFD089498}" type="pres">
      <dgm:prSet presAssocID="{29EC6DD8-4426-4E6F-ADFB-338D8513C7AD}" presName="line4" presStyleLbl="callout" presStyleIdx="6" presStyleCnt="10"/>
      <dgm:spPr/>
    </dgm:pt>
    <dgm:pt modelId="{AE329686-31C6-4704-A1B4-52BE5991E252}" type="pres">
      <dgm:prSet presAssocID="{29EC6DD8-4426-4E6F-ADFB-338D8513C7AD}" presName="d4" presStyleLbl="callout" presStyleIdx="7" presStyleCnt="10"/>
      <dgm:spPr/>
    </dgm:pt>
    <dgm:pt modelId="{E77E8034-FBB5-4B35-BEF7-F4DBC6F7DB54}" type="pres">
      <dgm:prSet presAssocID="{E14C776C-3F77-4FA1-8705-0AB618C6B986}" presName="circle5" presStyleLbl="lnNode1" presStyleIdx="4" presStyleCnt="5"/>
      <dgm:spPr/>
    </dgm:pt>
    <dgm:pt modelId="{1D434CE3-878D-4E05-AE18-62DC3CBCE178}" type="pres">
      <dgm:prSet presAssocID="{E14C776C-3F77-4FA1-8705-0AB618C6B986}" presName="text5" presStyleLbl="revTx" presStyleIdx="4" presStyleCnt="5">
        <dgm:presLayoutVars>
          <dgm:bulletEnabled val="1"/>
        </dgm:presLayoutVars>
      </dgm:prSet>
      <dgm:spPr/>
      <dgm:t>
        <a:bodyPr/>
        <a:lstStyle/>
        <a:p>
          <a:endParaRPr lang="tr-TR"/>
        </a:p>
      </dgm:t>
    </dgm:pt>
    <dgm:pt modelId="{FBAB4DE8-0198-40B6-8010-9A3B4DFFD310}" type="pres">
      <dgm:prSet presAssocID="{E14C776C-3F77-4FA1-8705-0AB618C6B986}" presName="line5" presStyleLbl="callout" presStyleIdx="8" presStyleCnt="10"/>
      <dgm:spPr/>
    </dgm:pt>
    <dgm:pt modelId="{E54F467E-FEA2-4538-B583-9FD81FDA5CAC}" type="pres">
      <dgm:prSet presAssocID="{E14C776C-3F77-4FA1-8705-0AB618C6B986}" presName="d5" presStyleLbl="callout" presStyleIdx="9" presStyleCnt="10"/>
      <dgm:spPr/>
    </dgm:pt>
  </dgm:ptLst>
  <dgm:cxnLst>
    <dgm:cxn modelId="{7DE8C34D-2750-4CAF-B605-5391758DBFDB}" srcId="{6EB602C8-90CA-4A87-A723-1A873AC5EF9F}" destId="{E14C776C-3F77-4FA1-8705-0AB618C6B986}" srcOrd="4" destOrd="0" parTransId="{F551C025-C6FF-4A7B-87E2-8E7B2DF50E9B}" sibTransId="{056680CE-BEE7-4E75-8F03-0DB69C718E07}"/>
    <dgm:cxn modelId="{18C1DC3D-FC39-4B77-9C1E-92AE878C6BBB}" type="presOf" srcId="{29EC6DD8-4426-4E6F-ADFB-338D8513C7AD}" destId="{9BAD087F-49F0-43B4-A294-8F99EA319CFB}" srcOrd="0" destOrd="0" presId="urn:microsoft.com/office/officeart/2005/8/layout/target1"/>
    <dgm:cxn modelId="{829C087E-F8FB-4A2D-8D07-6BCB821B2CF3}" srcId="{6EB602C8-90CA-4A87-A723-1A873AC5EF9F}" destId="{29EC6DD8-4426-4E6F-ADFB-338D8513C7AD}" srcOrd="3" destOrd="0" parTransId="{47B373E7-26B9-4F7F-B65D-EB30D1D8C66B}" sibTransId="{A44637AF-33B3-45AD-95A6-FC84AD2374B3}"/>
    <dgm:cxn modelId="{E9B6B27E-1850-4759-BE09-164C35AD455B}" type="presOf" srcId="{54451141-7659-483C-A0C2-40D3CF3E895C}" destId="{D860EA31-CF2B-4A83-8BB7-DD43E4FE260A}" srcOrd="0" destOrd="0" presId="urn:microsoft.com/office/officeart/2005/8/layout/target1"/>
    <dgm:cxn modelId="{5E9C078F-5C60-4016-973F-C60D0F9C0470}" type="presOf" srcId="{532025C5-D692-4AAB-92D5-B0D93D41EE93}" destId="{81CA16E0-DD3F-41DD-A69D-D9EF5FEA3854}" srcOrd="0" destOrd="0" presId="urn:microsoft.com/office/officeart/2005/8/layout/target1"/>
    <dgm:cxn modelId="{63E0D877-01A6-4C44-8861-77F0919C6BFD}" srcId="{6EB602C8-90CA-4A87-A723-1A873AC5EF9F}" destId="{98652E28-0FAD-44AD-B72B-04C66262C50A}" srcOrd="2" destOrd="0" parTransId="{0597D41C-D344-4B44-B12B-DE259F1D243B}" sibTransId="{2C586C7E-0F02-4286-AECA-A029BD042A98}"/>
    <dgm:cxn modelId="{98C7D178-8C29-453A-B07E-8B63E6AD4F9F}" type="presOf" srcId="{6EB602C8-90CA-4A87-A723-1A873AC5EF9F}" destId="{58B71C4A-4295-4A2B-BA84-01BF244744DF}" srcOrd="0" destOrd="0" presId="urn:microsoft.com/office/officeart/2005/8/layout/target1"/>
    <dgm:cxn modelId="{93DFC015-9859-4D0F-9FDA-CBDE26E5C4F6}" srcId="{6EB602C8-90CA-4A87-A723-1A873AC5EF9F}" destId="{D1B9BE38-BDC5-477B-81B1-E639D7D5BDEC}" srcOrd="6" destOrd="0" parTransId="{666487E0-EBE0-48C1-A907-2E0E480CFCEB}" sibTransId="{C39E4EFE-257A-42F4-9D2B-306DC42E2322}"/>
    <dgm:cxn modelId="{8914F56C-6B7C-43B3-B17C-75E63299F883}" type="presOf" srcId="{E14C776C-3F77-4FA1-8705-0AB618C6B986}" destId="{1D434CE3-878D-4E05-AE18-62DC3CBCE178}" srcOrd="0" destOrd="0" presId="urn:microsoft.com/office/officeart/2005/8/layout/target1"/>
    <dgm:cxn modelId="{C25B3037-B666-440B-9ADC-7664DDDE0421}" srcId="{6EB602C8-90CA-4A87-A723-1A873AC5EF9F}" destId="{70184A19-E8BA-47C6-B1BF-B9B9AD498B3C}" srcOrd="5" destOrd="0" parTransId="{A246B2ED-7304-403C-BAEF-90A090F27F09}" sibTransId="{97E738F1-958F-423B-A8A5-82EB1924A27B}"/>
    <dgm:cxn modelId="{24C91045-6477-47F1-8272-FFA1B50A24E3}" srcId="{6EB602C8-90CA-4A87-A723-1A873AC5EF9F}" destId="{532025C5-D692-4AAB-92D5-B0D93D41EE93}" srcOrd="1" destOrd="0" parTransId="{38631759-FD95-4C26-90AC-65B485533718}" sibTransId="{A5EEF0F7-A7FC-4ABE-A72D-E26B92DCED1D}"/>
    <dgm:cxn modelId="{6D28F40B-1024-436D-A6F5-908EF38ED502}" srcId="{6EB602C8-90CA-4A87-A723-1A873AC5EF9F}" destId="{54451141-7659-483C-A0C2-40D3CF3E895C}" srcOrd="0" destOrd="0" parTransId="{2B5B701D-447A-4462-B08F-0BA06617CD01}" sibTransId="{8F4A33B0-F94D-447C-BD3C-4335047A2425}"/>
    <dgm:cxn modelId="{F7B9CA2D-022D-405B-AB45-34389B2DB074}" type="presOf" srcId="{98652E28-0FAD-44AD-B72B-04C66262C50A}" destId="{57FC1D78-C38E-4572-8EF6-6318614866C4}" srcOrd="0" destOrd="0" presId="urn:microsoft.com/office/officeart/2005/8/layout/target1"/>
    <dgm:cxn modelId="{B8D21D0A-9C78-41AA-B142-F34652CB27B4}" type="presParOf" srcId="{58B71C4A-4295-4A2B-BA84-01BF244744DF}" destId="{89596D65-9C57-44EB-BF5F-F424B2E45E9F}" srcOrd="0" destOrd="0" presId="urn:microsoft.com/office/officeart/2005/8/layout/target1"/>
    <dgm:cxn modelId="{09311C02-A2BD-4D98-89CD-F8340CB7BA7C}" type="presParOf" srcId="{58B71C4A-4295-4A2B-BA84-01BF244744DF}" destId="{D860EA31-CF2B-4A83-8BB7-DD43E4FE260A}" srcOrd="1" destOrd="0" presId="urn:microsoft.com/office/officeart/2005/8/layout/target1"/>
    <dgm:cxn modelId="{BFE83AF8-17BF-4B82-91D8-E43AB88A5453}" type="presParOf" srcId="{58B71C4A-4295-4A2B-BA84-01BF244744DF}" destId="{B67FE20C-4E98-4E30-95E7-1A64B1743F33}" srcOrd="2" destOrd="0" presId="urn:microsoft.com/office/officeart/2005/8/layout/target1"/>
    <dgm:cxn modelId="{DF551653-8E8F-426C-BB66-688C8DB6C307}" type="presParOf" srcId="{58B71C4A-4295-4A2B-BA84-01BF244744DF}" destId="{B271020D-D5F0-432C-A184-1BBA8542088F}" srcOrd="3" destOrd="0" presId="urn:microsoft.com/office/officeart/2005/8/layout/target1"/>
    <dgm:cxn modelId="{259352B3-F7BE-4A60-92A0-3361995363A0}" type="presParOf" srcId="{58B71C4A-4295-4A2B-BA84-01BF244744DF}" destId="{C13760CA-6105-41CB-AB69-79B0E309649E}" srcOrd="4" destOrd="0" presId="urn:microsoft.com/office/officeart/2005/8/layout/target1"/>
    <dgm:cxn modelId="{961D6B80-F750-422D-9500-DAB022593CC6}" type="presParOf" srcId="{58B71C4A-4295-4A2B-BA84-01BF244744DF}" destId="{81CA16E0-DD3F-41DD-A69D-D9EF5FEA3854}" srcOrd="5" destOrd="0" presId="urn:microsoft.com/office/officeart/2005/8/layout/target1"/>
    <dgm:cxn modelId="{AC1566FB-70F2-44C9-A270-C83D089D01BA}" type="presParOf" srcId="{58B71C4A-4295-4A2B-BA84-01BF244744DF}" destId="{958E045B-345E-47D8-9EA5-34B7F45F81D6}" srcOrd="6" destOrd="0" presId="urn:microsoft.com/office/officeart/2005/8/layout/target1"/>
    <dgm:cxn modelId="{5DBF7871-7BD8-4D99-8207-254E5765E8FD}" type="presParOf" srcId="{58B71C4A-4295-4A2B-BA84-01BF244744DF}" destId="{DFBADAEB-A1AB-45ED-ADD4-28892BBCB3C6}" srcOrd="7" destOrd="0" presId="urn:microsoft.com/office/officeart/2005/8/layout/target1"/>
    <dgm:cxn modelId="{3A99FE0E-E472-405A-BB17-B464D9292AC1}" type="presParOf" srcId="{58B71C4A-4295-4A2B-BA84-01BF244744DF}" destId="{30680BE0-FBB0-4C84-994F-06AF7A136C6A}" srcOrd="8" destOrd="0" presId="urn:microsoft.com/office/officeart/2005/8/layout/target1"/>
    <dgm:cxn modelId="{E8BA02A5-57F7-4926-A52E-0EA53C18F5DE}" type="presParOf" srcId="{58B71C4A-4295-4A2B-BA84-01BF244744DF}" destId="{57FC1D78-C38E-4572-8EF6-6318614866C4}" srcOrd="9" destOrd="0" presId="urn:microsoft.com/office/officeart/2005/8/layout/target1"/>
    <dgm:cxn modelId="{2FA8605A-72EE-4E99-9529-F5B5EA3899E0}" type="presParOf" srcId="{58B71C4A-4295-4A2B-BA84-01BF244744DF}" destId="{7FFB416C-8627-4393-B685-3F4FC0DA239D}" srcOrd="10" destOrd="0" presId="urn:microsoft.com/office/officeart/2005/8/layout/target1"/>
    <dgm:cxn modelId="{E9F67B33-FEDF-4288-89FE-7F0AF5C27422}" type="presParOf" srcId="{58B71C4A-4295-4A2B-BA84-01BF244744DF}" destId="{19A3E890-FDF1-4BC7-A997-B32F9B0854D4}" srcOrd="11" destOrd="0" presId="urn:microsoft.com/office/officeart/2005/8/layout/target1"/>
    <dgm:cxn modelId="{3CC36C0C-B27F-45E6-AD50-D84E870315CF}" type="presParOf" srcId="{58B71C4A-4295-4A2B-BA84-01BF244744DF}" destId="{BDAA75D5-B172-4108-B98B-9549916571A4}" srcOrd="12" destOrd="0" presId="urn:microsoft.com/office/officeart/2005/8/layout/target1"/>
    <dgm:cxn modelId="{5151F73D-59CD-4A8B-93EB-3936206CBFB9}" type="presParOf" srcId="{58B71C4A-4295-4A2B-BA84-01BF244744DF}" destId="{9BAD087F-49F0-43B4-A294-8F99EA319CFB}" srcOrd="13" destOrd="0" presId="urn:microsoft.com/office/officeart/2005/8/layout/target1"/>
    <dgm:cxn modelId="{EB041405-13FA-4F18-A4C0-6CE46C1529CA}" type="presParOf" srcId="{58B71C4A-4295-4A2B-BA84-01BF244744DF}" destId="{8A871D42-C75B-497D-8E04-BD4FFD089498}" srcOrd="14" destOrd="0" presId="urn:microsoft.com/office/officeart/2005/8/layout/target1"/>
    <dgm:cxn modelId="{7CB47B6C-10D6-4F8C-98B6-89921C1B95FA}" type="presParOf" srcId="{58B71C4A-4295-4A2B-BA84-01BF244744DF}" destId="{AE329686-31C6-4704-A1B4-52BE5991E252}" srcOrd="15" destOrd="0" presId="urn:microsoft.com/office/officeart/2005/8/layout/target1"/>
    <dgm:cxn modelId="{9CE3A895-4A15-4955-B90B-E13A038D46A1}" type="presParOf" srcId="{58B71C4A-4295-4A2B-BA84-01BF244744DF}" destId="{E77E8034-FBB5-4B35-BEF7-F4DBC6F7DB54}" srcOrd="16" destOrd="0" presId="urn:microsoft.com/office/officeart/2005/8/layout/target1"/>
    <dgm:cxn modelId="{B2B353DE-C5DC-49CB-B7AA-8E6F64575AE7}" type="presParOf" srcId="{58B71C4A-4295-4A2B-BA84-01BF244744DF}" destId="{1D434CE3-878D-4E05-AE18-62DC3CBCE178}" srcOrd="17" destOrd="0" presId="urn:microsoft.com/office/officeart/2005/8/layout/target1"/>
    <dgm:cxn modelId="{5AFE030F-7A54-4B14-B031-D5B8A5028FF9}" type="presParOf" srcId="{58B71C4A-4295-4A2B-BA84-01BF244744DF}" destId="{FBAB4DE8-0198-40B6-8010-9A3B4DFFD310}" srcOrd="18" destOrd="0" presId="urn:microsoft.com/office/officeart/2005/8/layout/target1"/>
    <dgm:cxn modelId="{2F3D10C8-1DBC-4446-8D6C-811B79E14586}" type="presParOf" srcId="{58B71C4A-4295-4A2B-BA84-01BF244744DF}" destId="{E54F467E-FEA2-4538-B583-9FD81FDA5CAC}" srcOrd="19" destOrd="0" presId="urn:microsoft.com/office/officeart/2005/8/layout/targe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74EA72-A033-4C83-8F04-407E73D82F20}" type="doc">
      <dgm:prSet loTypeId="urn:microsoft.com/office/officeart/2005/8/layout/cycle2" loCatId="cycle" qsTypeId="urn:microsoft.com/office/officeart/2005/8/quickstyle/simple1" qsCatId="simple" csTypeId="urn:microsoft.com/office/officeart/2005/8/colors/colorful1" csCatId="colorful"/>
      <dgm:spPr/>
      <dgm:t>
        <a:bodyPr/>
        <a:lstStyle/>
        <a:p>
          <a:endParaRPr lang="tr-TR"/>
        </a:p>
      </dgm:t>
    </dgm:pt>
    <dgm:pt modelId="{97A4DDFE-4A19-4F5D-8690-78951EC4AAF8}">
      <dgm:prSet/>
      <dgm:spPr/>
      <dgm:t>
        <a:bodyPr/>
        <a:lstStyle/>
        <a:p>
          <a:pPr rtl="0"/>
          <a:r>
            <a:rPr lang="tr-TR" b="1" i="1" dirty="0" smtClean="0"/>
            <a:t>Karaların Batı Yüzündeki Denizel İklimler</a:t>
          </a:r>
          <a:endParaRPr lang="tr-TR" dirty="0"/>
        </a:p>
      </dgm:t>
    </dgm:pt>
    <dgm:pt modelId="{EB1A9BAD-0720-4191-807D-D2E70C075195}" type="parTrans" cxnId="{DCC5929B-8DA9-44F4-9B4F-6A7367F0023D}">
      <dgm:prSet/>
      <dgm:spPr/>
      <dgm:t>
        <a:bodyPr/>
        <a:lstStyle/>
        <a:p>
          <a:endParaRPr lang="tr-TR"/>
        </a:p>
      </dgm:t>
    </dgm:pt>
    <dgm:pt modelId="{7FA372F4-608E-401B-9750-91269F52F2C5}" type="sibTrans" cxnId="{DCC5929B-8DA9-44F4-9B4F-6A7367F0023D}">
      <dgm:prSet/>
      <dgm:spPr/>
      <dgm:t>
        <a:bodyPr/>
        <a:lstStyle/>
        <a:p>
          <a:endParaRPr lang="tr-TR"/>
        </a:p>
      </dgm:t>
    </dgm:pt>
    <dgm:pt modelId="{0864DF50-1EB7-49DE-A768-76E14B8E1CAE}">
      <dgm:prSet/>
      <dgm:spPr/>
      <dgm:t>
        <a:bodyPr/>
        <a:lstStyle/>
        <a:p>
          <a:pPr rtl="0"/>
          <a:r>
            <a:rPr lang="tr-TR" b="1" i="1" dirty="0" smtClean="0"/>
            <a:t>Serin </a:t>
          </a:r>
          <a:r>
            <a:rPr lang="tr-TR" b="1" i="1" dirty="0" err="1" smtClean="0"/>
            <a:t>Oseyanik</a:t>
          </a:r>
          <a:r>
            <a:rPr lang="tr-TR" b="1" i="1" dirty="0" smtClean="0"/>
            <a:t> İklimler</a:t>
          </a:r>
          <a:endParaRPr lang="tr-TR" dirty="0"/>
        </a:p>
      </dgm:t>
    </dgm:pt>
    <dgm:pt modelId="{2B3C3870-70C0-4359-988D-28D86EA48345}" type="parTrans" cxnId="{EB859662-4543-4D24-921D-EB528CD3813D}">
      <dgm:prSet/>
      <dgm:spPr/>
      <dgm:t>
        <a:bodyPr/>
        <a:lstStyle/>
        <a:p>
          <a:endParaRPr lang="tr-TR"/>
        </a:p>
      </dgm:t>
    </dgm:pt>
    <dgm:pt modelId="{4679EEB2-E637-4A49-9428-4A8B6CE45EC6}" type="sibTrans" cxnId="{EB859662-4543-4D24-921D-EB528CD3813D}">
      <dgm:prSet/>
      <dgm:spPr/>
      <dgm:t>
        <a:bodyPr/>
        <a:lstStyle/>
        <a:p>
          <a:endParaRPr lang="tr-TR"/>
        </a:p>
      </dgm:t>
    </dgm:pt>
    <dgm:pt modelId="{4C5A20D0-7767-4F2B-9301-844FF5F38AC8}">
      <dgm:prSet/>
      <dgm:spPr/>
      <dgm:t>
        <a:bodyPr/>
        <a:lstStyle/>
        <a:p>
          <a:pPr rtl="0"/>
          <a:r>
            <a:rPr lang="tr-TR" b="1" i="1" dirty="0" smtClean="0"/>
            <a:t>Gerçek </a:t>
          </a:r>
          <a:r>
            <a:rPr lang="tr-TR" b="1" i="1" dirty="0" err="1" smtClean="0"/>
            <a:t>Oseyanik</a:t>
          </a:r>
          <a:r>
            <a:rPr lang="tr-TR" b="1" i="1" dirty="0" smtClean="0"/>
            <a:t> İklimler</a:t>
          </a:r>
          <a:endParaRPr lang="tr-TR" dirty="0"/>
        </a:p>
      </dgm:t>
    </dgm:pt>
    <dgm:pt modelId="{68933CB9-5A06-4748-82FD-A818D69F2C9D}" type="parTrans" cxnId="{8F6E743D-76F9-4DE7-BF54-C53DBF7BC4D1}">
      <dgm:prSet/>
      <dgm:spPr/>
      <dgm:t>
        <a:bodyPr/>
        <a:lstStyle/>
        <a:p>
          <a:endParaRPr lang="tr-TR"/>
        </a:p>
      </dgm:t>
    </dgm:pt>
    <dgm:pt modelId="{8B2D872F-754E-4B21-8815-D904AEA085E8}" type="sibTrans" cxnId="{8F6E743D-76F9-4DE7-BF54-C53DBF7BC4D1}">
      <dgm:prSet/>
      <dgm:spPr/>
      <dgm:t>
        <a:bodyPr/>
        <a:lstStyle/>
        <a:p>
          <a:endParaRPr lang="tr-TR"/>
        </a:p>
      </dgm:t>
    </dgm:pt>
    <dgm:pt modelId="{55C963D9-D757-4703-872A-C9BBFB2DC96A}">
      <dgm:prSet/>
      <dgm:spPr/>
      <dgm:t>
        <a:bodyPr/>
        <a:lstStyle/>
        <a:p>
          <a:pPr rtl="0"/>
          <a:r>
            <a:rPr lang="tr-TR" b="1" i="1" dirty="0" smtClean="0"/>
            <a:t>Yaz Sıcaklığı Az Çok Belirli Olan </a:t>
          </a:r>
          <a:r>
            <a:rPr lang="tr-TR" b="1" i="1" dirty="0" err="1" smtClean="0"/>
            <a:t>Oseyanik</a:t>
          </a:r>
          <a:r>
            <a:rPr lang="tr-TR" b="1" i="1" dirty="0" smtClean="0"/>
            <a:t> İklimler</a:t>
          </a:r>
          <a:endParaRPr lang="tr-TR" dirty="0"/>
        </a:p>
      </dgm:t>
    </dgm:pt>
    <dgm:pt modelId="{44CB5DB1-6E82-4ACC-8F03-359CC44647BC}" type="parTrans" cxnId="{B7B5E269-236D-4558-BBA5-4CDEC2CB1781}">
      <dgm:prSet/>
      <dgm:spPr/>
      <dgm:t>
        <a:bodyPr/>
        <a:lstStyle/>
        <a:p>
          <a:endParaRPr lang="tr-TR"/>
        </a:p>
      </dgm:t>
    </dgm:pt>
    <dgm:pt modelId="{684D2D2B-93FB-416B-BACC-86104DD8C31B}" type="sibTrans" cxnId="{B7B5E269-236D-4558-BBA5-4CDEC2CB1781}">
      <dgm:prSet/>
      <dgm:spPr/>
      <dgm:t>
        <a:bodyPr/>
        <a:lstStyle/>
        <a:p>
          <a:endParaRPr lang="tr-TR"/>
        </a:p>
      </dgm:t>
    </dgm:pt>
    <dgm:pt modelId="{2270A499-371C-4295-831A-2F2B594A849B}" type="pres">
      <dgm:prSet presAssocID="{7A74EA72-A033-4C83-8F04-407E73D82F20}" presName="cycle" presStyleCnt="0">
        <dgm:presLayoutVars>
          <dgm:dir/>
          <dgm:resizeHandles val="exact"/>
        </dgm:presLayoutVars>
      </dgm:prSet>
      <dgm:spPr/>
      <dgm:t>
        <a:bodyPr/>
        <a:lstStyle/>
        <a:p>
          <a:endParaRPr lang="tr-TR"/>
        </a:p>
      </dgm:t>
    </dgm:pt>
    <dgm:pt modelId="{164A2E0B-72F2-4E09-8D7E-9B039903DD42}" type="pres">
      <dgm:prSet presAssocID="{97A4DDFE-4A19-4F5D-8690-78951EC4AAF8}" presName="node" presStyleLbl="node1" presStyleIdx="0" presStyleCnt="4">
        <dgm:presLayoutVars>
          <dgm:bulletEnabled val="1"/>
        </dgm:presLayoutVars>
      </dgm:prSet>
      <dgm:spPr/>
      <dgm:t>
        <a:bodyPr/>
        <a:lstStyle/>
        <a:p>
          <a:endParaRPr lang="tr-TR"/>
        </a:p>
      </dgm:t>
    </dgm:pt>
    <dgm:pt modelId="{2AD67FF4-6B17-403C-99D8-F16CAEE83091}" type="pres">
      <dgm:prSet presAssocID="{7FA372F4-608E-401B-9750-91269F52F2C5}" presName="sibTrans" presStyleLbl="sibTrans2D1" presStyleIdx="0" presStyleCnt="4"/>
      <dgm:spPr/>
      <dgm:t>
        <a:bodyPr/>
        <a:lstStyle/>
        <a:p>
          <a:endParaRPr lang="tr-TR"/>
        </a:p>
      </dgm:t>
    </dgm:pt>
    <dgm:pt modelId="{0B9F62A1-A30D-4F45-AD81-FF66E90B2146}" type="pres">
      <dgm:prSet presAssocID="{7FA372F4-608E-401B-9750-91269F52F2C5}" presName="connectorText" presStyleLbl="sibTrans2D1" presStyleIdx="0" presStyleCnt="4"/>
      <dgm:spPr/>
      <dgm:t>
        <a:bodyPr/>
        <a:lstStyle/>
        <a:p>
          <a:endParaRPr lang="tr-TR"/>
        </a:p>
      </dgm:t>
    </dgm:pt>
    <dgm:pt modelId="{76EFD051-B760-41B8-BC9B-EE3BCF92420F}" type="pres">
      <dgm:prSet presAssocID="{0864DF50-1EB7-49DE-A768-76E14B8E1CAE}" presName="node" presStyleLbl="node1" presStyleIdx="1" presStyleCnt="4">
        <dgm:presLayoutVars>
          <dgm:bulletEnabled val="1"/>
        </dgm:presLayoutVars>
      </dgm:prSet>
      <dgm:spPr/>
      <dgm:t>
        <a:bodyPr/>
        <a:lstStyle/>
        <a:p>
          <a:endParaRPr lang="tr-TR"/>
        </a:p>
      </dgm:t>
    </dgm:pt>
    <dgm:pt modelId="{10B2F5D9-8EFC-4F45-AD12-4835E98C247B}" type="pres">
      <dgm:prSet presAssocID="{4679EEB2-E637-4A49-9428-4A8B6CE45EC6}" presName="sibTrans" presStyleLbl="sibTrans2D1" presStyleIdx="1" presStyleCnt="4"/>
      <dgm:spPr/>
      <dgm:t>
        <a:bodyPr/>
        <a:lstStyle/>
        <a:p>
          <a:endParaRPr lang="tr-TR"/>
        </a:p>
      </dgm:t>
    </dgm:pt>
    <dgm:pt modelId="{0FFCE032-5D16-44FC-A303-668195AB403F}" type="pres">
      <dgm:prSet presAssocID="{4679EEB2-E637-4A49-9428-4A8B6CE45EC6}" presName="connectorText" presStyleLbl="sibTrans2D1" presStyleIdx="1" presStyleCnt="4"/>
      <dgm:spPr/>
      <dgm:t>
        <a:bodyPr/>
        <a:lstStyle/>
        <a:p>
          <a:endParaRPr lang="tr-TR"/>
        </a:p>
      </dgm:t>
    </dgm:pt>
    <dgm:pt modelId="{B26B0EBB-203E-49DC-8D8D-ABF7FE0F286B}" type="pres">
      <dgm:prSet presAssocID="{4C5A20D0-7767-4F2B-9301-844FF5F38AC8}" presName="node" presStyleLbl="node1" presStyleIdx="2" presStyleCnt="4">
        <dgm:presLayoutVars>
          <dgm:bulletEnabled val="1"/>
        </dgm:presLayoutVars>
      </dgm:prSet>
      <dgm:spPr/>
      <dgm:t>
        <a:bodyPr/>
        <a:lstStyle/>
        <a:p>
          <a:endParaRPr lang="tr-TR"/>
        </a:p>
      </dgm:t>
    </dgm:pt>
    <dgm:pt modelId="{15FB2A46-296E-4525-875D-F143EF6186D7}" type="pres">
      <dgm:prSet presAssocID="{8B2D872F-754E-4B21-8815-D904AEA085E8}" presName="sibTrans" presStyleLbl="sibTrans2D1" presStyleIdx="2" presStyleCnt="4"/>
      <dgm:spPr/>
      <dgm:t>
        <a:bodyPr/>
        <a:lstStyle/>
        <a:p>
          <a:endParaRPr lang="tr-TR"/>
        </a:p>
      </dgm:t>
    </dgm:pt>
    <dgm:pt modelId="{E624CFE2-1E85-4FC8-8F6B-6074A0FD2847}" type="pres">
      <dgm:prSet presAssocID="{8B2D872F-754E-4B21-8815-D904AEA085E8}" presName="connectorText" presStyleLbl="sibTrans2D1" presStyleIdx="2" presStyleCnt="4"/>
      <dgm:spPr/>
      <dgm:t>
        <a:bodyPr/>
        <a:lstStyle/>
        <a:p>
          <a:endParaRPr lang="tr-TR"/>
        </a:p>
      </dgm:t>
    </dgm:pt>
    <dgm:pt modelId="{89A24A67-0013-4EFA-B52F-3030DBB8F100}" type="pres">
      <dgm:prSet presAssocID="{55C963D9-D757-4703-872A-C9BBFB2DC96A}" presName="node" presStyleLbl="node1" presStyleIdx="3" presStyleCnt="4">
        <dgm:presLayoutVars>
          <dgm:bulletEnabled val="1"/>
        </dgm:presLayoutVars>
      </dgm:prSet>
      <dgm:spPr/>
      <dgm:t>
        <a:bodyPr/>
        <a:lstStyle/>
        <a:p>
          <a:endParaRPr lang="tr-TR"/>
        </a:p>
      </dgm:t>
    </dgm:pt>
    <dgm:pt modelId="{CF8DD55B-20A4-409A-9055-366602E9FD1F}" type="pres">
      <dgm:prSet presAssocID="{684D2D2B-93FB-416B-BACC-86104DD8C31B}" presName="sibTrans" presStyleLbl="sibTrans2D1" presStyleIdx="3" presStyleCnt="4"/>
      <dgm:spPr/>
      <dgm:t>
        <a:bodyPr/>
        <a:lstStyle/>
        <a:p>
          <a:endParaRPr lang="tr-TR"/>
        </a:p>
      </dgm:t>
    </dgm:pt>
    <dgm:pt modelId="{D0F145D4-454C-4DB3-8CEB-731B9379235D}" type="pres">
      <dgm:prSet presAssocID="{684D2D2B-93FB-416B-BACC-86104DD8C31B}" presName="connectorText" presStyleLbl="sibTrans2D1" presStyleIdx="3" presStyleCnt="4"/>
      <dgm:spPr/>
      <dgm:t>
        <a:bodyPr/>
        <a:lstStyle/>
        <a:p>
          <a:endParaRPr lang="tr-TR"/>
        </a:p>
      </dgm:t>
    </dgm:pt>
  </dgm:ptLst>
  <dgm:cxnLst>
    <dgm:cxn modelId="{3B5F0F94-F1E3-4989-B2A4-9A72EBA7023A}" type="presOf" srcId="{7FA372F4-608E-401B-9750-91269F52F2C5}" destId="{2AD67FF4-6B17-403C-99D8-F16CAEE83091}" srcOrd="0" destOrd="0" presId="urn:microsoft.com/office/officeart/2005/8/layout/cycle2"/>
    <dgm:cxn modelId="{4AD49383-E03E-4651-A5E3-051DE22CBB8D}" type="presOf" srcId="{684D2D2B-93FB-416B-BACC-86104DD8C31B}" destId="{CF8DD55B-20A4-409A-9055-366602E9FD1F}" srcOrd="0" destOrd="0" presId="urn:microsoft.com/office/officeart/2005/8/layout/cycle2"/>
    <dgm:cxn modelId="{03BD99E6-5BF9-45A5-BFBA-83559C11606E}" type="presOf" srcId="{4679EEB2-E637-4A49-9428-4A8B6CE45EC6}" destId="{10B2F5D9-8EFC-4F45-AD12-4835E98C247B}" srcOrd="0" destOrd="0" presId="urn:microsoft.com/office/officeart/2005/8/layout/cycle2"/>
    <dgm:cxn modelId="{EB859662-4543-4D24-921D-EB528CD3813D}" srcId="{7A74EA72-A033-4C83-8F04-407E73D82F20}" destId="{0864DF50-1EB7-49DE-A768-76E14B8E1CAE}" srcOrd="1" destOrd="0" parTransId="{2B3C3870-70C0-4359-988D-28D86EA48345}" sibTransId="{4679EEB2-E637-4A49-9428-4A8B6CE45EC6}"/>
    <dgm:cxn modelId="{61C181D2-609D-46BD-9516-018A275A98E3}" type="presOf" srcId="{55C963D9-D757-4703-872A-C9BBFB2DC96A}" destId="{89A24A67-0013-4EFA-B52F-3030DBB8F100}" srcOrd="0" destOrd="0" presId="urn:microsoft.com/office/officeart/2005/8/layout/cycle2"/>
    <dgm:cxn modelId="{5276012E-E941-4CA4-B389-D468D9F4A3D3}" type="presOf" srcId="{8B2D872F-754E-4B21-8815-D904AEA085E8}" destId="{15FB2A46-296E-4525-875D-F143EF6186D7}" srcOrd="0" destOrd="0" presId="urn:microsoft.com/office/officeart/2005/8/layout/cycle2"/>
    <dgm:cxn modelId="{6A68581E-0F51-4857-9AED-2F33990A9E50}" type="presOf" srcId="{97A4DDFE-4A19-4F5D-8690-78951EC4AAF8}" destId="{164A2E0B-72F2-4E09-8D7E-9B039903DD42}" srcOrd="0" destOrd="0" presId="urn:microsoft.com/office/officeart/2005/8/layout/cycle2"/>
    <dgm:cxn modelId="{3D674B54-FE7C-47CF-9DC1-3DD5CACD2B68}" type="presOf" srcId="{684D2D2B-93FB-416B-BACC-86104DD8C31B}" destId="{D0F145D4-454C-4DB3-8CEB-731B9379235D}" srcOrd="1" destOrd="0" presId="urn:microsoft.com/office/officeart/2005/8/layout/cycle2"/>
    <dgm:cxn modelId="{7BAAA703-0277-4085-B2E8-80E546D1AD0B}" type="presOf" srcId="{4679EEB2-E637-4A49-9428-4A8B6CE45EC6}" destId="{0FFCE032-5D16-44FC-A303-668195AB403F}" srcOrd="1" destOrd="0" presId="urn:microsoft.com/office/officeart/2005/8/layout/cycle2"/>
    <dgm:cxn modelId="{B7B5E269-236D-4558-BBA5-4CDEC2CB1781}" srcId="{7A74EA72-A033-4C83-8F04-407E73D82F20}" destId="{55C963D9-D757-4703-872A-C9BBFB2DC96A}" srcOrd="3" destOrd="0" parTransId="{44CB5DB1-6E82-4ACC-8F03-359CC44647BC}" sibTransId="{684D2D2B-93FB-416B-BACC-86104DD8C31B}"/>
    <dgm:cxn modelId="{9FAAD05D-0811-42F9-A7DE-4E22B4948910}" type="presOf" srcId="{7FA372F4-608E-401B-9750-91269F52F2C5}" destId="{0B9F62A1-A30D-4F45-AD81-FF66E90B2146}" srcOrd="1" destOrd="0" presId="urn:microsoft.com/office/officeart/2005/8/layout/cycle2"/>
    <dgm:cxn modelId="{EFEA5D7C-53AC-4A3E-A540-AB01A82224A9}" type="presOf" srcId="{4C5A20D0-7767-4F2B-9301-844FF5F38AC8}" destId="{B26B0EBB-203E-49DC-8D8D-ABF7FE0F286B}" srcOrd="0" destOrd="0" presId="urn:microsoft.com/office/officeart/2005/8/layout/cycle2"/>
    <dgm:cxn modelId="{DCC5929B-8DA9-44F4-9B4F-6A7367F0023D}" srcId="{7A74EA72-A033-4C83-8F04-407E73D82F20}" destId="{97A4DDFE-4A19-4F5D-8690-78951EC4AAF8}" srcOrd="0" destOrd="0" parTransId="{EB1A9BAD-0720-4191-807D-D2E70C075195}" sibTransId="{7FA372F4-608E-401B-9750-91269F52F2C5}"/>
    <dgm:cxn modelId="{8F6E743D-76F9-4DE7-BF54-C53DBF7BC4D1}" srcId="{7A74EA72-A033-4C83-8F04-407E73D82F20}" destId="{4C5A20D0-7767-4F2B-9301-844FF5F38AC8}" srcOrd="2" destOrd="0" parTransId="{68933CB9-5A06-4748-82FD-A818D69F2C9D}" sibTransId="{8B2D872F-754E-4B21-8815-D904AEA085E8}"/>
    <dgm:cxn modelId="{A9EB0D95-A19E-4C85-AC03-DC0BB007FA39}" type="presOf" srcId="{0864DF50-1EB7-49DE-A768-76E14B8E1CAE}" destId="{76EFD051-B760-41B8-BC9B-EE3BCF92420F}" srcOrd="0" destOrd="0" presId="urn:microsoft.com/office/officeart/2005/8/layout/cycle2"/>
    <dgm:cxn modelId="{04913E19-33D6-4B08-B387-4A714A569231}" type="presOf" srcId="{7A74EA72-A033-4C83-8F04-407E73D82F20}" destId="{2270A499-371C-4295-831A-2F2B594A849B}" srcOrd="0" destOrd="0" presId="urn:microsoft.com/office/officeart/2005/8/layout/cycle2"/>
    <dgm:cxn modelId="{2F6AA1EF-E393-4CD4-9F67-20D8ED987843}" type="presOf" srcId="{8B2D872F-754E-4B21-8815-D904AEA085E8}" destId="{E624CFE2-1E85-4FC8-8F6B-6074A0FD2847}" srcOrd="1" destOrd="0" presId="urn:microsoft.com/office/officeart/2005/8/layout/cycle2"/>
    <dgm:cxn modelId="{F42B9CDD-DB6B-4431-AE41-9E1A0D57AD05}" type="presParOf" srcId="{2270A499-371C-4295-831A-2F2B594A849B}" destId="{164A2E0B-72F2-4E09-8D7E-9B039903DD42}" srcOrd="0" destOrd="0" presId="urn:microsoft.com/office/officeart/2005/8/layout/cycle2"/>
    <dgm:cxn modelId="{31304B46-7E42-47E9-BF5F-589FDE000916}" type="presParOf" srcId="{2270A499-371C-4295-831A-2F2B594A849B}" destId="{2AD67FF4-6B17-403C-99D8-F16CAEE83091}" srcOrd="1" destOrd="0" presId="urn:microsoft.com/office/officeart/2005/8/layout/cycle2"/>
    <dgm:cxn modelId="{E0833A84-BF17-4FDE-8FFE-ED09FE2977C4}" type="presParOf" srcId="{2AD67FF4-6B17-403C-99D8-F16CAEE83091}" destId="{0B9F62A1-A30D-4F45-AD81-FF66E90B2146}" srcOrd="0" destOrd="0" presId="urn:microsoft.com/office/officeart/2005/8/layout/cycle2"/>
    <dgm:cxn modelId="{F163E2FB-C77E-4A69-8A57-72B609C1551C}" type="presParOf" srcId="{2270A499-371C-4295-831A-2F2B594A849B}" destId="{76EFD051-B760-41B8-BC9B-EE3BCF92420F}" srcOrd="2" destOrd="0" presId="urn:microsoft.com/office/officeart/2005/8/layout/cycle2"/>
    <dgm:cxn modelId="{68BF057D-CD85-42AB-83EB-DFDDCBBDBBEE}" type="presParOf" srcId="{2270A499-371C-4295-831A-2F2B594A849B}" destId="{10B2F5D9-8EFC-4F45-AD12-4835E98C247B}" srcOrd="3" destOrd="0" presId="urn:microsoft.com/office/officeart/2005/8/layout/cycle2"/>
    <dgm:cxn modelId="{D6193265-DD3D-4D8D-8851-3105F24550D0}" type="presParOf" srcId="{10B2F5D9-8EFC-4F45-AD12-4835E98C247B}" destId="{0FFCE032-5D16-44FC-A303-668195AB403F}" srcOrd="0" destOrd="0" presId="urn:microsoft.com/office/officeart/2005/8/layout/cycle2"/>
    <dgm:cxn modelId="{F38AA0EA-DE09-4313-8942-CBB0B48C647E}" type="presParOf" srcId="{2270A499-371C-4295-831A-2F2B594A849B}" destId="{B26B0EBB-203E-49DC-8D8D-ABF7FE0F286B}" srcOrd="4" destOrd="0" presId="urn:microsoft.com/office/officeart/2005/8/layout/cycle2"/>
    <dgm:cxn modelId="{A099CB88-4F32-4D61-85A4-241BB23653CF}" type="presParOf" srcId="{2270A499-371C-4295-831A-2F2B594A849B}" destId="{15FB2A46-296E-4525-875D-F143EF6186D7}" srcOrd="5" destOrd="0" presId="urn:microsoft.com/office/officeart/2005/8/layout/cycle2"/>
    <dgm:cxn modelId="{EE285200-ED73-4BF6-841B-A0AF11A5809E}" type="presParOf" srcId="{15FB2A46-296E-4525-875D-F143EF6186D7}" destId="{E624CFE2-1E85-4FC8-8F6B-6074A0FD2847}" srcOrd="0" destOrd="0" presId="urn:microsoft.com/office/officeart/2005/8/layout/cycle2"/>
    <dgm:cxn modelId="{C463D080-A398-4BDE-9A33-9D9E81281976}" type="presParOf" srcId="{2270A499-371C-4295-831A-2F2B594A849B}" destId="{89A24A67-0013-4EFA-B52F-3030DBB8F100}" srcOrd="6" destOrd="0" presId="urn:microsoft.com/office/officeart/2005/8/layout/cycle2"/>
    <dgm:cxn modelId="{3667F5AB-1930-4BEC-81D7-8D4D06A22C29}" type="presParOf" srcId="{2270A499-371C-4295-831A-2F2B594A849B}" destId="{CF8DD55B-20A4-409A-9055-366602E9FD1F}" srcOrd="7" destOrd="0" presId="urn:microsoft.com/office/officeart/2005/8/layout/cycle2"/>
    <dgm:cxn modelId="{873D5680-F36A-49F6-9C92-B083CE24BE9C}" type="presParOf" srcId="{CF8DD55B-20A4-409A-9055-366602E9FD1F}" destId="{D0F145D4-454C-4DB3-8CEB-731B9379235D}"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224819-F72F-4F79-9B7D-B6D6139F59BC}" type="doc">
      <dgm:prSet loTypeId="urn:microsoft.com/office/officeart/2005/8/layout/process1" loCatId="process" qsTypeId="urn:microsoft.com/office/officeart/2005/8/quickstyle/simple1" qsCatId="simple" csTypeId="urn:microsoft.com/office/officeart/2005/8/colors/colorful3" csCatId="colorful"/>
      <dgm:spPr/>
      <dgm:t>
        <a:bodyPr/>
        <a:lstStyle/>
        <a:p>
          <a:endParaRPr lang="tr-TR"/>
        </a:p>
      </dgm:t>
    </dgm:pt>
    <dgm:pt modelId="{137A3E2F-C072-4CF7-8D07-26F0283F229A}">
      <dgm:prSet custT="1"/>
      <dgm:spPr/>
      <dgm:t>
        <a:bodyPr/>
        <a:lstStyle/>
        <a:p>
          <a:pPr rtl="0"/>
          <a:r>
            <a:rPr lang="tr-TR" sz="3600" dirty="0" smtClean="0"/>
            <a:t>Step İklimleri</a:t>
          </a:r>
          <a:endParaRPr lang="tr-TR" sz="3600" dirty="0"/>
        </a:p>
      </dgm:t>
    </dgm:pt>
    <dgm:pt modelId="{A9BDDD5B-36F8-4232-B6DC-9967F8F06F4A}" type="parTrans" cxnId="{74F6D0A5-47B6-4D80-99B2-47AD19F0F453}">
      <dgm:prSet/>
      <dgm:spPr/>
      <dgm:t>
        <a:bodyPr/>
        <a:lstStyle/>
        <a:p>
          <a:endParaRPr lang="tr-TR"/>
        </a:p>
      </dgm:t>
    </dgm:pt>
    <dgm:pt modelId="{E1C70B3D-21D3-4282-9BA7-E1226621BFAB}" type="sibTrans" cxnId="{74F6D0A5-47B6-4D80-99B2-47AD19F0F453}">
      <dgm:prSet/>
      <dgm:spPr/>
      <dgm:t>
        <a:bodyPr/>
        <a:lstStyle/>
        <a:p>
          <a:endParaRPr lang="tr-TR"/>
        </a:p>
      </dgm:t>
    </dgm:pt>
    <dgm:pt modelId="{EFA8AA8D-340E-44C8-BB96-48A5AA2BF2A7}">
      <dgm:prSet custT="1"/>
      <dgm:spPr/>
      <dgm:t>
        <a:bodyPr/>
        <a:lstStyle/>
        <a:p>
          <a:pPr rtl="0"/>
          <a:r>
            <a:rPr lang="tr-TR" sz="3600" dirty="0" smtClean="0"/>
            <a:t>Soğuk Karasal İklimler</a:t>
          </a:r>
          <a:endParaRPr lang="tr-TR" sz="3600" dirty="0"/>
        </a:p>
      </dgm:t>
    </dgm:pt>
    <dgm:pt modelId="{9A23A6B8-5DCF-4FF6-B9C2-E6C33EE00DC7}" type="parTrans" cxnId="{331B0969-F93F-4924-8FFD-CBA294D58C07}">
      <dgm:prSet/>
      <dgm:spPr/>
      <dgm:t>
        <a:bodyPr/>
        <a:lstStyle/>
        <a:p>
          <a:endParaRPr lang="tr-TR"/>
        </a:p>
      </dgm:t>
    </dgm:pt>
    <dgm:pt modelId="{0F787B44-1CD0-43A1-A1A2-412E758FD384}" type="sibTrans" cxnId="{331B0969-F93F-4924-8FFD-CBA294D58C07}">
      <dgm:prSet/>
      <dgm:spPr/>
      <dgm:t>
        <a:bodyPr/>
        <a:lstStyle/>
        <a:p>
          <a:endParaRPr lang="tr-TR"/>
        </a:p>
      </dgm:t>
    </dgm:pt>
    <dgm:pt modelId="{7557F5EA-60E9-4D5B-8B2A-C8FEF5403CA8}" type="pres">
      <dgm:prSet presAssocID="{92224819-F72F-4F79-9B7D-B6D6139F59BC}" presName="Name0" presStyleCnt="0">
        <dgm:presLayoutVars>
          <dgm:dir/>
          <dgm:resizeHandles val="exact"/>
        </dgm:presLayoutVars>
      </dgm:prSet>
      <dgm:spPr/>
      <dgm:t>
        <a:bodyPr/>
        <a:lstStyle/>
        <a:p>
          <a:endParaRPr lang="tr-TR"/>
        </a:p>
      </dgm:t>
    </dgm:pt>
    <dgm:pt modelId="{04A3FF8B-254D-4319-ABD2-7B6154ADB029}" type="pres">
      <dgm:prSet presAssocID="{137A3E2F-C072-4CF7-8D07-26F0283F229A}" presName="node" presStyleLbl="node1" presStyleIdx="0" presStyleCnt="2" custLinFactNeighborX="-2203" custLinFactNeighborY="1099">
        <dgm:presLayoutVars>
          <dgm:bulletEnabled val="1"/>
        </dgm:presLayoutVars>
      </dgm:prSet>
      <dgm:spPr/>
      <dgm:t>
        <a:bodyPr/>
        <a:lstStyle/>
        <a:p>
          <a:endParaRPr lang="tr-TR"/>
        </a:p>
      </dgm:t>
    </dgm:pt>
    <dgm:pt modelId="{6396CCB2-8541-4BFB-9264-6FDB977168D2}" type="pres">
      <dgm:prSet presAssocID="{E1C70B3D-21D3-4282-9BA7-E1226621BFAB}" presName="sibTrans" presStyleLbl="sibTrans2D1" presStyleIdx="0" presStyleCnt="1"/>
      <dgm:spPr/>
      <dgm:t>
        <a:bodyPr/>
        <a:lstStyle/>
        <a:p>
          <a:endParaRPr lang="tr-TR"/>
        </a:p>
      </dgm:t>
    </dgm:pt>
    <dgm:pt modelId="{CB5B3535-D2BA-42EE-9D2C-1584BAF03312}" type="pres">
      <dgm:prSet presAssocID="{E1C70B3D-21D3-4282-9BA7-E1226621BFAB}" presName="connectorText" presStyleLbl="sibTrans2D1" presStyleIdx="0" presStyleCnt="1"/>
      <dgm:spPr/>
      <dgm:t>
        <a:bodyPr/>
        <a:lstStyle/>
        <a:p>
          <a:endParaRPr lang="tr-TR"/>
        </a:p>
      </dgm:t>
    </dgm:pt>
    <dgm:pt modelId="{AD7ED595-58D7-4F73-AEB9-3D3C8FEDC18C}" type="pres">
      <dgm:prSet presAssocID="{EFA8AA8D-340E-44C8-BB96-48A5AA2BF2A7}" presName="node" presStyleLbl="node1" presStyleIdx="1" presStyleCnt="2">
        <dgm:presLayoutVars>
          <dgm:bulletEnabled val="1"/>
        </dgm:presLayoutVars>
      </dgm:prSet>
      <dgm:spPr/>
      <dgm:t>
        <a:bodyPr/>
        <a:lstStyle/>
        <a:p>
          <a:endParaRPr lang="tr-TR"/>
        </a:p>
      </dgm:t>
    </dgm:pt>
  </dgm:ptLst>
  <dgm:cxnLst>
    <dgm:cxn modelId="{331B0969-F93F-4924-8FFD-CBA294D58C07}" srcId="{92224819-F72F-4F79-9B7D-B6D6139F59BC}" destId="{EFA8AA8D-340E-44C8-BB96-48A5AA2BF2A7}" srcOrd="1" destOrd="0" parTransId="{9A23A6B8-5DCF-4FF6-B9C2-E6C33EE00DC7}" sibTransId="{0F787B44-1CD0-43A1-A1A2-412E758FD384}"/>
    <dgm:cxn modelId="{5058D2AC-4082-42B3-BF97-BF955854DBFB}" type="presOf" srcId="{EFA8AA8D-340E-44C8-BB96-48A5AA2BF2A7}" destId="{AD7ED595-58D7-4F73-AEB9-3D3C8FEDC18C}" srcOrd="0" destOrd="0" presId="urn:microsoft.com/office/officeart/2005/8/layout/process1"/>
    <dgm:cxn modelId="{B5A1FF69-4A8C-433D-BAC1-431F28A8347B}" type="presOf" srcId="{E1C70B3D-21D3-4282-9BA7-E1226621BFAB}" destId="{CB5B3535-D2BA-42EE-9D2C-1584BAF03312}" srcOrd="1" destOrd="0" presId="urn:microsoft.com/office/officeart/2005/8/layout/process1"/>
    <dgm:cxn modelId="{74F6D0A5-47B6-4D80-99B2-47AD19F0F453}" srcId="{92224819-F72F-4F79-9B7D-B6D6139F59BC}" destId="{137A3E2F-C072-4CF7-8D07-26F0283F229A}" srcOrd="0" destOrd="0" parTransId="{A9BDDD5B-36F8-4232-B6DC-9967F8F06F4A}" sibTransId="{E1C70B3D-21D3-4282-9BA7-E1226621BFAB}"/>
    <dgm:cxn modelId="{35B21981-BA35-4F23-90BE-7CA72D3E748A}" type="presOf" srcId="{137A3E2F-C072-4CF7-8D07-26F0283F229A}" destId="{04A3FF8B-254D-4319-ABD2-7B6154ADB029}" srcOrd="0" destOrd="0" presId="urn:microsoft.com/office/officeart/2005/8/layout/process1"/>
    <dgm:cxn modelId="{97556884-6EF0-4593-9ABC-ED75310710BB}" type="presOf" srcId="{92224819-F72F-4F79-9B7D-B6D6139F59BC}" destId="{7557F5EA-60E9-4D5B-8B2A-C8FEF5403CA8}" srcOrd="0" destOrd="0" presId="urn:microsoft.com/office/officeart/2005/8/layout/process1"/>
    <dgm:cxn modelId="{6227D964-CCAB-47D6-B706-CA5A147F8B31}" type="presOf" srcId="{E1C70B3D-21D3-4282-9BA7-E1226621BFAB}" destId="{6396CCB2-8541-4BFB-9264-6FDB977168D2}" srcOrd="0" destOrd="0" presId="urn:microsoft.com/office/officeart/2005/8/layout/process1"/>
    <dgm:cxn modelId="{5EBBB281-01BD-454C-9A99-F43D713D6D51}" type="presParOf" srcId="{7557F5EA-60E9-4D5B-8B2A-C8FEF5403CA8}" destId="{04A3FF8B-254D-4319-ABD2-7B6154ADB029}" srcOrd="0" destOrd="0" presId="urn:microsoft.com/office/officeart/2005/8/layout/process1"/>
    <dgm:cxn modelId="{391AF399-24F6-4158-BCD1-B8A3264137D5}" type="presParOf" srcId="{7557F5EA-60E9-4D5B-8B2A-C8FEF5403CA8}" destId="{6396CCB2-8541-4BFB-9264-6FDB977168D2}" srcOrd="1" destOrd="0" presId="urn:microsoft.com/office/officeart/2005/8/layout/process1"/>
    <dgm:cxn modelId="{A0A64062-26DE-4FA7-B656-E45728232A5F}" type="presParOf" srcId="{6396CCB2-8541-4BFB-9264-6FDB977168D2}" destId="{CB5B3535-D2BA-42EE-9D2C-1584BAF03312}" srcOrd="0" destOrd="0" presId="urn:microsoft.com/office/officeart/2005/8/layout/process1"/>
    <dgm:cxn modelId="{81DAF5B9-5904-44F1-9A67-1706B6D8D73B}" type="presParOf" srcId="{7557F5EA-60E9-4D5B-8B2A-C8FEF5403CA8}" destId="{AD7ED595-58D7-4F73-AEB9-3D3C8FEDC18C}" srcOrd="2"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7E8034-FBB5-4B35-BEF7-F4DBC6F7DB54}">
      <dsp:nvSpPr>
        <dsp:cNvPr id="0" name=""/>
        <dsp:cNvSpPr/>
      </dsp:nvSpPr>
      <dsp:spPr>
        <a:xfrm>
          <a:off x="1286073" y="987112"/>
          <a:ext cx="3394472" cy="3394472"/>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AA75D5-B172-4108-B98B-9549916571A4}">
      <dsp:nvSpPr>
        <dsp:cNvPr id="0" name=""/>
        <dsp:cNvSpPr/>
      </dsp:nvSpPr>
      <dsp:spPr>
        <a:xfrm>
          <a:off x="1663142" y="1364181"/>
          <a:ext cx="2640333" cy="2640333"/>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680BE0-FBB0-4C84-994F-06AF7A136C6A}">
      <dsp:nvSpPr>
        <dsp:cNvPr id="0" name=""/>
        <dsp:cNvSpPr/>
      </dsp:nvSpPr>
      <dsp:spPr>
        <a:xfrm>
          <a:off x="2040211" y="1741251"/>
          <a:ext cx="1886195" cy="1886195"/>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3760CA-6105-41CB-AB69-79B0E309649E}">
      <dsp:nvSpPr>
        <dsp:cNvPr id="0" name=""/>
        <dsp:cNvSpPr/>
      </dsp:nvSpPr>
      <dsp:spPr>
        <a:xfrm>
          <a:off x="2417563" y="2118603"/>
          <a:ext cx="1131490" cy="1131490"/>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96D65-9C57-44EB-BF5F-F424B2E45E9F}">
      <dsp:nvSpPr>
        <dsp:cNvPr id="0" name=""/>
        <dsp:cNvSpPr/>
      </dsp:nvSpPr>
      <dsp:spPr>
        <a:xfrm>
          <a:off x="2794633" y="2495672"/>
          <a:ext cx="377352" cy="37735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60EA31-CF2B-4A83-8BB7-DD43E4FE260A}">
      <dsp:nvSpPr>
        <dsp:cNvPr id="0" name=""/>
        <dsp:cNvSpPr/>
      </dsp:nvSpPr>
      <dsp:spPr>
        <a:xfrm>
          <a:off x="5246290" y="144378"/>
          <a:ext cx="1697236" cy="59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rtl="0">
            <a:lnSpc>
              <a:spcPct val="90000"/>
            </a:lnSpc>
            <a:spcBef>
              <a:spcPct val="0"/>
            </a:spcBef>
            <a:spcAft>
              <a:spcPct val="35000"/>
            </a:spcAft>
          </a:pPr>
          <a:r>
            <a:rPr lang="tr-TR" sz="1800" b="1" i="1" kern="1200" dirty="0" err="1" smtClean="0"/>
            <a:t>Kutupaltı</a:t>
          </a:r>
          <a:r>
            <a:rPr lang="tr-TR" sz="1800" b="1" i="1" kern="1200" dirty="0" smtClean="0"/>
            <a:t> </a:t>
          </a:r>
          <a:r>
            <a:rPr lang="tr-TR" sz="1800" b="1" i="1" kern="1200" dirty="0" err="1" smtClean="0"/>
            <a:t>Oseyanik</a:t>
          </a:r>
          <a:r>
            <a:rPr lang="tr-TR" sz="1800" b="1" i="1" kern="1200" dirty="0" smtClean="0"/>
            <a:t> İklim Tipi</a:t>
          </a:r>
          <a:endParaRPr lang="tr-TR" sz="1800" kern="1200" dirty="0"/>
        </a:p>
      </dsp:txBody>
      <dsp:txXfrm>
        <a:off x="5246290" y="144378"/>
        <a:ext cx="1697236" cy="599237"/>
      </dsp:txXfrm>
    </dsp:sp>
    <dsp:sp modelId="{B67FE20C-4E98-4E30-95E7-1A64B1743F33}">
      <dsp:nvSpPr>
        <dsp:cNvPr id="0" name=""/>
        <dsp:cNvSpPr/>
      </dsp:nvSpPr>
      <dsp:spPr>
        <a:xfrm>
          <a:off x="4821981" y="443996"/>
          <a:ext cx="424309"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71020D-D5F0-432C-A184-1BBA8542088F}">
      <dsp:nvSpPr>
        <dsp:cNvPr id="0" name=""/>
        <dsp:cNvSpPr/>
      </dsp:nvSpPr>
      <dsp:spPr>
        <a:xfrm rot="5400000">
          <a:off x="2781055" y="646250"/>
          <a:ext cx="2240351" cy="1835843"/>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CA16E0-DD3F-41DD-A69D-D9EF5FEA3854}">
      <dsp:nvSpPr>
        <dsp:cNvPr id="0" name=""/>
        <dsp:cNvSpPr/>
      </dsp:nvSpPr>
      <dsp:spPr>
        <a:xfrm>
          <a:off x="5246290" y="778013"/>
          <a:ext cx="1697236" cy="59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rtl="0">
            <a:lnSpc>
              <a:spcPct val="90000"/>
            </a:lnSpc>
            <a:spcBef>
              <a:spcPct val="0"/>
            </a:spcBef>
            <a:spcAft>
              <a:spcPct val="35000"/>
            </a:spcAft>
          </a:pPr>
          <a:r>
            <a:rPr lang="tr-TR" sz="1600" b="1" i="1" kern="1200" dirty="0" smtClean="0"/>
            <a:t>Kutup Tipi </a:t>
          </a:r>
          <a:r>
            <a:rPr lang="tr-TR" sz="1600" b="1" i="1" kern="1200" dirty="0" err="1" smtClean="0"/>
            <a:t>Oseyanik</a:t>
          </a:r>
          <a:r>
            <a:rPr lang="tr-TR" sz="1600" b="1" i="1" kern="1200" dirty="0" smtClean="0"/>
            <a:t> İklimler</a:t>
          </a:r>
          <a:endParaRPr lang="tr-TR" sz="1600" kern="1200" dirty="0"/>
        </a:p>
      </dsp:txBody>
      <dsp:txXfrm>
        <a:off x="5246290" y="778013"/>
        <a:ext cx="1697236" cy="599237"/>
      </dsp:txXfrm>
    </dsp:sp>
    <dsp:sp modelId="{958E045B-345E-47D8-9EA5-34B7F45F81D6}">
      <dsp:nvSpPr>
        <dsp:cNvPr id="0" name=""/>
        <dsp:cNvSpPr/>
      </dsp:nvSpPr>
      <dsp:spPr>
        <a:xfrm>
          <a:off x="4821981" y="1077631"/>
          <a:ext cx="424309"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BADAEB-A1AB-45ED-ADD4-28892BBCB3C6}">
      <dsp:nvSpPr>
        <dsp:cNvPr id="0" name=""/>
        <dsp:cNvSpPr/>
      </dsp:nvSpPr>
      <dsp:spPr>
        <a:xfrm rot="5400000">
          <a:off x="3110262" y="1231740"/>
          <a:ext cx="1865375" cy="1555799"/>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FC1D78-C38E-4572-8EF6-6318614866C4}">
      <dsp:nvSpPr>
        <dsp:cNvPr id="0" name=""/>
        <dsp:cNvSpPr/>
      </dsp:nvSpPr>
      <dsp:spPr>
        <a:xfrm>
          <a:off x="5246290" y="1411647"/>
          <a:ext cx="1697236" cy="59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rtl="0">
            <a:lnSpc>
              <a:spcPct val="90000"/>
            </a:lnSpc>
            <a:spcBef>
              <a:spcPct val="0"/>
            </a:spcBef>
            <a:spcAft>
              <a:spcPct val="35000"/>
            </a:spcAft>
          </a:pPr>
          <a:r>
            <a:rPr lang="tr-TR" sz="1400" b="1" i="1" kern="1200" dirty="0" smtClean="0"/>
            <a:t>Kutup Tipi Karasal İklim</a:t>
          </a:r>
          <a:endParaRPr lang="tr-TR" sz="1400" kern="1200" dirty="0"/>
        </a:p>
      </dsp:txBody>
      <dsp:txXfrm>
        <a:off x="5246290" y="1411647"/>
        <a:ext cx="1697236" cy="599237"/>
      </dsp:txXfrm>
    </dsp:sp>
    <dsp:sp modelId="{7FFB416C-8627-4393-B685-3F4FC0DA239D}">
      <dsp:nvSpPr>
        <dsp:cNvPr id="0" name=""/>
        <dsp:cNvSpPr/>
      </dsp:nvSpPr>
      <dsp:spPr>
        <a:xfrm>
          <a:off x="4821981" y="1711266"/>
          <a:ext cx="424309"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A3E890-FDF1-4BC7-A997-B32F9B0854D4}">
      <dsp:nvSpPr>
        <dsp:cNvPr id="0" name=""/>
        <dsp:cNvSpPr/>
      </dsp:nvSpPr>
      <dsp:spPr>
        <a:xfrm rot="5400000">
          <a:off x="3433076" y="1793299"/>
          <a:ext cx="1470937" cy="1306871"/>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D087F-49F0-43B4-A294-8F99EA319CFB}">
      <dsp:nvSpPr>
        <dsp:cNvPr id="0" name=""/>
        <dsp:cNvSpPr/>
      </dsp:nvSpPr>
      <dsp:spPr>
        <a:xfrm>
          <a:off x="5246290" y="2031704"/>
          <a:ext cx="1697236" cy="59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rtl="0">
            <a:lnSpc>
              <a:spcPct val="90000"/>
            </a:lnSpc>
            <a:spcBef>
              <a:spcPct val="0"/>
            </a:spcBef>
            <a:spcAft>
              <a:spcPct val="35000"/>
            </a:spcAft>
          </a:pPr>
          <a:r>
            <a:rPr lang="tr-TR" sz="1600" b="1" i="1" kern="1200" dirty="0" smtClean="0"/>
            <a:t>Hava Tipleri </a:t>
          </a:r>
        </a:p>
        <a:p>
          <a:pPr lvl="0" algn="l" defTabSz="711200" rtl="0">
            <a:lnSpc>
              <a:spcPct val="90000"/>
            </a:lnSpc>
            <a:spcBef>
              <a:spcPct val="0"/>
            </a:spcBef>
            <a:spcAft>
              <a:spcPct val="35000"/>
            </a:spcAft>
          </a:pPr>
          <a:r>
            <a:rPr lang="tr-TR" sz="1600" b="1" i="1" kern="1200" dirty="0" smtClean="0"/>
            <a:t>Düzgün Olmayan İklim Tipleri</a:t>
          </a:r>
        </a:p>
        <a:p>
          <a:pPr lvl="0" algn="l" defTabSz="711200" rtl="0">
            <a:lnSpc>
              <a:spcPct val="90000"/>
            </a:lnSpc>
            <a:spcBef>
              <a:spcPct val="0"/>
            </a:spcBef>
            <a:spcAft>
              <a:spcPct val="35000"/>
            </a:spcAft>
          </a:pPr>
          <a:endParaRPr lang="tr-TR" sz="1600" kern="1200" dirty="0"/>
        </a:p>
      </dsp:txBody>
      <dsp:txXfrm>
        <a:off x="5246290" y="2031704"/>
        <a:ext cx="1697236" cy="599237"/>
      </dsp:txXfrm>
    </dsp:sp>
    <dsp:sp modelId="{8A871D42-C75B-497D-8E04-BD4FFD089498}">
      <dsp:nvSpPr>
        <dsp:cNvPr id="0" name=""/>
        <dsp:cNvSpPr/>
      </dsp:nvSpPr>
      <dsp:spPr>
        <a:xfrm>
          <a:off x="4821981" y="2331323"/>
          <a:ext cx="424309"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329686-31C6-4704-A1B4-52BE5991E252}">
      <dsp:nvSpPr>
        <dsp:cNvPr id="0" name=""/>
        <dsp:cNvSpPr/>
      </dsp:nvSpPr>
      <dsp:spPr>
        <a:xfrm rot="5400000">
          <a:off x="3754420" y="2386200"/>
          <a:ext cx="1122438" cy="1012684"/>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434CE3-878D-4E05-AE18-62DC3CBCE178}">
      <dsp:nvSpPr>
        <dsp:cNvPr id="0" name=""/>
        <dsp:cNvSpPr/>
      </dsp:nvSpPr>
      <dsp:spPr>
        <a:xfrm>
          <a:off x="5246290" y="2633657"/>
          <a:ext cx="1697236" cy="59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rtl="0">
            <a:lnSpc>
              <a:spcPct val="90000"/>
            </a:lnSpc>
            <a:spcBef>
              <a:spcPct val="0"/>
            </a:spcBef>
            <a:spcAft>
              <a:spcPct val="35000"/>
            </a:spcAft>
          </a:pPr>
          <a:r>
            <a:rPr lang="tr-TR" sz="1600" b="1" i="1" kern="1200" dirty="0" smtClean="0"/>
            <a:t>Buzulların Orta Kısımlarındaki İklim</a:t>
          </a:r>
          <a:endParaRPr lang="tr-TR" sz="1600" kern="1200" dirty="0"/>
        </a:p>
      </dsp:txBody>
      <dsp:txXfrm>
        <a:off x="5246290" y="2633657"/>
        <a:ext cx="1697236" cy="599237"/>
      </dsp:txXfrm>
    </dsp:sp>
    <dsp:sp modelId="{FBAB4DE8-0198-40B6-8010-9A3B4DFFD310}">
      <dsp:nvSpPr>
        <dsp:cNvPr id="0" name=""/>
        <dsp:cNvSpPr/>
      </dsp:nvSpPr>
      <dsp:spPr>
        <a:xfrm>
          <a:off x="4821981" y="2933276"/>
          <a:ext cx="424309"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4F467E-FEA2-4538-B583-9FD81FDA5CAC}">
      <dsp:nvSpPr>
        <dsp:cNvPr id="0" name=""/>
        <dsp:cNvSpPr/>
      </dsp:nvSpPr>
      <dsp:spPr>
        <a:xfrm rot="5400000">
          <a:off x="4058225" y="2961563"/>
          <a:ext cx="792043" cy="735468"/>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4A2E0B-72F2-4E09-8D7E-9B039903DD42}">
      <dsp:nvSpPr>
        <dsp:cNvPr id="0" name=""/>
        <dsp:cNvSpPr/>
      </dsp:nvSpPr>
      <dsp:spPr>
        <a:xfrm>
          <a:off x="3349302" y="937"/>
          <a:ext cx="1530994" cy="153099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tr-TR" sz="1400" b="1" i="1" kern="1200" dirty="0" smtClean="0"/>
            <a:t>Karaların Batı Yüzündeki Denizel İklimler</a:t>
          </a:r>
          <a:endParaRPr lang="tr-TR" sz="1400" kern="1200" dirty="0"/>
        </a:p>
      </dsp:txBody>
      <dsp:txXfrm>
        <a:off x="3349302" y="937"/>
        <a:ext cx="1530994" cy="1530994"/>
      </dsp:txXfrm>
    </dsp:sp>
    <dsp:sp modelId="{2AD67FF4-6B17-403C-99D8-F16CAEE83091}">
      <dsp:nvSpPr>
        <dsp:cNvPr id="0" name=""/>
        <dsp:cNvSpPr/>
      </dsp:nvSpPr>
      <dsp:spPr>
        <a:xfrm rot="2700000">
          <a:off x="4716020" y="1313055"/>
          <a:ext cx="407510" cy="51671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2700000">
        <a:off x="4716020" y="1313055"/>
        <a:ext cx="407510" cy="516710"/>
      </dsp:txXfrm>
    </dsp:sp>
    <dsp:sp modelId="{76EFD051-B760-41B8-BC9B-EE3BCF92420F}">
      <dsp:nvSpPr>
        <dsp:cNvPr id="0" name=""/>
        <dsp:cNvSpPr/>
      </dsp:nvSpPr>
      <dsp:spPr>
        <a:xfrm>
          <a:off x="4975565" y="1627200"/>
          <a:ext cx="1530994" cy="153099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tr-TR" sz="1400" b="1" i="1" kern="1200" dirty="0" smtClean="0"/>
            <a:t>Serin </a:t>
          </a:r>
          <a:r>
            <a:rPr lang="tr-TR" sz="1400" b="1" i="1" kern="1200" dirty="0" err="1" smtClean="0"/>
            <a:t>Oseyanik</a:t>
          </a:r>
          <a:r>
            <a:rPr lang="tr-TR" sz="1400" b="1" i="1" kern="1200" dirty="0" smtClean="0"/>
            <a:t> İklimler</a:t>
          </a:r>
          <a:endParaRPr lang="tr-TR" sz="1400" kern="1200" dirty="0"/>
        </a:p>
      </dsp:txBody>
      <dsp:txXfrm>
        <a:off x="4975565" y="1627200"/>
        <a:ext cx="1530994" cy="1530994"/>
      </dsp:txXfrm>
    </dsp:sp>
    <dsp:sp modelId="{10B2F5D9-8EFC-4F45-AD12-4835E98C247B}">
      <dsp:nvSpPr>
        <dsp:cNvPr id="0" name=""/>
        <dsp:cNvSpPr/>
      </dsp:nvSpPr>
      <dsp:spPr>
        <a:xfrm rot="8100000">
          <a:off x="4732331" y="2939318"/>
          <a:ext cx="407510" cy="51671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8100000">
        <a:off x="4732331" y="2939318"/>
        <a:ext cx="407510" cy="516710"/>
      </dsp:txXfrm>
    </dsp:sp>
    <dsp:sp modelId="{B26B0EBB-203E-49DC-8D8D-ABF7FE0F286B}">
      <dsp:nvSpPr>
        <dsp:cNvPr id="0" name=""/>
        <dsp:cNvSpPr/>
      </dsp:nvSpPr>
      <dsp:spPr>
        <a:xfrm>
          <a:off x="3349302" y="3253462"/>
          <a:ext cx="1530994" cy="153099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tr-TR" sz="1400" b="1" i="1" kern="1200" dirty="0" smtClean="0"/>
            <a:t>Gerçek </a:t>
          </a:r>
          <a:r>
            <a:rPr lang="tr-TR" sz="1400" b="1" i="1" kern="1200" dirty="0" err="1" smtClean="0"/>
            <a:t>Oseyanik</a:t>
          </a:r>
          <a:r>
            <a:rPr lang="tr-TR" sz="1400" b="1" i="1" kern="1200" dirty="0" smtClean="0"/>
            <a:t> İklimler</a:t>
          </a:r>
          <a:endParaRPr lang="tr-TR" sz="1400" kern="1200" dirty="0"/>
        </a:p>
      </dsp:txBody>
      <dsp:txXfrm>
        <a:off x="3349302" y="3253462"/>
        <a:ext cx="1530994" cy="1530994"/>
      </dsp:txXfrm>
    </dsp:sp>
    <dsp:sp modelId="{15FB2A46-296E-4525-875D-F143EF6186D7}">
      <dsp:nvSpPr>
        <dsp:cNvPr id="0" name=""/>
        <dsp:cNvSpPr/>
      </dsp:nvSpPr>
      <dsp:spPr>
        <a:xfrm rot="13500000">
          <a:off x="3106068" y="2955628"/>
          <a:ext cx="407510" cy="51671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13500000">
        <a:off x="3106068" y="2955628"/>
        <a:ext cx="407510" cy="516710"/>
      </dsp:txXfrm>
    </dsp:sp>
    <dsp:sp modelId="{89A24A67-0013-4EFA-B52F-3030DBB8F100}">
      <dsp:nvSpPr>
        <dsp:cNvPr id="0" name=""/>
        <dsp:cNvSpPr/>
      </dsp:nvSpPr>
      <dsp:spPr>
        <a:xfrm>
          <a:off x="1723040" y="1627200"/>
          <a:ext cx="1530994" cy="153099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tr-TR" sz="1400" b="1" i="1" kern="1200" dirty="0" smtClean="0"/>
            <a:t>Yaz Sıcaklığı Az Çok Belirli Olan </a:t>
          </a:r>
          <a:r>
            <a:rPr lang="tr-TR" sz="1400" b="1" i="1" kern="1200" dirty="0" err="1" smtClean="0"/>
            <a:t>Oseyanik</a:t>
          </a:r>
          <a:r>
            <a:rPr lang="tr-TR" sz="1400" b="1" i="1" kern="1200" dirty="0" smtClean="0"/>
            <a:t> İklimler</a:t>
          </a:r>
          <a:endParaRPr lang="tr-TR" sz="1400" kern="1200" dirty="0"/>
        </a:p>
      </dsp:txBody>
      <dsp:txXfrm>
        <a:off x="1723040" y="1627200"/>
        <a:ext cx="1530994" cy="1530994"/>
      </dsp:txXfrm>
    </dsp:sp>
    <dsp:sp modelId="{CF8DD55B-20A4-409A-9055-366602E9FD1F}">
      <dsp:nvSpPr>
        <dsp:cNvPr id="0" name=""/>
        <dsp:cNvSpPr/>
      </dsp:nvSpPr>
      <dsp:spPr>
        <a:xfrm rot="18900000">
          <a:off x="3089758" y="1329366"/>
          <a:ext cx="407510" cy="51671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18900000">
        <a:off x="3089758" y="1329366"/>
        <a:ext cx="407510" cy="5167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A3FF8B-254D-4319-ABD2-7B6154ADB029}">
      <dsp:nvSpPr>
        <dsp:cNvPr id="0" name=""/>
        <dsp:cNvSpPr/>
      </dsp:nvSpPr>
      <dsp:spPr>
        <a:xfrm>
          <a:off x="0" y="1406323"/>
          <a:ext cx="3239094" cy="19434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kern="1200" dirty="0" smtClean="0"/>
            <a:t>Step İklimleri</a:t>
          </a:r>
          <a:endParaRPr lang="tr-TR" sz="3600" kern="1200" dirty="0"/>
        </a:p>
      </dsp:txBody>
      <dsp:txXfrm>
        <a:off x="0" y="1406323"/>
        <a:ext cx="3239094" cy="1943456"/>
      </dsp:txXfrm>
    </dsp:sp>
    <dsp:sp modelId="{6396CCB2-8541-4BFB-9264-6FDB977168D2}">
      <dsp:nvSpPr>
        <dsp:cNvPr id="0" name=""/>
        <dsp:cNvSpPr/>
      </dsp:nvSpPr>
      <dsp:spPr>
        <a:xfrm rot="21583814">
          <a:off x="3563379" y="1965633"/>
          <a:ext cx="687500" cy="80329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tr-TR" sz="3400" kern="1200"/>
        </a:p>
      </dsp:txBody>
      <dsp:txXfrm rot="21583814">
        <a:off x="3563379" y="1965633"/>
        <a:ext cx="687500" cy="803295"/>
      </dsp:txXfrm>
    </dsp:sp>
    <dsp:sp modelId="{AD7ED595-58D7-4F73-AEB9-3D3C8FEDC18C}">
      <dsp:nvSpPr>
        <dsp:cNvPr id="0" name=""/>
        <dsp:cNvSpPr/>
      </dsp:nvSpPr>
      <dsp:spPr>
        <a:xfrm>
          <a:off x="4536250" y="1384965"/>
          <a:ext cx="3239094" cy="1943456"/>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kern="1200" dirty="0" smtClean="0"/>
            <a:t>Soğuk Karasal İklimler</a:t>
          </a:r>
          <a:endParaRPr lang="tr-TR" sz="3600" kern="1200" dirty="0"/>
        </a:p>
      </dsp:txBody>
      <dsp:txXfrm>
        <a:off x="4536250" y="1384965"/>
        <a:ext cx="3239094" cy="1943456"/>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F054C9B-28EA-4AA0-A5CB-A966220418DA}" type="datetimeFigureOut">
              <a:rPr lang="tr-TR" smtClean="0"/>
              <a:pPr/>
              <a:t>02.06.2011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90D6DEC-9D2D-4323-8DFD-603C15845A8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F054C9B-28EA-4AA0-A5CB-A966220418DA}" type="datetimeFigureOut">
              <a:rPr lang="tr-TR" smtClean="0"/>
              <a:pPr/>
              <a:t>02.06.2011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90D6DEC-9D2D-4323-8DFD-603C15845A8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F054C9B-28EA-4AA0-A5CB-A966220418DA}" type="datetimeFigureOut">
              <a:rPr lang="tr-TR" smtClean="0"/>
              <a:pPr/>
              <a:t>02.06.2011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90D6DEC-9D2D-4323-8DFD-603C15845A8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F054C9B-28EA-4AA0-A5CB-A966220418DA}" type="datetimeFigureOut">
              <a:rPr lang="tr-TR" smtClean="0"/>
              <a:pPr/>
              <a:t>02.06.2011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90D6DEC-9D2D-4323-8DFD-603C15845A8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F054C9B-28EA-4AA0-A5CB-A966220418DA}" type="datetimeFigureOut">
              <a:rPr lang="tr-TR" smtClean="0"/>
              <a:pPr/>
              <a:t>02.06.2011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90D6DEC-9D2D-4323-8DFD-603C15845A8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F054C9B-28EA-4AA0-A5CB-A966220418DA}" type="datetimeFigureOut">
              <a:rPr lang="tr-TR" smtClean="0"/>
              <a:pPr/>
              <a:t>02.06.2011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90D6DEC-9D2D-4323-8DFD-603C15845A8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F054C9B-28EA-4AA0-A5CB-A966220418DA}" type="datetimeFigureOut">
              <a:rPr lang="tr-TR" smtClean="0"/>
              <a:pPr/>
              <a:t>02.06.2011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90D6DEC-9D2D-4323-8DFD-603C15845A8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F054C9B-28EA-4AA0-A5CB-A966220418DA}" type="datetimeFigureOut">
              <a:rPr lang="tr-TR" smtClean="0"/>
              <a:pPr/>
              <a:t>02.06.2011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90D6DEC-9D2D-4323-8DFD-603C15845A8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F054C9B-28EA-4AA0-A5CB-A966220418DA}" type="datetimeFigureOut">
              <a:rPr lang="tr-TR" smtClean="0"/>
              <a:pPr/>
              <a:t>02.06.2011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90D6DEC-9D2D-4323-8DFD-603C15845A8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F054C9B-28EA-4AA0-A5CB-A966220418DA}" type="datetimeFigureOut">
              <a:rPr lang="tr-TR" smtClean="0"/>
              <a:pPr/>
              <a:t>02.06.2011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90D6DEC-9D2D-4323-8DFD-603C15845A8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F054C9B-28EA-4AA0-A5CB-A966220418DA}" type="datetimeFigureOut">
              <a:rPr lang="tr-TR" smtClean="0"/>
              <a:pPr/>
              <a:t>02.06.2011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90D6DEC-9D2D-4323-8DFD-603C15845A8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54C9B-28EA-4AA0-A5CB-A966220418DA}" type="datetimeFigureOut">
              <a:rPr lang="tr-TR" smtClean="0"/>
              <a:pPr/>
              <a:t>02.06.2011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D6DEC-9D2D-4323-8DFD-603C15845A8E}"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371600" y="1571612"/>
            <a:ext cx="6400800" cy="4067188"/>
          </a:xfrm>
        </p:spPr>
        <p:txBody>
          <a:bodyPr>
            <a:normAutofit/>
          </a:bodyPr>
          <a:lstStyle/>
          <a:p>
            <a:r>
              <a:rPr lang="tr-TR" sz="4400" b="1" dirty="0" smtClean="0">
                <a:solidFill>
                  <a:srgbClr val="FFFF00"/>
                </a:solidFill>
              </a:rPr>
              <a:t>6. BÖLÜM </a:t>
            </a:r>
          </a:p>
          <a:p>
            <a:endParaRPr lang="tr-TR" sz="4400" b="1" dirty="0" smtClean="0">
              <a:solidFill>
                <a:srgbClr val="FFFF00"/>
              </a:solidFill>
            </a:endParaRPr>
          </a:p>
          <a:p>
            <a:r>
              <a:rPr lang="tr-TR" sz="4400" b="1" dirty="0" smtClean="0">
                <a:solidFill>
                  <a:srgbClr val="FFFF00"/>
                </a:solidFill>
              </a:rPr>
              <a:t>I. DÜNYA İKLİMLERİNİN SINIFLANDIRILMASI</a:t>
            </a:r>
            <a:endParaRPr lang="tr-TR" sz="44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115328" cy="5697559"/>
          </a:xfrm>
        </p:spPr>
        <p:txBody>
          <a:bodyPr>
            <a:noAutofit/>
          </a:bodyPr>
          <a:lstStyle/>
          <a:p>
            <a:pPr algn="just">
              <a:buFont typeface="Wingdings" pitchFamily="2" charset="2"/>
              <a:buChar char="ü"/>
            </a:pPr>
            <a:r>
              <a:rPr lang="tr-TR" sz="2600" b="1" i="1" dirty="0" smtClean="0">
                <a:solidFill>
                  <a:schemeClr val="tx2">
                    <a:lumMod val="75000"/>
                  </a:schemeClr>
                </a:solidFill>
              </a:rPr>
              <a:t>GAUSSEN</a:t>
            </a:r>
            <a:r>
              <a:rPr lang="tr-TR" sz="2600" dirty="0" smtClean="0"/>
              <a:t>,</a:t>
            </a:r>
            <a:r>
              <a:rPr lang="tr-TR" sz="2600" b="1" dirty="0" smtClean="0"/>
              <a:t> </a:t>
            </a:r>
            <a:r>
              <a:rPr lang="tr-TR" sz="2600" dirty="0" smtClean="0"/>
              <a:t>biyolojik olarak kurak günleri belirtmek için yağışı değil nispi nemi göz önüne alarak </a:t>
            </a:r>
            <a:r>
              <a:rPr lang="tr-TR" sz="2600" b="1" dirty="0" err="1" smtClean="0">
                <a:solidFill>
                  <a:srgbClr val="FFFF00"/>
                </a:solidFill>
              </a:rPr>
              <a:t>kserotermik</a:t>
            </a:r>
            <a:r>
              <a:rPr lang="tr-TR" sz="2600" b="1" dirty="0" smtClean="0">
                <a:solidFill>
                  <a:srgbClr val="FFFF00"/>
                </a:solidFill>
              </a:rPr>
              <a:t> indisi</a:t>
            </a:r>
            <a:r>
              <a:rPr lang="tr-TR" sz="2600" b="1" dirty="0" smtClean="0"/>
              <a:t> </a:t>
            </a:r>
            <a:r>
              <a:rPr lang="tr-TR" sz="2600" dirty="0" smtClean="0"/>
              <a:t>kullanmıştır.</a:t>
            </a:r>
          </a:p>
          <a:p>
            <a:pPr algn="just">
              <a:buFont typeface="Wingdings" pitchFamily="2" charset="2"/>
              <a:buChar char="ü"/>
            </a:pPr>
            <a:endParaRPr lang="tr-TR" sz="2600" dirty="0" smtClean="0"/>
          </a:p>
          <a:p>
            <a:pPr algn="just">
              <a:buFont typeface="Wingdings" pitchFamily="2" charset="2"/>
              <a:buChar char="ü"/>
            </a:pPr>
            <a:r>
              <a:rPr lang="tr-TR" sz="2600" b="1" i="1" dirty="0" smtClean="0">
                <a:solidFill>
                  <a:schemeClr val="tx2">
                    <a:lumMod val="75000"/>
                  </a:schemeClr>
                </a:solidFill>
              </a:rPr>
              <a:t>EMBERGER</a:t>
            </a:r>
            <a:r>
              <a:rPr lang="tr-TR" sz="2600" b="1" dirty="0" smtClean="0"/>
              <a:t> </a:t>
            </a:r>
            <a:r>
              <a:rPr lang="tr-TR" sz="2600" dirty="0" smtClean="0"/>
              <a:t>ise kuraklığı yaz yağışını (Haziran, Temmuz, Ağustos) en sıcak ayın maksimum sıcaklık ortalamasına bölerek şu formülle açıklamaya çalışmıştır:</a:t>
            </a:r>
          </a:p>
          <a:p>
            <a:pPr algn="ctr">
              <a:buNone/>
            </a:pPr>
            <a:r>
              <a:rPr lang="tr-TR" sz="2600" b="1" dirty="0" smtClean="0">
                <a:solidFill>
                  <a:srgbClr val="FFFF00"/>
                </a:solidFill>
              </a:rPr>
              <a:t>S = PE/M</a:t>
            </a:r>
          </a:p>
          <a:p>
            <a:pPr algn="just">
              <a:buNone/>
            </a:pPr>
            <a:r>
              <a:rPr lang="tr-TR" sz="2600" dirty="0" smtClean="0"/>
              <a:t> </a:t>
            </a:r>
          </a:p>
          <a:p>
            <a:pPr algn="just"/>
            <a:r>
              <a:rPr lang="tr-TR" sz="2600" b="1" dirty="0" smtClean="0">
                <a:solidFill>
                  <a:schemeClr val="accent2">
                    <a:lumMod val="60000"/>
                    <a:lumOff val="40000"/>
                  </a:schemeClr>
                </a:solidFill>
              </a:rPr>
              <a:t>PE</a:t>
            </a:r>
            <a:r>
              <a:rPr lang="tr-TR" sz="2600" dirty="0" smtClean="0"/>
              <a:t>	: Yaz yağışı</a:t>
            </a:r>
          </a:p>
          <a:p>
            <a:pPr algn="just"/>
            <a:r>
              <a:rPr lang="tr-TR" sz="2600" b="1" dirty="0" smtClean="0">
                <a:solidFill>
                  <a:schemeClr val="accent2">
                    <a:lumMod val="60000"/>
                    <a:lumOff val="40000"/>
                  </a:schemeClr>
                </a:solidFill>
              </a:rPr>
              <a:t>M</a:t>
            </a:r>
            <a:r>
              <a:rPr lang="tr-TR" sz="2600" dirty="0" smtClean="0"/>
              <a:t>	: En sıcak ayın maksimum sıcaklık ortalaması </a:t>
            </a:r>
          </a:p>
          <a:p>
            <a:pPr algn="just">
              <a:buNone/>
            </a:pPr>
            <a:endParaRPr lang="tr-TR" sz="2600" dirty="0" smtClean="0"/>
          </a:p>
          <a:p>
            <a:pPr algn="ctr">
              <a:buNone/>
            </a:pPr>
            <a:r>
              <a:rPr lang="tr-TR" sz="2600" b="1" dirty="0" smtClean="0">
                <a:solidFill>
                  <a:srgbClr val="FFFF00"/>
                </a:solidFill>
              </a:rPr>
              <a:t>S değeri 0-5 arasında olduğu zaman iklim kuraktır.</a:t>
            </a:r>
          </a:p>
          <a:p>
            <a:pPr algn="just"/>
            <a:endParaRPr lang="tr-TR" sz="2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vert="horz">
            <a:normAutofit/>
          </a:bodyPr>
          <a:lstStyle/>
          <a:p>
            <a:pPr algn="just"/>
            <a:r>
              <a:rPr lang="tr-TR" sz="2800" b="1" dirty="0" smtClean="0"/>
              <a:t>KÖPPEN</a:t>
            </a:r>
            <a:r>
              <a:rPr lang="tr-TR" sz="2800" dirty="0" smtClean="0"/>
              <a:t>,</a:t>
            </a:r>
            <a:r>
              <a:rPr lang="tr-TR" sz="2800" b="1" dirty="0" smtClean="0"/>
              <a:t> </a:t>
            </a:r>
            <a:r>
              <a:rPr lang="tr-TR" sz="2800" dirty="0" smtClean="0"/>
              <a:t>yıllık yağış ortalaması 250 </a:t>
            </a:r>
            <a:r>
              <a:rPr lang="tr-TR" sz="2800" dirty="0" err="1" smtClean="0"/>
              <a:t>mm'den</a:t>
            </a:r>
            <a:r>
              <a:rPr lang="tr-TR" sz="2800" dirty="0" smtClean="0"/>
              <a:t> aşağı olan yerleri </a:t>
            </a:r>
            <a:r>
              <a:rPr lang="tr-TR" sz="2800" b="1" dirty="0" smtClean="0">
                <a:solidFill>
                  <a:srgbClr val="FFFF00"/>
                </a:solidFill>
              </a:rPr>
              <a:t>çöl</a:t>
            </a:r>
            <a:r>
              <a:rPr lang="tr-TR" sz="2800" dirty="0" smtClean="0"/>
              <a:t> olarak tanımlamıştır.</a:t>
            </a:r>
          </a:p>
          <a:p>
            <a:pPr algn="just">
              <a:buNone/>
            </a:pPr>
            <a:endParaRPr lang="tr-TR" sz="2800" dirty="0" smtClean="0"/>
          </a:p>
        </p:txBody>
      </p:sp>
      <p:pic>
        <p:nvPicPr>
          <p:cNvPr id="4" name="Picture 2"/>
          <p:cNvPicPr>
            <a:picLocks noChangeAspect="1" noChangeArrowheads="1"/>
          </p:cNvPicPr>
          <p:nvPr/>
        </p:nvPicPr>
        <p:blipFill>
          <a:blip r:embed="rId2" cstate="print"/>
          <a:srcRect/>
          <a:stretch>
            <a:fillRect/>
          </a:stretch>
        </p:blipFill>
        <p:spPr bwMode="auto">
          <a:xfrm>
            <a:off x="755576" y="1772816"/>
            <a:ext cx="7704856"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a:stretch>
            <a:fillRect/>
          </a:stretch>
        </p:blipFill>
        <p:spPr bwMode="auto">
          <a:xfrm>
            <a:off x="755576" y="764704"/>
            <a:ext cx="7632848"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p:spPr>
        <p:txBody>
          <a:bodyPr>
            <a:normAutofit/>
          </a:bodyPr>
          <a:lstStyle/>
          <a:p>
            <a:r>
              <a:rPr lang="tr-TR" sz="2800" b="1" dirty="0" smtClean="0">
                <a:solidFill>
                  <a:schemeClr val="accent6">
                    <a:lumMod val="60000"/>
                    <a:lumOff val="40000"/>
                  </a:schemeClr>
                </a:solidFill>
              </a:rPr>
              <a:t>a) Klasik Çöller</a:t>
            </a:r>
            <a:endParaRPr lang="tr-TR" sz="2800" dirty="0"/>
          </a:p>
        </p:txBody>
      </p:sp>
      <p:sp>
        <p:nvSpPr>
          <p:cNvPr id="3" name="2 İçerik Yer Tutucusu"/>
          <p:cNvSpPr>
            <a:spLocks noGrp="1"/>
          </p:cNvSpPr>
          <p:nvPr>
            <p:ph idx="1"/>
          </p:nvPr>
        </p:nvSpPr>
        <p:spPr>
          <a:xfrm>
            <a:off x="457200" y="980728"/>
            <a:ext cx="8229600" cy="5877272"/>
          </a:xfrm>
        </p:spPr>
        <p:txBody>
          <a:bodyPr>
            <a:noAutofit/>
          </a:bodyPr>
          <a:lstStyle/>
          <a:p>
            <a:pPr algn="just"/>
            <a:r>
              <a:rPr lang="tr-TR" sz="2400" dirty="0" err="1" smtClean="0"/>
              <a:t>Subtropikal</a:t>
            </a:r>
            <a:r>
              <a:rPr lang="tr-TR" sz="2400" dirty="0" smtClean="0"/>
              <a:t> yüksek basınç merkezlerine karşılık olan sıcak çöllerdir. Büyük Sahra, Sudan, Arap yarımadası, </a:t>
            </a:r>
            <a:r>
              <a:rPr lang="tr-TR" sz="2400" dirty="0" err="1" smtClean="0"/>
              <a:t>Kalahari</a:t>
            </a:r>
            <a:r>
              <a:rPr lang="tr-TR" sz="2400" dirty="0" smtClean="0"/>
              <a:t> Çölü. </a:t>
            </a:r>
          </a:p>
          <a:p>
            <a:pPr algn="just"/>
            <a:endParaRPr lang="tr-TR" sz="2400" dirty="0" smtClean="0"/>
          </a:p>
          <a:p>
            <a:pPr algn="just"/>
            <a:r>
              <a:rPr lang="tr-TR" sz="2400" dirty="0" smtClean="0"/>
              <a:t>Bu çöller aşağıdaki özelliklerle karakterize edilir:</a:t>
            </a:r>
          </a:p>
          <a:p>
            <a:pPr algn="just"/>
            <a:endParaRPr lang="tr-TR" sz="2400" dirty="0" smtClean="0"/>
          </a:p>
          <a:p>
            <a:pPr algn="just">
              <a:buFont typeface="Wingdings" pitchFamily="2" charset="2"/>
              <a:buChar char="ü"/>
            </a:pPr>
            <a:r>
              <a:rPr lang="tr-TR" sz="2400" b="1" i="1" dirty="0" smtClean="0">
                <a:solidFill>
                  <a:schemeClr val="bg1"/>
                </a:solidFill>
              </a:rPr>
              <a:t>Atmosferin yukarıdan aşağıya doğru çok kuvvetli bir hava akımı veya </a:t>
            </a:r>
            <a:r>
              <a:rPr lang="tr-TR" sz="2400" b="1" i="1" dirty="0" err="1" smtClean="0">
                <a:solidFill>
                  <a:schemeClr val="bg1"/>
                </a:solidFill>
              </a:rPr>
              <a:t>sübsidans</a:t>
            </a:r>
            <a:r>
              <a:rPr lang="tr-TR" sz="2400" b="1" i="1" dirty="0" smtClean="0">
                <a:solidFill>
                  <a:schemeClr val="bg1"/>
                </a:solidFill>
              </a:rPr>
              <a:t> alanları ve sıcaklık, kuraklığa neden olur.</a:t>
            </a:r>
          </a:p>
          <a:p>
            <a:pPr algn="just">
              <a:buFont typeface="Wingdings" pitchFamily="2" charset="2"/>
              <a:buChar char="ü"/>
            </a:pPr>
            <a:r>
              <a:rPr lang="tr-TR" sz="2400" b="1" i="1" dirty="0" smtClean="0">
                <a:solidFill>
                  <a:srgbClr val="92D050"/>
                </a:solidFill>
              </a:rPr>
              <a:t>% 90'na varan bir güneşlenme. Aşağı yukarı yılda 3.500-4.500 saat güneşlenme süresi ve koruyucu bir dağ kütlesinin bulunmayışı.</a:t>
            </a:r>
          </a:p>
          <a:p>
            <a:pPr algn="just">
              <a:buFont typeface="Wingdings" pitchFamily="2" charset="2"/>
              <a:buChar char="ü"/>
            </a:pPr>
            <a:r>
              <a:rPr lang="tr-TR" sz="2400" b="1" i="1" dirty="0" smtClean="0">
                <a:solidFill>
                  <a:srgbClr val="FFFF00"/>
                </a:solidFill>
              </a:rPr>
              <a:t>Nispi nemin % 50'nin altında olması (Kızıl Deniz ve İran Körfezi hariç).</a:t>
            </a:r>
          </a:p>
          <a:p>
            <a:endParaRPr lang="tr-T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908720"/>
            <a:ext cx="8064896" cy="4752528"/>
          </a:xfrm>
        </p:spPr>
        <p:txBody>
          <a:bodyPr>
            <a:noAutofit/>
          </a:bodyPr>
          <a:lstStyle/>
          <a:p>
            <a:pPr algn="just">
              <a:buFont typeface="Wingdings" pitchFamily="2" charset="2"/>
              <a:buChar char="ü"/>
            </a:pPr>
            <a:r>
              <a:rPr lang="tr-TR" sz="2800" b="1" i="1" dirty="0" smtClean="0">
                <a:solidFill>
                  <a:srgbClr val="FFFF00"/>
                </a:solidFill>
              </a:rPr>
              <a:t>25-30 °C gibi ortalama sıcaklık. Gece ve gündüz sıcaklık rejimi çok farklı, yani gece ve gündüz sıcaklık farkı çok fazla (30-40 °C kadar).</a:t>
            </a:r>
          </a:p>
          <a:p>
            <a:pPr algn="just">
              <a:buNone/>
            </a:pPr>
            <a:endParaRPr lang="tr-TR" sz="2800" b="1" dirty="0" smtClean="0"/>
          </a:p>
          <a:p>
            <a:pPr algn="just">
              <a:buFont typeface="Wingdings" pitchFamily="2" charset="2"/>
              <a:buChar char="ü"/>
            </a:pPr>
            <a:r>
              <a:rPr lang="tr-TR" sz="2800" b="1" i="1" dirty="0" smtClean="0">
                <a:solidFill>
                  <a:schemeClr val="bg1"/>
                </a:solidFill>
              </a:rPr>
              <a:t>Ekstrem sıcaklıklar çok belirli. Yazın 50 °</a:t>
            </a:r>
            <a:r>
              <a:rPr lang="tr-TR" sz="2800" b="1" i="1" dirty="0" err="1" smtClean="0">
                <a:solidFill>
                  <a:schemeClr val="bg1"/>
                </a:solidFill>
              </a:rPr>
              <a:t>C'a</a:t>
            </a:r>
            <a:r>
              <a:rPr lang="tr-TR" sz="2800" b="1" i="1" dirty="0" smtClean="0">
                <a:solidFill>
                  <a:schemeClr val="bg1"/>
                </a:solidFill>
              </a:rPr>
              <a:t> kadar çıkar ve bazen de Suudi Arabistan'ın başkenti </a:t>
            </a:r>
            <a:r>
              <a:rPr lang="tr-TR" sz="2800" b="1" i="1" dirty="0" err="1" smtClean="0">
                <a:solidFill>
                  <a:schemeClr val="bg1"/>
                </a:solidFill>
              </a:rPr>
              <a:t>Riyad'ta</a:t>
            </a:r>
            <a:r>
              <a:rPr lang="tr-TR" sz="2800" b="1" i="1" dirty="0" smtClean="0">
                <a:solidFill>
                  <a:schemeClr val="bg1"/>
                </a:solidFill>
              </a:rPr>
              <a:t> kışın -7 °</a:t>
            </a:r>
            <a:r>
              <a:rPr lang="tr-TR" sz="2800" b="1" i="1" dirty="0" err="1" smtClean="0">
                <a:solidFill>
                  <a:schemeClr val="bg1"/>
                </a:solidFill>
              </a:rPr>
              <a:t>C'a</a:t>
            </a:r>
            <a:r>
              <a:rPr lang="tr-TR" sz="2800" b="1" i="1" dirty="0" smtClean="0">
                <a:solidFill>
                  <a:schemeClr val="bg1"/>
                </a:solidFill>
              </a:rPr>
              <a:t> kadar indiği gibi.</a:t>
            </a:r>
          </a:p>
          <a:p>
            <a:pPr algn="just">
              <a:buNone/>
            </a:pPr>
            <a:endParaRPr lang="tr-TR" sz="2800" b="1" dirty="0" smtClean="0"/>
          </a:p>
          <a:p>
            <a:pPr algn="just">
              <a:buFont typeface="Wingdings" pitchFamily="2" charset="2"/>
              <a:buChar char="ü"/>
            </a:pPr>
            <a:r>
              <a:rPr lang="tr-TR" sz="2800" b="1" dirty="0" smtClean="0">
                <a:solidFill>
                  <a:schemeClr val="accent6">
                    <a:lumMod val="20000"/>
                    <a:lumOff val="80000"/>
                  </a:schemeClr>
                </a:solidFill>
              </a:rPr>
              <a:t>Rüzgar genellikle azdır. Kum çölleri ılıman bölge sınırlarında meydana gelir.</a:t>
            </a:r>
          </a:p>
          <a:p>
            <a:endParaRPr lang="tr-T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8003232" cy="4525963"/>
          </a:xfrm>
        </p:spPr>
        <p:txBody>
          <a:bodyPr>
            <a:normAutofit/>
          </a:bodyPr>
          <a:lstStyle/>
          <a:p>
            <a:pPr algn="just"/>
            <a:r>
              <a:rPr lang="tr-TR" sz="2800" b="1" i="1" dirty="0" err="1" smtClean="0">
                <a:solidFill>
                  <a:schemeClr val="bg1"/>
                </a:solidFill>
              </a:rPr>
              <a:t>Evaporasyon</a:t>
            </a:r>
            <a:r>
              <a:rPr lang="tr-TR" sz="2800" b="1" i="1" dirty="0" smtClean="0">
                <a:solidFill>
                  <a:schemeClr val="bg1"/>
                </a:solidFill>
              </a:rPr>
              <a:t> çok fazladır. Örneğin </a:t>
            </a:r>
            <a:r>
              <a:rPr lang="tr-TR" sz="2800" b="1" i="1" dirty="0" err="1" smtClean="0">
                <a:solidFill>
                  <a:schemeClr val="bg1"/>
                </a:solidFill>
              </a:rPr>
              <a:t>Assuan</a:t>
            </a:r>
            <a:r>
              <a:rPr lang="tr-TR" sz="2800" b="1" i="1" dirty="0" smtClean="0">
                <a:solidFill>
                  <a:schemeClr val="bg1"/>
                </a:solidFill>
              </a:rPr>
              <a:t> barajında yıllık buharlaşma dört metre kadardır.</a:t>
            </a:r>
          </a:p>
          <a:p>
            <a:pPr algn="just">
              <a:buNone/>
            </a:pPr>
            <a:endParaRPr lang="tr-TR" sz="2800" b="1" i="1" dirty="0" smtClean="0"/>
          </a:p>
          <a:p>
            <a:pPr algn="just"/>
            <a:r>
              <a:rPr lang="tr-TR" sz="2800" b="1" i="1" dirty="0" smtClean="0">
                <a:solidFill>
                  <a:srgbClr val="FFFF00"/>
                </a:solidFill>
              </a:rPr>
              <a:t>Yağış çok enderdir ve son derece düzensizdir. Bazen şiddetli sağanak şeklinde olur fakat genellikle kısa ve zayıftır ve düştüğü zaman buharlaşır. </a:t>
            </a:r>
          </a:p>
          <a:p>
            <a:endParaRPr lang="tr-TR"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solidFill>
                  <a:schemeClr val="accent6">
                    <a:lumMod val="60000"/>
                    <a:lumOff val="40000"/>
                  </a:schemeClr>
                </a:solidFill>
              </a:rPr>
              <a:t>b) Tropikal ve </a:t>
            </a:r>
            <a:r>
              <a:rPr lang="tr-TR" sz="2800" b="1" dirty="0" err="1" smtClean="0">
                <a:solidFill>
                  <a:schemeClr val="accent6">
                    <a:lumMod val="60000"/>
                    <a:lumOff val="40000"/>
                  </a:schemeClr>
                </a:solidFill>
              </a:rPr>
              <a:t>Subtropikal</a:t>
            </a:r>
            <a:r>
              <a:rPr lang="tr-TR" sz="2800" b="1" dirty="0" smtClean="0">
                <a:solidFill>
                  <a:schemeClr val="accent6">
                    <a:lumMod val="60000"/>
                    <a:lumOff val="40000"/>
                  </a:schemeClr>
                </a:solidFill>
              </a:rPr>
              <a:t> Kıyı Çölleri</a:t>
            </a:r>
            <a:endParaRPr lang="tr-TR" sz="2800" dirty="0"/>
          </a:p>
        </p:txBody>
      </p:sp>
      <p:sp>
        <p:nvSpPr>
          <p:cNvPr id="3" name="2 İçerik Yer Tutucusu"/>
          <p:cNvSpPr>
            <a:spLocks noGrp="1"/>
          </p:cNvSpPr>
          <p:nvPr>
            <p:ph idx="1"/>
          </p:nvPr>
        </p:nvSpPr>
        <p:spPr>
          <a:xfrm>
            <a:off x="457200" y="1600200"/>
            <a:ext cx="8075240" cy="4525963"/>
          </a:xfrm>
        </p:spPr>
        <p:txBody>
          <a:bodyPr>
            <a:noAutofit/>
          </a:bodyPr>
          <a:lstStyle/>
          <a:p>
            <a:pPr algn="just">
              <a:buFont typeface="Wingdings" pitchFamily="2" charset="2"/>
              <a:buChar char="v"/>
            </a:pPr>
            <a:r>
              <a:rPr lang="tr-TR" sz="2400" dirty="0" smtClean="0"/>
              <a:t>Bu tip çöllerin oluşumu kıtaların batı kıyılarında </a:t>
            </a:r>
            <a:r>
              <a:rPr lang="tr-TR" sz="2400" b="1" i="1" dirty="0" smtClean="0">
                <a:solidFill>
                  <a:srgbClr val="FFFF00"/>
                </a:solidFill>
              </a:rPr>
              <a:t>soğuk deniz akıntılarının </a:t>
            </a:r>
            <a:r>
              <a:rPr lang="tr-TR" sz="2400" dirty="0" smtClean="0"/>
              <a:t>bulunmasına bağlıdır.</a:t>
            </a:r>
          </a:p>
          <a:p>
            <a:pPr algn="just">
              <a:buFont typeface="Wingdings" pitchFamily="2" charset="2"/>
              <a:buChar char="v"/>
            </a:pPr>
            <a:endParaRPr lang="tr-TR" sz="2400" dirty="0" smtClean="0"/>
          </a:p>
          <a:p>
            <a:pPr algn="just">
              <a:buFont typeface="Wingdings" pitchFamily="2" charset="2"/>
              <a:buChar char="v"/>
            </a:pPr>
            <a:r>
              <a:rPr lang="tr-TR" sz="2400" dirty="0" smtClean="0"/>
              <a:t>Bu kıyılardaki soğuk su akıntıları, kökenini yüksek enlemlerdeki soğuk derin okyanus sularından alır. Bu soğuk su akıntıları yağmur yerine sis ve duman getirir. </a:t>
            </a:r>
          </a:p>
          <a:p>
            <a:pPr algn="just">
              <a:buFont typeface="Wingdings" pitchFamily="2" charset="2"/>
              <a:buChar char="v"/>
            </a:pPr>
            <a:endParaRPr lang="tr-TR" sz="2400" dirty="0" smtClean="0"/>
          </a:p>
          <a:p>
            <a:pPr algn="just">
              <a:buFont typeface="Wingdings" pitchFamily="2" charset="2"/>
              <a:buChar char="v"/>
            </a:pPr>
            <a:r>
              <a:rPr lang="tr-TR" sz="2400" dirty="0" smtClean="0"/>
              <a:t>Bu gibi kıyı bölgelerinde oluşan soğuk hava, yükseklerde sıcak havanın üzerinde son derece dayanıklı bir şekilde durur ve yağış getirmez. </a:t>
            </a:r>
          </a:p>
          <a:p>
            <a:endParaRPr lang="tr-T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700808"/>
            <a:ext cx="8075240" cy="4425355"/>
          </a:xfrm>
        </p:spPr>
        <p:txBody>
          <a:bodyPr>
            <a:normAutofit/>
          </a:bodyPr>
          <a:lstStyle/>
          <a:p>
            <a:pPr algn="just">
              <a:buFont typeface="Wingdings" pitchFamily="2" charset="2"/>
              <a:buChar char="v"/>
            </a:pPr>
            <a:r>
              <a:rPr lang="tr-TR" sz="2800" b="1" i="1" dirty="0" smtClean="0">
                <a:solidFill>
                  <a:schemeClr val="accent6">
                    <a:lumMod val="60000"/>
                    <a:lumOff val="40000"/>
                  </a:schemeClr>
                </a:solidFill>
              </a:rPr>
              <a:t>Karasal çöllerde </a:t>
            </a:r>
            <a:r>
              <a:rPr lang="tr-TR" sz="2800" dirty="0" smtClean="0"/>
              <a:t>hava aşağı yukarı nemle doymuş durumdadır ve özellikle yazın sis çoğunluktadır ve çiy'de görülür. </a:t>
            </a:r>
          </a:p>
          <a:p>
            <a:pPr algn="just">
              <a:buFont typeface="Wingdings" pitchFamily="2" charset="2"/>
              <a:buChar char="v"/>
            </a:pPr>
            <a:endParaRPr lang="tr-TR" sz="2800" dirty="0" smtClean="0"/>
          </a:p>
          <a:p>
            <a:pPr algn="just">
              <a:buFont typeface="Wingdings" pitchFamily="2" charset="2"/>
              <a:buChar char="v"/>
            </a:pPr>
            <a:r>
              <a:rPr lang="tr-TR" sz="2800" dirty="0" smtClean="0"/>
              <a:t>Bunun sonucu cılız bir vejetasyon yerleşir (Peru'daki </a:t>
            </a:r>
            <a:r>
              <a:rPr lang="tr-TR" sz="2800" dirty="0" err="1" smtClean="0"/>
              <a:t>Lomas</a:t>
            </a:r>
            <a:r>
              <a:rPr lang="tr-TR" sz="2800" dirty="0" smtClean="0"/>
              <a:t>); sıcaklıkta mevsimlik değişme görülür, günlük sıcaklık farkı orta veya azdır.</a:t>
            </a:r>
          </a:p>
          <a:p>
            <a:pPr>
              <a:buFont typeface="Wingdings" pitchFamily="2" charset="2"/>
              <a:buChar char="v"/>
            </a:pPr>
            <a:endParaRPr lang="tr-T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282154"/>
          </a:xfrm>
        </p:spPr>
        <p:txBody>
          <a:bodyPr>
            <a:normAutofit/>
          </a:bodyPr>
          <a:lstStyle/>
          <a:p>
            <a:r>
              <a:rPr lang="tr-TR" sz="2800" b="1" dirty="0" smtClean="0">
                <a:solidFill>
                  <a:srgbClr val="FFFF00"/>
                </a:solidFill>
              </a:rPr>
              <a:t>c) Korunmuş Çöller</a:t>
            </a:r>
            <a:endParaRPr lang="tr-TR" sz="2800" dirty="0"/>
          </a:p>
        </p:txBody>
      </p:sp>
      <p:sp>
        <p:nvSpPr>
          <p:cNvPr id="3" name="2 İçerik Yer Tutucusu"/>
          <p:cNvSpPr>
            <a:spLocks noGrp="1"/>
          </p:cNvSpPr>
          <p:nvPr>
            <p:ph idx="1"/>
          </p:nvPr>
        </p:nvSpPr>
        <p:spPr>
          <a:xfrm>
            <a:off x="457200" y="1772816"/>
            <a:ext cx="8075240" cy="4353347"/>
          </a:xfrm>
        </p:spPr>
        <p:txBody>
          <a:bodyPr>
            <a:normAutofit/>
          </a:bodyPr>
          <a:lstStyle/>
          <a:p>
            <a:pPr algn="just"/>
            <a:r>
              <a:rPr lang="tr-TR" sz="2800" dirty="0" smtClean="0"/>
              <a:t>Bu tip çöller </a:t>
            </a:r>
            <a:r>
              <a:rPr lang="tr-TR" sz="2800" b="1" i="1" dirty="0" smtClean="0">
                <a:solidFill>
                  <a:schemeClr val="accent6">
                    <a:lumMod val="60000"/>
                    <a:lumOff val="40000"/>
                  </a:schemeClr>
                </a:solidFill>
              </a:rPr>
              <a:t>tropikal bölgelere </a:t>
            </a:r>
            <a:r>
              <a:rPr lang="tr-TR" sz="2800" dirty="0" smtClean="0"/>
              <a:t>bağlı olarak meydana gelir. Bunlar dağlar arasındaki alanlara karşılıktır ve nemli akımlarından korunmuştur. </a:t>
            </a:r>
          </a:p>
          <a:p>
            <a:pPr algn="just"/>
            <a:endParaRPr lang="tr-TR" sz="2800" dirty="0" smtClean="0"/>
          </a:p>
          <a:p>
            <a:pPr algn="just"/>
            <a:r>
              <a:rPr lang="tr-TR" sz="2800" dirty="0" smtClean="0"/>
              <a:t>Örneğin kayalık dağların iç kısmı, </a:t>
            </a:r>
            <a:r>
              <a:rPr lang="tr-TR" sz="2800" dirty="0" err="1" smtClean="0"/>
              <a:t>And'ların</a:t>
            </a:r>
            <a:r>
              <a:rPr lang="tr-TR" sz="2800" dirty="0" smtClean="0"/>
              <a:t> yüksek plato kısımları, Musonlardan korunmuş Tibet yüksek platosu, Afgan ve İran platosu gibi. Buraları ılıman bölgelerde mevsimlik sıcaklık farkı bulunan çöllerdir.</a:t>
            </a:r>
          </a:p>
          <a:p>
            <a:pPr>
              <a:buNone/>
            </a:pPr>
            <a:endParaRPr lang="tr-TR"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50106"/>
          </a:xfrm>
        </p:spPr>
        <p:txBody>
          <a:bodyPr>
            <a:normAutofit/>
          </a:bodyPr>
          <a:lstStyle/>
          <a:p>
            <a:r>
              <a:rPr lang="tr-TR" sz="3200" b="1" dirty="0" smtClean="0">
                <a:solidFill>
                  <a:srgbClr val="FFFF00"/>
                </a:solidFill>
              </a:rPr>
              <a:t>d) Kışı Soğuk Karasal Çöller</a:t>
            </a:r>
            <a:endParaRPr lang="tr-TR" sz="3200" dirty="0"/>
          </a:p>
        </p:txBody>
      </p:sp>
      <p:sp>
        <p:nvSpPr>
          <p:cNvPr id="3" name="2 İçerik Yer Tutucusu"/>
          <p:cNvSpPr>
            <a:spLocks noGrp="1"/>
          </p:cNvSpPr>
          <p:nvPr>
            <p:ph idx="1"/>
          </p:nvPr>
        </p:nvSpPr>
        <p:spPr>
          <a:xfrm>
            <a:off x="457200" y="1196752"/>
            <a:ext cx="8147248" cy="4929411"/>
          </a:xfrm>
        </p:spPr>
        <p:txBody>
          <a:bodyPr>
            <a:noAutofit/>
          </a:bodyPr>
          <a:lstStyle/>
          <a:p>
            <a:pPr algn="just">
              <a:buFont typeface="Wingdings" pitchFamily="2" charset="2"/>
              <a:buChar char="ü"/>
            </a:pPr>
            <a:r>
              <a:rPr lang="tr-TR" sz="2800" dirty="0" smtClean="0"/>
              <a:t>Bu çöller sadece ılıman enlemlerde gelişirler ve şekilleri değişiktir. Bunlar denizden uzaktırlar ve az çok korunmuş durumdadırlar. </a:t>
            </a:r>
          </a:p>
          <a:p>
            <a:pPr algn="just">
              <a:buFont typeface="Wingdings" pitchFamily="2" charset="2"/>
              <a:buChar char="ü"/>
            </a:pPr>
            <a:endParaRPr lang="tr-TR" sz="2800" dirty="0" smtClean="0"/>
          </a:p>
          <a:p>
            <a:pPr algn="just">
              <a:buFont typeface="Wingdings" pitchFamily="2" charset="2"/>
              <a:buChar char="ü"/>
            </a:pPr>
            <a:r>
              <a:rPr lang="tr-TR" sz="2800" dirty="0" smtClean="0"/>
              <a:t>Batıdan gelen yağışlı hava akımları buraya güçleri çok azalmış olarak gelirler ve yağıştan çok kum fırtınaları ve rüzgarlara neden olurlar. </a:t>
            </a:r>
          </a:p>
          <a:p>
            <a:pPr algn="just">
              <a:buFont typeface="Wingdings" pitchFamily="2" charset="2"/>
              <a:buChar char="ü"/>
            </a:pPr>
            <a:endParaRPr lang="tr-TR" sz="2800" dirty="0" smtClean="0"/>
          </a:p>
          <a:p>
            <a:pPr algn="just">
              <a:buFont typeface="Wingdings" pitchFamily="2" charset="2"/>
              <a:buChar char="ü"/>
            </a:pPr>
            <a:r>
              <a:rPr lang="tr-TR" sz="2800" dirty="0" smtClean="0"/>
              <a:t>Merkezi Asya'da kış yüksek basıncı egemendir, fakat Sibirya'ya oranla daha az belirli ve dayanıklıdır.</a:t>
            </a:r>
          </a:p>
          <a:p>
            <a:pPr algn="just"/>
            <a:endParaRPr lang="tr-TR" sz="2800" dirty="0" smtClean="0"/>
          </a:p>
          <a:p>
            <a:pPr>
              <a:buNone/>
            </a:pPr>
            <a:endParaRPr lang="tr-TR"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928670"/>
            <a:ext cx="8072494" cy="4483113"/>
          </a:xfrm>
        </p:spPr>
        <p:txBody>
          <a:bodyPr>
            <a:noAutofit/>
          </a:bodyPr>
          <a:lstStyle/>
          <a:p>
            <a:pPr algn="just"/>
            <a:r>
              <a:rPr lang="tr-TR" sz="2500" dirty="0" smtClean="0"/>
              <a:t>Dünya </a:t>
            </a:r>
            <a:r>
              <a:rPr lang="tr-TR" sz="2500" dirty="0"/>
              <a:t>iklimlerinin yapısı önce </a:t>
            </a:r>
            <a:r>
              <a:rPr lang="tr-TR" sz="2500" b="1" i="1" dirty="0">
                <a:solidFill>
                  <a:srgbClr val="FFFF00"/>
                </a:solidFill>
              </a:rPr>
              <a:t>bölgesel özelliklere </a:t>
            </a:r>
            <a:r>
              <a:rPr lang="tr-TR" sz="2500" dirty="0"/>
              <a:t>bağlıdır. Böylece yüksek enlemlerde kutup ve </a:t>
            </a:r>
            <a:r>
              <a:rPr lang="tr-TR" sz="2500" dirty="0" err="1"/>
              <a:t>kutupaltı</a:t>
            </a:r>
            <a:r>
              <a:rPr lang="tr-TR" sz="2500" dirty="0"/>
              <a:t> iklimleri görülür, liman bölgelerin batısı bölgesel hava hareketlerine bağlıdır. Daha sonra </a:t>
            </a:r>
            <a:r>
              <a:rPr lang="tr-TR" sz="2500" dirty="0" err="1"/>
              <a:t>tropikaliçi</a:t>
            </a:r>
            <a:r>
              <a:rPr lang="tr-TR" sz="2500" dirty="0"/>
              <a:t> bölgeler gelir ve buralarda ekvator ve tropikal iklimleri görülür</a:t>
            </a:r>
            <a:r>
              <a:rPr lang="tr-TR" sz="2500" dirty="0" smtClean="0"/>
              <a:t>.</a:t>
            </a:r>
          </a:p>
          <a:p>
            <a:pPr algn="just"/>
            <a:endParaRPr lang="tr-TR" sz="2500" dirty="0"/>
          </a:p>
          <a:p>
            <a:pPr algn="just"/>
            <a:r>
              <a:rPr lang="tr-TR" sz="2500" b="1" i="1" dirty="0">
                <a:solidFill>
                  <a:schemeClr val="accent6">
                    <a:lumMod val="60000"/>
                    <a:lumOff val="40000"/>
                  </a:schemeClr>
                </a:solidFill>
              </a:rPr>
              <a:t>K</a:t>
            </a:r>
            <a:r>
              <a:rPr lang="tr-TR" sz="2500" b="1" i="1" dirty="0" smtClean="0">
                <a:solidFill>
                  <a:schemeClr val="accent6">
                    <a:lumMod val="60000"/>
                    <a:lumOff val="40000"/>
                  </a:schemeClr>
                </a:solidFill>
              </a:rPr>
              <a:t>utup</a:t>
            </a:r>
            <a:r>
              <a:rPr lang="tr-TR" sz="2500" dirty="0"/>
              <a:t>, </a:t>
            </a:r>
            <a:r>
              <a:rPr lang="tr-TR" sz="2500" b="1" i="1" dirty="0">
                <a:solidFill>
                  <a:schemeClr val="accent6">
                    <a:lumMod val="60000"/>
                    <a:lumOff val="40000"/>
                  </a:schemeClr>
                </a:solidFill>
              </a:rPr>
              <a:t>ılıman</a:t>
            </a:r>
            <a:r>
              <a:rPr lang="tr-TR" sz="2500" dirty="0"/>
              <a:t> ve </a:t>
            </a:r>
            <a:r>
              <a:rPr lang="tr-TR" sz="2500" b="1" i="1" dirty="0">
                <a:solidFill>
                  <a:schemeClr val="accent6">
                    <a:lumMod val="60000"/>
                    <a:lumOff val="40000"/>
                  </a:schemeClr>
                </a:solidFill>
              </a:rPr>
              <a:t>tropikal</a:t>
            </a:r>
            <a:r>
              <a:rPr lang="tr-TR" sz="2500" dirty="0"/>
              <a:t> gibi üç büyük bölgede önce </a:t>
            </a:r>
            <a:r>
              <a:rPr lang="tr-TR" sz="2500" b="1" i="1" dirty="0">
                <a:solidFill>
                  <a:srgbClr val="FFFF00"/>
                </a:solidFill>
              </a:rPr>
              <a:t>kara ve denizlerin etkisi</a:t>
            </a:r>
            <a:r>
              <a:rPr lang="tr-TR" sz="2500" dirty="0"/>
              <a:t> önemlidir. Bu etki büyük kara kütlelerinin doğu ve batı uçlarındaki okyanus kıyılarında </a:t>
            </a:r>
            <a:r>
              <a:rPr lang="tr-TR" sz="2500" dirty="0" smtClean="0"/>
              <a:t>görülür. </a:t>
            </a:r>
            <a:r>
              <a:rPr lang="tr-TR" sz="2500" b="1" i="1" dirty="0" smtClean="0">
                <a:solidFill>
                  <a:schemeClr val="accent6">
                    <a:lumMod val="60000"/>
                    <a:lumOff val="40000"/>
                  </a:schemeClr>
                </a:solidFill>
              </a:rPr>
              <a:t>Karaların </a:t>
            </a:r>
            <a:r>
              <a:rPr lang="tr-TR" sz="2500" b="1" i="1" dirty="0">
                <a:solidFill>
                  <a:schemeClr val="accent6">
                    <a:lumMod val="60000"/>
                    <a:lumOff val="40000"/>
                  </a:schemeClr>
                </a:solidFill>
              </a:rPr>
              <a:t>iç kısımlarına doğru gidildikçe karasallık oranı artar ve yıllık sıcaklık farkı artar ve nemlilik oranı azalır.</a:t>
            </a:r>
          </a:p>
          <a:p>
            <a:pPr algn="just"/>
            <a:endParaRPr lang="tr-TR" sz="2500" dirty="0"/>
          </a:p>
          <a:p>
            <a:pPr algn="just"/>
            <a:endParaRPr lang="tr-TR" sz="25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50106"/>
          </a:xfrm>
        </p:spPr>
        <p:txBody>
          <a:bodyPr>
            <a:normAutofit/>
          </a:bodyPr>
          <a:lstStyle/>
          <a:p>
            <a:r>
              <a:rPr lang="tr-TR" sz="2800" b="1" dirty="0" smtClean="0">
                <a:solidFill>
                  <a:srgbClr val="FFFF00"/>
                </a:solidFill>
              </a:rPr>
              <a:t>e) Ilıman Çöller</a:t>
            </a:r>
            <a:endParaRPr lang="tr-TR" sz="2800" dirty="0"/>
          </a:p>
        </p:txBody>
      </p:sp>
      <p:sp>
        <p:nvSpPr>
          <p:cNvPr id="3" name="2 İçerik Yer Tutucusu"/>
          <p:cNvSpPr>
            <a:spLocks noGrp="1"/>
          </p:cNvSpPr>
          <p:nvPr>
            <p:ph idx="1"/>
          </p:nvPr>
        </p:nvSpPr>
        <p:spPr>
          <a:xfrm>
            <a:off x="457200" y="1556792"/>
            <a:ext cx="8075240" cy="4569371"/>
          </a:xfrm>
        </p:spPr>
        <p:txBody>
          <a:bodyPr>
            <a:noAutofit/>
          </a:bodyPr>
          <a:lstStyle/>
          <a:p>
            <a:pPr algn="just">
              <a:buFont typeface="Wingdings" pitchFamily="2" charset="2"/>
              <a:buChar char="ü"/>
            </a:pPr>
            <a:r>
              <a:rPr lang="tr-TR" sz="2400" dirty="0" smtClean="0"/>
              <a:t>Yazın tropikal deniz havası az çok bozulur ve ancak Türkistan'a kadar gelir. Bu bölgelerde sıcaklık rejimi ılımandır. Kış mevsimi soğuktur, bazen çok soğuk ve uzundur, yazın yakıcıdır ve günlük sıcaklık farkı, Tropikal çöllere göre daha fazladır ve 30-40 °C kadardır. </a:t>
            </a:r>
          </a:p>
          <a:p>
            <a:pPr algn="just">
              <a:buFont typeface="Wingdings" pitchFamily="2" charset="2"/>
              <a:buChar char="ü"/>
            </a:pPr>
            <a:endParaRPr lang="tr-TR" sz="2400" dirty="0" smtClean="0"/>
          </a:p>
          <a:p>
            <a:pPr algn="just">
              <a:buFont typeface="Wingdings" pitchFamily="2" charset="2"/>
              <a:buChar char="ü"/>
            </a:pPr>
            <a:r>
              <a:rPr lang="tr-TR" sz="2400" dirty="0" smtClean="0"/>
              <a:t>Yağış düzensiz ve zayıftır. Hazar Denizi kıyısında kış yağışı egemendir, diğer yerlerde ilkbaharda sağanak yağışlar görülebilir. Yazın çok karasal durum alır. Kış mevsimi soğuk olmasına rağmen kar örtüsü çok azdır, bazen hiç kar yağmaz.</a:t>
            </a:r>
          </a:p>
          <a:p>
            <a:pPr>
              <a:buNone/>
            </a:pPr>
            <a:endParaRPr lang="tr-T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683568" y="692696"/>
            <a:ext cx="7776864"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899592" y="764704"/>
            <a:ext cx="7488832"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323528" y="188640"/>
            <a:ext cx="4032448" cy="640871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499992" y="980728"/>
            <a:ext cx="4328542"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251520" y="260648"/>
            <a:ext cx="4176464" cy="6336704"/>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572000" y="1340768"/>
            <a:ext cx="4268713"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395536" y="332656"/>
            <a:ext cx="8424936"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210146"/>
          </a:xfrm>
        </p:spPr>
        <p:txBody>
          <a:bodyPr>
            <a:noAutofit/>
          </a:bodyPr>
          <a:lstStyle/>
          <a:p>
            <a:r>
              <a:rPr lang="tr-TR" sz="2800" b="1" dirty="0" smtClean="0">
                <a:solidFill>
                  <a:srgbClr val="FFFF00"/>
                </a:solidFill>
              </a:rPr>
              <a:t>III. YÜKSEK ENLEMLERDEKİ SOĞUK İKLİMLER</a:t>
            </a:r>
            <a:endParaRPr lang="tr-TR" sz="2800" dirty="0"/>
          </a:p>
        </p:txBody>
      </p:sp>
      <p:sp>
        <p:nvSpPr>
          <p:cNvPr id="3" name="2 İçerik Yer Tutucusu"/>
          <p:cNvSpPr>
            <a:spLocks noGrp="1"/>
          </p:cNvSpPr>
          <p:nvPr>
            <p:ph idx="1"/>
          </p:nvPr>
        </p:nvSpPr>
        <p:spPr>
          <a:xfrm>
            <a:off x="457200" y="2420888"/>
            <a:ext cx="8229600" cy="3705275"/>
          </a:xfrm>
        </p:spPr>
        <p:txBody>
          <a:bodyPr>
            <a:normAutofit/>
          </a:bodyPr>
          <a:lstStyle/>
          <a:p>
            <a:pPr algn="just">
              <a:buFont typeface="Wingdings" pitchFamily="2" charset="2"/>
              <a:buChar char="ü"/>
            </a:pPr>
            <a:r>
              <a:rPr lang="tr-TR" sz="2400" dirty="0" smtClean="0"/>
              <a:t>Kutup ve </a:t>
            </a:r>
            <a:r>
              <a:rPr lang="tr-TR" sz="2400" dirty="0" err="1" smtClean="0"/>
              <a:t>kutupaltı</a:t>
            </a:r>
            <a:r>
              <a:rPr lang="tr-TR" sz="2400" dirty="0" smtClean="0"/>
              <a:t> iklimleri dünyadaki soğuk iklimlerin büyük bir kısmını oluştururlar.</a:t>
            </a:r>
          </a:p>
          <a:p>
            <a:pPr algn="just">
              <a:buFont typeface="Wingdings" pitchFamily="2" charset="2"/>
              <a:buChar char="ü"/>
            </a:pPr>
            <a:endParaRPr lang="tr-TR" sz="2400" dirty="0" smtClean="0"/>
          </a:p>
          <a:p>
            <a:pPr algn="just">
              <a:buFont typeface="Wingdings" pitchFamily="2" charset="2"/>
              <a:buChar char="ü"/>
            </a:pPr>
            <a:r>
              <a:rPr lang="tr-TR" sz="2400" dirty="0" smtClean="0"/>
              <a:t>Yüksek dağ iklimleri de soğuk iklimlerin bir kısmını oluşturmakla birlikte yağış, sıcaklık rejimi ve radyasyon bakımından kutup iklimlerinden çok farklılık gösterirler.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06090"/>
          </a:xfrm>
        </p:spPr>
        <p:txBody>
          <a:bodyPr>
            <a:noAutofit/>
          </a:bodyPr>
          <a:lstStyle/>
          <a:p>
            <a:r>
              <a:rPr lang="tr-TR" sz="2800" b="1" i="1" dirty="0" smtClean="0">
                <a:solidFill>
                  <a:srgbClr val="FFFF00"/>
                </a:solidFill>
              </a:rPr>
              <a:t>1</a:t>
            </a:r>
            <a:r>
              <a:rPr lang="tr-TR" sz="2800" i="1" dirty="0" smtClean="0">
                <a:solidFill>
                  <a:srgbClr val="FFFF00"/>
                </a:solidFill>
              </a:rPr>
              <a:t>.</a:t>
            </a:r>
            <a:r>
              <a:rPr lang="tr-TR" sz="2800" b="1" i="1" dirty="0" smtClean="0">
                <a:solidFill>
                  <a:srgbClr val="FFFF00"/>
                </a:solidFill>
              </a:rPr>
              <a:t> Kutup ve </a:t>
            </a:r>
            <a:r>
              <a:rPr lang="tr-TR" sz="2800" b="1" i="1" dirty="0" err="1" smtClean="0">
                <a:solidFill>
                  <a:srgbClr val="FFFF00"/>
                </a:solidFill>
              </a:rPr>
              <a:t>Kutupaltı</a:t>
            </a:r>
            <a:r>
              <a:rPr lang="tr-TR" sz="2800" b="1" i="1" dirty="0" smtClean="0">
                <a:solidFill>
                  <a:srgbClr val="FFFF00"/>
                </a:solidFill>
              </a:rPr>
              <a:t> İklimlerinin Sınırlandırılması</a:t>
            </a:r>
            <a:endParaRPr lang="tr-TR" sz="2800" dirty="0"/>
          </a:p>
        </p:txBody>
      </p:sp>
      <p:sp>
        <p:nvSpPr>
          <p:cNvPr id="3" name="2 İçerik Yer Tutucusu"/>
          <p:cNvSpPr>
            <a:spLocks noGrp="1"/>
          </p:cNvSpPr>
          <p:nvPr>
            <p:ph idx="1"/>
          </p:nvPr>
        </p:nvSpPr>
        <p:spPr>
          <a:xfrm>
            <a:off x="457200" y="1052736"/>
            <a:ext cx="8229600" cy="5544616"/>
          </a:xfrm>
        </p:spPr>
        <p:txBody>
          <a:bodyPr>
            <a:normAutofit fontScale="77500" lnSpcReduction="20000"/>
          </a:bodyPr>
          <a:lstStyle/>
          <a:p>
            <a:pPr algn="just"/>
            <a:r>
              <a:rPr lang="tr-TR" dirty="0" smtClean="0"/>
              <a:t>Kutup ve </a:t>
            </a:r>
            <a:r>
              <a:rPr lang="tr-TR" dirty="0" err="1" smtClean="0"/>
              <a:t>kutupaltı</a:t>
            </a:r>
            <a:r>
              <a:rPr lang="tr-TR" dirty="0" smtClean="0"/>
              <a:t> iklimlerini özellikle kuzey yarımkürede birbirinden ayırmak oldukça zordur. Çünkü bu iklimler değişik kriterlere dayanmaktadır.</a:t>
            </a:r>
          </a:p>
          <a:p>
            <a:pPr algn="just">
              <a:buNone/>
            </a:pPr>
            <a:endParaRPr lang="tr-TR" dirty="0" smtClean="0"/>
          </a:p>
          <a:p>
            <a:pPr marL="514350" indent="-514350" algn="just">
              <a:buFont typeface="+mj-lt"/>
              <a:buAutoNum type="alphaLcParenR"/>
            </a:pPr>
            <a:r>
              <a:rPr lang="tr-TR" b="1" i="1" dirty="0" smtClean="0">
                <a:solidFill>
                  <a:schemeClr val="bg1"/>
                </a:solidFill>
              </a:rPr>
              <a:t>Yıllık Ortalama Sıcaklık ve Toprağın Devamlı Don Durumu</a:t>
            </a:r>
          </a:p>
          <a:p>
            <a:pPr marL="514350" indent="-514350" algn="just">
              <a:buFont typeface="+mj-lt"/>
              <a:buAutoNum type="alphaLcParenR"/>
            </a:pPr>
            <a:r>
              <a:rPr lang="tr-TR" b="1" i="1" dirty="0" smtClean="0">
                <a:solidFill>
                  <a:srgbClr val="FFC000"/>
                </a:solidFill>
              </a:rPr>
              <a:t>Yazın Bulunmayışı ve Ağaç Sınırı</a:t>
            </a:r>
          </a:p>
          <a:p>
            <a:pPr marL="514350" indent="-514350" algn="just">
              <a:buFont typeface="+mj-lt"/>
              <a:buAutoNum type="alphaLcParenR"/>
            </a:pPr>
            <a:r>
              <a:rPr lang="tr-TR" b="1" i="1" dirty="0" smtClean="0">
                <a:solidFill>
                  <a:srgbClr val="92D050"/>
                </a:solidFill>
              </a:rPr>
              <a:t>Soğuk Faktörü ve Şiddeti</a:t>
            </a:r>
          </a:p>
          <a:p>
            <a:pPr marL="514350" indent="-514350" algn="just">
              <a:buFont typeface="+mj-lt"/>
              <a:buAutoNum type="alphaLcParenR"/>
            </a:pPr>
            <a:r>
              <a:rPr lang="tr-TR" b="1" i="1" dirty="0" smtClean="0">
                <a:solidFill>
                  <a:schemeClr val="accent4">
                    <a:lumMod val="40000"/>
                    <a:lumOff val="60000"/>
                  </a:schemeClr>
                </a:solidFill>
              </a:rPr>
              <a:t>Soğuk Devrenin Devamlılığı</a:t>
            </a:r>
          </a:p>
          <a:p>
            <a:pPr marL="514350" indent="-514350" algn="just">
              <a:buNone/>
            </a:pPr>
            <a:endParaRPr lang="tr-TR" dirty="0" smtClean="0"/>
          </a:p>
          <a:p>
            <a:pPr algn="just">
              <a:buFont typeface="Wingdings" pitchFamily="2" charset="2"/>
              <a:buChar char="ü"/>
            </a:pPr>
            <a:r>
              <a:rPr lang="tr-TR" dirty="0" smtClean="0"/>
              <a:t>Sıcaklığın frekansı ile</a:t>
            </a:r>
          </a:p>
          <a:p>
            <a:pPr algn="just">
              <a:buFont typeface="Wingdings" pitchFamily="2" charset="2"/>
              <a:buChar char="ü"/>
            </a:pPr>
            <a:r>
              <a:rPr lang="tr-TR" dirty="0" smtClean="0"/>
              <a:t>Akarsuların Donması</a:t>
            </a:r>
          </a:p>
          <a:p>
            <a:pPr algn="just">
              <a:buFont typeface="Wingdings" pitchFamily="2" charset="2"/>
              <a:buChar char="ü"/>
            </a:pPr>
            <a:r>
              <a:rPr lang="tr-TR" dirty="0" smtClean="0"/>
              <a:t>Donlu Günler Sayısı</a:t>
            </a:r>
          </a:p>
          <a:p>
            <a:pPr algn="just">
              <a:buNone/>
            </a:pPr>
            <a:endParaRPr lang="tr-TR" dirty="0" smtClean="0"/>
          </a:p>
          <a:p>
            <a:pPr marL="514350" indent="-514350" algn="just">
              <a:buFont typeface="+mj-lt"/>
              <a:buAutoNum type="alphaLcParenR" startAt="5"/>
            </a:pPr>
            <a:r>
              <a:rPr lang="tr-TR" b="1" i="1" dirty="0" smtClean="0">
                <a:solidFill>
                  <a:schemeClr val="accent1">
                    <a:lumMod val="60000"/>
                    <a:lumOff val="40000"/>
                  </a:schemeClr>
                </a:solidFill>
              </a:rPr>
              <a:t>Günlük ve Mevsimlik </a:t>
            </a:r>
            <a:r>
              <a:rPr lang="tr-TR" b="1" i="1" dirty="0" smtClean="0">
                <a:solidFill>
                  <a:schemeClr val="accent1">
                    <a:lumMod val="60000"/>
                    <a:lumOff val="40000"/>
                  </a:schemeClr>
                </a:solidFill>
              </a:rPr>
              <a:t>Karşıtlık</a:t>
            </a:r>
            <a:endParaRPr lang="tr-TR" b="1" i="1" dirty="0" smtClean="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251520" y="1268760"/>
            <a:ext cx="4176464" cy="396044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572000" y="260648"/>
            <a:ext cx="4320480"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1043608" y="692696"/>
            <a:ext cx="7200800" cy="54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71546"/>
            <a:ext cx="7901014" cy="5054617"/>
          </a:xfrm>
        </p:spPr>
        <p:txBody>
          <a:bodyPr>
            <a:noAutofit/>
          </a:bodyPr>
          <a:lstStyle/>
          <a:p>
            <a:pPr algn="just"/>
            <a:r>
              <a:rPr lang="tr-TR" sz="2600" dirty="0" smtClean="0"/>
              <a:t>Plato </a:t>
            </a:r>
            <a:r>
              <a:rPr lang="tr-TR" sz="2600" dirty="0"/>
              <a:t>ve düzlük bölgeler genellikle </a:t>
            </a:r>
            <a:r>
              <a:rPr lang="tr-TR" sz="2600" b="1" dirty="0">
                <a:solidFill>
                  <a:srgbClr val="FFFF00"/>
                </a:solidFill>
              </a:rPr>
              <a:t>iki iklimin geçiş bölgesi</a:t>
            </a:r>
            <a:r>
              <a:rPr lang="tr-TR" sz="2600" dirty="0"/>
              <a:t>nde </a:t>
            </a:r>
            <a:r>
              <a:rPr lang="tr-TR" sz="2600" dirty="0" smtClean="0"/>
              <a:t>bulunur. Örneğin </a:t>
            </a:r>
            <a:r>
              <a:rPr lang="tr-TR" sz="2600" dirty="0"/>
              <a:t>Rusya'nın ağaçlı stepleri, Ukrayna'nın sıcak step iklimi ile Tayga'nın soğuk karasal iklimin etkisi altındadır</a:t>
            </a:r>
            <a:r>
              <a:rPr lang="tr-TR" sz="2600" dirty="0" smtClean="0"/>
              <a:t>.</a:t>
            </a:r>
          </a:p>
          <a:p>
            <a:pPr algn="just">
              <a:buNone/>
            </a:pPr>
            <a:endParaRPr lang="tr-TR" sz="2600" dirty="0"/>
          </a:p>
          <a:p>
            <a:pPr algn="just"/>
            <a:r>
              <a:rPr lang="tr-TR" sz="2600" dirty="0"/>
              <a:t>Böylece </a:t>
            </a:r>
            <a:r>
              <a:rPr lang="tr-TR" sz="2600" b="1" dirty="0" err="1">
                <a:solidFill>
                  <a:srgbClr val="FFFF00"/>
                </a:solidFill>
              </a:rPr>
              <a:t>yerşekli</a:t>
            </a:r>
            <a:r>
              <a:rPr lang="tr-TR" sz="2600" dirty="0"/>
              <a:t> bu hususta kesin bir sınır koymaktadır. Örneğin Türkiye'de Karadeniz bölgesinde </a:t>
            </a:r>
            <a:r>
              <a:rPr lang="tr-TR" sz="2600" dirty="0" err="1"/>
              <a:t>oseyanik</a:t>
            </a:r>
            <a:r>
              <a:rPr lang="tr-TR" sz="2600" dirty="0"/>
              <a:t> iklim, Karadeniz dağlarının etkisiyle iç kısımlara başka bir deyişle Anadolu'ya </a:t>
            </a:r>
            <a:r>
              <a:rPr lang="tr-TR" sz="2600" dirty="0" smtClean="0"/>
              <a:t>geçemez. Diğer </a:t>
            </a:r>
            <a:r>
              <a:rPr lang="tr-TR" sz="2600" dirty="0"/>
              <a:t>taraftan güney Anadolu'da </a:t>
            </a:r>
            <a:r>
              <a:rPr lang="tr-TR" sz="2600" dirty="0" err="1"/>
              <a:t>Toros</a:t>
            </a:r>
            <a:r>
              <a:rPr lang="tr-TR" sz="2600" dirty="0"/>
              <a:t> Dağları nedeniyle kışın Akdeniz ikliminin ılık ve yağışlı havası iç kısımlara sokulamaz.</a:t>
            </a:r>
          </a:p>
          <a:p>
            <a:pPr algn="just"/>
            <a:endParaRPr lang="tr-TR" sz="2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94122"/>
          </a:xfrm>
        </p:spPr>
        <p:txBody>
          <a:bodyPr>
            <a:normAutofit/>
          </a:bodyPr>
          <a:lstStyle/>
          <a:p>
            <a:r>
              <a:rPr lang="tr-TR" sz="2800" b="1" i="1" dirty="0" smtClean="0">
                <a:solidFill>
                  <a:srgbClr val="FFFF00"/>
                </a:solidFill>
              </a:rPr>
              <a:t>2. Rüzgar ve Atmosfer Hareketleri</a:t>
            </a:r>
            <a:endParaRPr lang="tr-TR" sz="2800" dirty="0"/>
          </a:p>
        </p:txBody>
      </p:sp>
      <p:sp>
        <p:nvSpPr>
          <p:cNvPr id="3" name="2 İçerik Yer Tutucusu"/>
          <p:cNvSpPr>
            <a:spLocks noGrp="1"/>
          </p:cNvSpPr>
          <p:nvPr>
            <p:ph idx="1"/>
          </p:nvPr>
        </p:nvSpPr>
        <p:spPr>
          <a:xfrm>
            <a:off x="1115616" y="1600200"/>
            <a:ext cx="7571184" cy="4525963"/>
          </a:xfrm>
        </p:spPr>
        <p:txBody>
          <a:bodyPr>
            <a:normAutofit/>
          </a:bodyPr>
          <a:lstStyle/>
          <a:p>
            <a:pPr marL="514350" indent="-514350">
              <a:buFont typeface="+mj-lt"/>
              <a:buAutoNum type="alphaLcParenR"/>
            </a:pPr>
            <a:r>
              <a:rPr lang="tr-TR" sz="2800" dirty="0" smtClean="0"/>
              <a:t>Rüzgarın şiddeti ve </a:t>
            </a:r>
            <a:r>
              <a:rPr lang="tr-TR" sz="2800" dirty="0" err="1" smtClean="0"/>
              <a:t>Frekansitesi</a:t>
            </a:r>
            <a:endParaRPr lang="tr-TR" sz="2800" dirty="0" smtClean="0"/>
          </a:p>
          <a:p>
            <a:pPr marL="514350" indent="-514350">
              <a:buNone/>
            </a:pPr>
            <a:endParaRPr lang="tr-TR" sz="2800" dirty="0" smtClean="0"/>
          </a:p>
          <a:p>
            <a:pPr algn="ctr">
              <a:buNone/>
            </a:pPr>
            <a:r>
              <a:rPr lang="tr-TR" sz="2800" b="1" i="1" dirty="0" smtClean="0">
                <a:solidFill>
                  <a:srgbClr val="FFFF00"/>
                </a:solidFill>
              </a:rPr>
              <a:t>3. Yağışlar</a:t>
            </a:r>
          </a:p>
          <a:p>
            <a:pPr algn="ctr">
              <a:buNone/>
            </a:pPr>
            <a:endParaRPr lang="tr-TR" sz="2800" b="1" i="1" dirty="0" smtClean="0">
              <a:solidFill>
                <a:srgbClr val="FFFF00"/>
              </a:solidFill>
            </a:endParaRPr>
          </a:p>
          <a:p>
            <a:pPr marL="514350" indent="-514350">
              <a:buFont typeface="+mj-lt"/>
              <a:buAutoNum type="alphaLcParenR"/>
            </a:pPr>
            <a:r>
              <a:rPr lang="tr-TR" sz="2800" dirty="0" smtClean="0"/>
              <a:t>Yağış Rejimi ve Yüksekliği</a:t>
            </a:r>
          </a:p>
          <a:p>
            <a:pPr marL="514350" indent="-514350">
              <a:buFont typeface="+mj-lt"/>
              <a:buAutoNum type="alphaLcParenR"/>
            </a:pPr>
            <a:r>
              <a:rPr lang="tr-TR" sz="2800" dirty="0" smtClean="0"/>
              <a:t>Kar Yağışı</a:t>
            </a:r>
          </a:p>
          <a:p>
            <a:pPr marL="514350" indent="-514350">
              <a:buFont typeface="+mj-lt"/>
              <a:buAutoNum type="alphaLcParenR"/>
            </a:pPr>
            <a:r>
              <a:rPr lang="tr-TR" sz="2800" dirty="0" smtClean="0"/>
              <a:t>Kar Örtüsü</a:t>
            </a:r>
          </a:p>
          <a:p>
            <a:pPr>
              <a:buNone/>
            </a:pPr>
            <a:endParaRPr lang="tr-TR"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solidFill>
                  <a:srgbClr val="FFFF00"/>
                </a:solidFill>
              </a:rPr>
              <a:t>IV. İKLİM TİPLERİ</a:t>
            </a:r>
            <a:endParaRPr lang="tr-TR" sz="3200" dirty="0"/>
          </a:p>
        </p:txBody>
      </p:sp>
      <p:graphicFrame>
        <p:nvGraphicFramePr>
          <p:cNvPr id="4" name="3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normAutofit/>
          </a:bodyPr>
          <a:lstStyle/>
          <a:p>
            <a:r>
              <a:rPr lang="tr-TR" sz="3200" b="1" dirty="0" smtClean="0">
                <a:solidFill>
                  <a:srgbClr val="FFFF00"/>
                </a:solidFill>
              </a:rPr>
              <a:t>V. ILIMAN İKLİMLER</a:t>
            </a:r>
            <a:endParaRPr lang="tr-TR" sz="3200" dirty="0"/>
          </a:p>
        </p:txBody>
      </p:sp>
      <p:graphicFrame>
        <p:nvGraphicFramePr>
          <p:cNvPr id="4" name="3 İçerik Yer Tutucusu"/>
          <p:cNvGraphicFramePr>
            <a:graphicFrameLocks noGrp="1"/>
          </p:cNvGraphicFramePr>
          <p:nvPr>
            <p:ph idx="1"/>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smtClean="0">
                <a:solidFill>
                  <a:srgbClr val="FFFF00"/>
                </a:solidFill>
              </a:rPr>
              <a:t>VI. KARA İKLİMLERİ</a:t>
            </a:r>
            <a:endParaRPr lang="tr-TR" sz="3200" dirty="0"/>
          </a:p>
        </p:txBody>
      </p:sp>
      <p:graphicFrame>
        <p:nvGraphicFramePr>
          <p:cNvPr id="4" name="3 İçerik Yer Tutucusu"/>
          <p:cNvGraphicFramePr>
            <a:graphicFrameLocks noGrp="1"/>
          </p:cNvGraphicFramePr>
          <p:nvPr>
            <p:ph idx="1"/>
          </p:nvPr>
        </p:nvGraphicFramePr>
        <p:xfrm>
          <a:off x="683568" y="1412776"/>
          <a:ext cx="7776864"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70"/>
          </a:xfrm>
        </p:spPr>
        <p:txBody>
          <a:bodyPr>
            <a:normAutofit/>
          </a:bodyPr>
          <a:lstStyle/>
          <a:p>
            <a:r>
              <a:rPr lang="tr-TR" sz="2800" b="1" i="1" dirty="0" smtClean="0">
                <a:solidFill>
                  <a:schemeClr val="accent6">
                    <a:lumMod val="75000"/>
                  </a:schemeClr>
                </a:solidFill>
              </a:rPr>
              <a:t>KURAKLIĞIN NEDENLERİ VE ÇÖL İKLİMLERİ</a:t>
            </a:r>
            <a:endParaRPr lang="tr-TR" sz="2800" b="1" i="1" dirty="0">
              <a:solidFill>
                <a:schemeClr val="accent6">
                  <a:lumMod val="75000"/>
                </a:schemeClr>
              </a:solidFill>
            </a:endParaRPr>
          </a:p>
        </p:txBody>
      </p:sp>
      <p:sp>
        <p:nvSpPr>
          <p:cNvPr id="3" name="2 İçerik Yer Tutucusu"/>
          <p:cNvSpPr>
            <a:spLocks noGrp="1"/>
          </p:cNvSpPr>
          <p:nvPr>
            <p:ph idx="1"/>
          </p:nvPr>
        </p:nvSpPr>
        <p:spPr>
          <a:xfrm>
            <a:off x="571472" y="1357298"/>
            <a:ext cx="7901014" cy="5054617"/>
          </a:xfrm>
        </p:spPr>
        <p:txBody>
          <a:bodyPr>
            <a:normAutofit fontScale="85000" lnSpcReduction="20000"/>
          </a:bodyPr>
          <a:lstStyle/>
          <a:p>
            <a:pPr algn="just"/>
            <a:r>
              <a:rPr lang="tr-TR" b="1" i="1" dirty="0">
                <a:solidFill>
                  <a:srgbClr val="92D050"/>
                </a:solidFill>
              </a:rPr>
              <a:t>Kurak ve yarı-kurak iklimler</a:t>
            </a:r>
            <a:r>
              <a:rPr lang="tr-TR" dirty="0"/>
              <a:t>, dünya iklim tipleri arasında en yaygın olanlarıdır ve </a:t>
            </a:r>
            <a:r>
              <a:rPr lang="tr-TR" b="1" dirty="0" err="1"/>
              <a:t>KÖPPEN</a:t>
            </a:r>
            <a:r>
              <a:rPr lang="tr-TR" dirty="0" err="1"/>
              <a:t>’e</a:t>
            </a:r>
            <a:r>
              <a:rPr lang="tr-TR" b="1" dirty="0"/>
              <a:t> </a:t>
            </a:r>
            <a:r>
              <a:rPr lang="tr-TR" dirty="0"/>
              <a:t>göre dünya'daki karaların </a:t>
            </a:r>
            <a:r>
              <a:rPr lang="tr-TR" b="1" i="1" dirty="0">
                <a:solidFill>
                  <a:srgbClr val="92D050"/>
                </a:solidFill>
              </a:rPr>
              <a:t>% 26,3</a:t>
            </a:r>
            <a:r>
              <a:rPr lang="tr-TR" dirty="0"/>
              <a:t>'ünü içermektedir; bunun </a:t>
            </a:r>
            <a:r>
              <a:rPr lang="tr-TR" b="1" i="1" dirty="0">
                <a:solidFill>
                  <a:srgbClr val="FFFF00"/>
                </a:solidFill>
              </a:rPr>
              <a:t>% 12,1’i kurak</a:t>
            </a:r>
            <a:r>
              <a:rPr lang="tr-TR" dirty="0"/>
              <a:t>, </a:t>
            </a:r>
            <a:r>
              <a:rPr lang="tr-TR" b="1" i="1" dirty="0">
                <a:solidFill>
                  <a:srgbClr val="FFFF00"/>
                </a:solidFill>
              </a:rPr>
              <a:t>% 14,8'i yarı-kurak </a:t>
            </a:r>
            <a:r>
              <a:rPr lang="tr-TR" dirty="0"/>
              <a:t>iklimlerdir. Bu oran aşağı yukarı dünyanın 1/5'ine karşılıktır</a:t>
            </a:r>
            <a:r>
              <a:rPr lang="tr-TR" dirty="0" smtClean="0"/>
              <a:t>.</a:t>
            </a:r>
          </a:p>
          <a:p>
            <a:pPr algn="just">
              <a:buNone/>
            </a:pPr>
            <a:endParaRPr lang="tr-TR" dirty="0"/>
          </a:p>
          <a:p>
            <a:pPr algn="just"/>
            <a:r>
              <a:rPr lang="tr-TR" dirty="0"/>
              <a:t>Kuraklığın oluşmasında </a:t>
            </a:r>
            <a:r>
              <a:rPr lang="tr-TR" b="1" i="1" dirty="0">
                <a:solidFill>
                  <a:srgbClr val="92D050"/>
                </a:solidFill>
              </a:rPr>
              <a:t>denize olan uzaklık</a:t>
            </a:r>
            <a:r>
              <a:rPr lang="tr-TR" dirty="0"/>
              <a:t>, yani karasallık önemli derecede rol oynamaktadır. Bu nedenle çöllerin büyük bir kısmı </a:t>
            </a:r>
            <a:r>
              <a:rPr lang="tr-TR" b="1" i="1" dirty="0">
                <a:solidFill>
                  <a:srgbClr val="92D050"/>
                </a:solidFill>
              </a:rPr>
              <a:t>30-50 enlemler </a:t>
            </a:r>
            <a:r>
              <a:rPr lang="tr-TR" dirty="0"/>
              <a:t>arasında karaların iç kısmında yer alır. Ayrıca 15-30 enlemleri arasında karaların doğu kıyıları, batı kıyılarına oranla daha nemli, iç ve batı kısımları ise kuraktır.</a:t>
            </a:r>
          </a:p>
          <a:p>
            <a:pPr algn="just"/>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2984"/>
            <a:ext cx="8115328" cy="5715016"/>
          </a:xfrm>
        </p:spPr>
        <p:txBody>
          <a:bodyPr>
            <a:noAutofit/>
          </a:bodyPr>
          <a:lstStyle/>
          <a:p>
            <a:pPr algn="just">
              <a:buFont typeface="Wingdings" pitchFamily="2" charset="2"/>
              <a:buChar char="ü"/>
            </a:pPr>
            <a:r>
              <a:rPr lang="tr-TR" sz="2800" dirty="0" smtClean="0"/>
              <a:t>Atmosferde </a:t>
            </a:r>
            <a:r>
              <a:rPr lang="tr-TR" sz="2800" dirty="0"/>
              <a:t>dinamik antisiklon alçalma hareketleri nedeniyle meydana gelen </a:t>
            </a:r>
            <a:r>
              <a:rPr lang="tr-TR" sz="2800" b="1" i="1" dirty="0">
                <a:solidFill>
                  <a:srgbClr val="FFFF00"/>
                </a:solidFill>
              </a:rPr>
              <a:t>basınç değişiklikleri </a:t>
            </a:r>
            <a:r>
              <a:rPr lang="tr-TR" sz="2800" dirty="0"/>
              <a:t>kuraklığın meydana gelmesine neden olur. Buna göre yüksek atmosfer basıncı yağışın oluşmasına uygun değildir. </a:t>
            </a:r>
            <a:endParaRPr lang="tr-TR" sz="2800" dirty="0" smtClean="0"/>
          </a:p>
          <a:p>
            <a:pPr algn="just">
              <a:buFont typeface="Wingdings" pitchFamily="2" charset="2"/>
              <a:buChar char="ü"/>
            </a:pPr>
            <a:endParaRPr lang="tr-TR" sz="2800" dirty="0" smtClean="0"/>
          </a:p>
          <a:p>
            <a:pPr algn="just">
              <a:buFont typeface="Wingdings" pitchFamily="2" charset="2"/>
              <a:buChar char="ü"/>
            </a:pPr>
            <a:r>
              <a:rPr lang="tr-TR" sz="2800" b="1" i="1" dirty="0" err="1" smtClean="0">
                <a:solidFill>
                  <a:srgbClr val="FFFF00"/>
                </a:solidFill>
              </a:rPr>
              <a:t>Adiyabetik</a:t>
            </a:r>
            <a:r>
              <a:rPr lang="tr-TR" sz="2800" b="1" i="1" dirty="0" smtClean="0">
                <a:solidFill>
                  <a:srgbClr val="FFFF00"/>
                </a:solidFill>
              </a:rPr>
              <a:t> </a:t>
            </a:r>
            <a:r>
              <a:rPr lang="tr-TR" sz="2800" b="1" i="1" dirty="0">
                <a:solidFill>
                  <a:srgbClr val="FFFF00"/>
                </a:solidFill>
              </a:rPr>
              <a:t>ısınma</a:t>
            </a:r>
            <a:r>
              <a:rPr lang="tr-TR" sz="2800" dirty="0">
                <a:solidFill>
                  <a:srgbClr val="FFFF00"/>
                </a:solidFill>
              </a:rPr>
              <a:t> </a:t>
            </a:r>
            <a:r>
              <a:rPr lang="tr-TR" sz="2800" dirty="0"/>
              <a:t>ile beraber nispi nem azalır, bu durumda mutlak nemin henüz yüksek kalmasına rağmen havanın doyma noktası, yağmur yağmayacak şekilde uzaklaşır.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8043890" cy="5197493"/>
          </a:xfrm>
        </p:spPr>
        <p:txBody>
          <a:bodyPr/>
          <a:lstStyle/>
          <a:p>
            <a:pPr algn="just"/>
            <a:r>
              <a:rPr lang="tr-TR" dirty="0" smtClean="0"/>
              <a:t>Kuraklığın nedenleri arasında </a:t>
            </a:r>
            <a:r>
              <a:rPr lang="tr-TR" b="1" i="1" dirty="0" err="1" smtClean="0">
                <a:solidFill>
                  <a:srgbClr val="FFFF00"/>
                </a:solidFill>
              </a:rPr>
              <a:t>orografik</a:t>
            </a:r>
            <a:r>
              <a:rPr lang="tr-TR" b="1" i="1" dirty="0" smtClean="0">
                <a:solidFill>
                  <a:srgbClr val="FFFF00"/>
                </a:solidFill>
              </a:rPr>
              <a:t> etkiler </a:t>
            </a:r>
            <a:r>
              <a:rPr lang="tr-TR" dirty="0" smtClean="0"/>
              <a:t>de önemli olmaktadır. Özellikle dağ engelleri kuraklığın oluşmasında etkili olmaktadır. Türkiye'nin İç Anadolu bölgesi gibi.</a:t>
            </a:r>
          </a:p>
          <a:p>
            <a:pPr algn="just">
              <a:buNone/>
            </a:pPr>
            <a:endParaRPr lang="tr-TR" dirty="0" smtClean="0"/>
          </a:p>
          <a:p>
            <a:pPr algn="just"/>
            <a:r>
              <a:rPr lang="tr-TR" dirty="0" smtClean="0"/>
              <a:t>Karaların kıyı bölgelerinde </a:t>
            </a:r>
            <a:r>
              <a:rPr lang="tr-TR" b="1" i="1" dirty="0" smtClean="0">
                <a:solidFill>
                  <a:srgbClr val="FFFF00"/>
                </a:solidFill>
              </a:rPr>
              <a:t>soğuk su akıntıları </a:t>
            </a:r>
            <a:r>
              <a:rPr lang="tr-TR" dirty="0" smtClean="0"/>
              <a:t>kuraklığın meydana gelişini etkileyen bir başka faktördür. </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296974"/>
          </a:xfrm>
        </p:spPr>
        <p:txBody>
          <a:bodyPr>
            <a:normAutofit/>
          </a:bodyPr>
          <a:lstStyle/>
          <a:p>
            <a:r>
              <a:rPr lang="tr-TR" sz="3200" b="1" dirty="0" smtClean="0">
                <a:solidFill>
                  <a:schemeClr val="accent6">
                    <a:lumMod val="60000"/>
                    <a:lumOff val="40000"/>
                  </a:schemeClr>
                </a:solidFill>
              </a:rPr>
              <a:t>Çöl İklimleri</a:t>
            </a:r>
            <a:endParaRPr lang="tr-TR" sz="3200" b="1" dirty="0">
              <a:solidFill>
                <a:schemeClr val="accent6">
                  <a:lumMod val="60000"/>
                  <a:lumOff val="40000"/>
                </a:schemeClr>
              </a:solidFill>
            </a:endParaRPr>
          </a:p>
        </p:txBody>
      </p:sp>
      <p:sp>
        <p:nvSpPr>
          <p:cNvPr id="3" name="2 İçerik Yer Tutucusu"/>
          <p:cNvSpPr>
            <a:spLocks noGrp="1"/>
          </p:cNvSpPr>
          <p:nvPr>
            <p:ph idx="1"/>
          </p:nvPr>
        </p:nvSpPr>
        <p:spPr>
          <a:xfrm>
            <a:off x="457200" y="1714488"/>
            <a:ext cx="8043890" cy="4411675"/>
          </a:xfrm>
        </p:spPr>
        <p:txBody>
          <a:bodyPr>
            <a:normAutofit/>
          </a:bodyPr>
          <a:lstStyle/>
          <a:p>
            <a:pPr algn="just"/>
            <a:r>
              <a:rPr lang="tr-TR" sz="2800" dirty="0" smtClean="0"/>
              <a:t>Yağışları düzenli olmayan ancak rastlantılara bağlı olan, aynı zamanda bitki ve hayvanların yaşamasına uygun olmayan yerlere </a:t>
            </a:r>
            <a:r>
              <a:rPr lang="tr-TR" sz="2800" b="1" dirty="0" smtClean="0">
                <a:solidFill>
                  <a:srgbClr val="FFFF00"/>
                </a:solidFill>
              </a:rPr>
              <a:t>çöl</a:t>
            </a:r>
            <a:r>
              <a:rPr lang="tr-TR" sz="2800" b="1" dirty="0" smtClean="0"/>
              <a:t> </a:t>
            </a:r>
            <a:r>
              <a:rPr lang="tr-TR" sz="2800" dirty="0" smtClean="0"/>
              <a:t>adı verilir. </a:t>
            </a:r>
          </a:p>
          <a:p>
            <a:pPr algn="just"/>
            <a:endParaRPr lang="tr-TR" sz="2800" dirty="0" smtClean="0"/>
          </a:p>
          <a:p>
            <a:pPr algn="just"/>
            <a:r>
              <a:rPr lang="tr-TR" sz="2800" dirty="0" smtClean="0"/>
              <a:t>Kurak bölgelerde bitki örtüsü devamlı değildir, çok seyrek olarak görülür. Arada bir meydana gelen sağanak yağışlarla çok kısa bir vejetasyon devresi görülür.</a:t>
            </a:r>
          </a:p>
          <a:p>
            <a:pPr algn="just"/>
            <a:endParaRPr lang="tr-TR"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28736"/>
            <a:ext cx="7901014" cy="4697427"/>
          </a:xfrm>
        </p:spPr>
        <p:txBody>
          <a:bodyPr/>
          <a:lstStyle/>
          <a:p>
            <a:pPr algn="just">
              <a:buFont typeface="Wingdings" pitchFamily="2" charset="2"/>
              <a:buChar char="ü"/>
            </a:pPr>
            <a:r>
              <a:rPr lang="tr-TR" dirty="0" smtClean="0"/>
              <a:t>Gerçek çöllerde temel bir kaide olarak su akışı görülmez bu olaya </a:t>
            </a:r>
            <a:r>
              <a:rPr lang="tr-TR" b="1" dirty="0" err="1" smtClean="0">
                <a:solidFill>
                  <a:schemeClr val="accent6">
                    <a:lumMod val="60000"/>
                    <a:lumOff val="40000"/>
                  </a:schemeClr>
                </a:solidFill>
              </a:rPr>
              <a:t>aerizm</a:t>
            </a:r>
            <a:r>
              <a:rPr lang="tr-TR" b="1" dirty="0" smtClean="0"/>
              <a:t> </a:t>
            </a:r>
            <a:r>
              <a:rPr lang="tr-TR" dirty="0" smtClean="0"/>
              <a:t>denir. </a:t>
            </a:r>
          </a:p>
          <a:p>
            <a:pPr algn="just">
              <a:buFont typeface="Wingdings" pitchFamily="2" charset="2"/>
              <a:buChar char="ü"/>
            </a:pPr>
            <a:endParaRPr lang="tr-TR" dirty="0" smtClean="0"/>
          </a:p>
          <a:p>
            <a:pPr algn="just">
              <a:buFont typeface="Wingdings" pitchFamily="2" charset="2"/>
              <a:buChar char="ü"/>
            </a:pPr>
            <a:r>
              <a:rPr lang="tr-TR" dirty="0" smtClean="0"/>
              <a:t>Kuraklığı daha az belirli yerlerde ise denize doğru bir su akıntısı gerçekleşmez. Bu olaya veya su rejimine de </a:t>
            </a:r>
            <a:r>
              <a:rPr lang="tr-TR" b="1" dirty="0" err="1" smtClean="0">
                <a:solidFill>
                  <a:schemeClr val="accent6">
                    <a:lumMod val="60000"/>
                    <a:lumOff val="40000"/>
                  </a:schemeClr>
                </a:solidFill>
              </a:rPr>
              <a:t>endoreik</a:t>
            </a:r>
            <a:r>
              <a:rPr lang="tr-TR" b="1" dirty="0" smtClean="0"/>
              <a:t> </a:t>
            </a:r>
            <a:r>
              <a:rPr lang="tr-TR" dirty="0" smtClean="0"/>
              <a:t>adı verilir. </a:t>
            </a:r>
          </a:p>
          <a:p>
            <a:pPr algn="just">
              <a:buFont typeface="Wingdings" pitchFamily="2" charset="2"/>
              <a:buChar char="ü"/>
            </a:pPr>
            <a:endParaRPr lang="tr-TR" dirty="0" smtClean="0"/>
          </a:p>
          <a:p>
            <a:pPr algn="just"/>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857232"/>
            <a:ext cx="8143932" cy="5197493"/>
          </a:xfrm>
        </p:spPr>
        <p:txBody>
          <a:bodyPr>
            <a:normAutofit fontScale="92500" lnSpcReduction="10000"/>
          </a:bodyPr>
          <a:lstStyle/>
          <a:p>
            <a:pPr algn="just">
              <a:buNone/>
            </a:pPr>
            <a:r>
              <a:rPr lang="tr-TR" b="1" dirty="0" smtClean="0"/>
              <a:t>    </a:t>
            </a:r>
            <a:r>
              <a:rPr lang="tr-TR" b="1" i="1" dirty="0" smtClean="0">
                <a:solidFill>
                  <a:schemeClr val="tx2">
                    <a:lumMod val="75000"/>
                  </a:schemeClr>
                </a:solidFill>
              </a:rPr>
              <a:t>MARTONNE</a:t>
            </a:r>
            <a:r>
              <a:rPr lang="tr-TR" dirty="0" smtClean="0"/>
              <a:t> kuraklığı, yağış ve sıcak üzerine dayanan formülü ile açıklamaya çalışmıştır:</a:t>
            </a:r>
          </a:p>
          <a:p>
            <a:pPr algn="just">
              <a:buNone/>
            </a:pPr>
            <a:endParaRPr lang="tr-TR" dirty="0" smtClean="0"/>
          </a:p>
          <a:p>
            <a:pPr algn="ctr">
              <a:buNone/>
            </a:pPr>
            <a:r>
              <a:rPr lang="tr-TR" b="1" dirty="0" smtClean="0">
                <a:solidFill>
                  <a:srgbClr val="FFFF00"/>
                </a:solidFill>
              </a:rPr>
              <a:t>I = P / (T+10)</a:t>
            </a:r>
          </a:p>
          <a:p>
            <a:pPr algn="just">
              <a:buNone/>
            </a:pPr>
            <a:endParaRPr lang="tr-TR" b="1" dirty="0" smtClean="0">
              <a:solidFill>
                <a:srgbClr val="FFFF00"/>
              </a:solidFill>
            </a:endParaRPr>
          </a:p>
          <a:p>
            <a:pPr algn="just">
              <a:buFont typeface="Wingdings" pitchFamily="2" charset="2"/>
              <a:buChar char="ü"/>
            </a:pPr>
            <a:r>
              <a:rPr lang="tr-TR" dirty="0" smtClean="0"/>
              <a:t>I değeri </a:t>
            </a:r>
            <a:r>
              <a:rPr lang="tr-TR" b="1" dirty="0" smtClean="0">
                <a:solidFill>
                  <a:schemeClr val="accent6">
                    <a:lumMod val="60000"/>
                    <a:lumOff val="40000"/>
                  </a:schemeClr>
                </a:solidFill>
              </a:rPr>
              <a:t>5'in altında </a:t>
            </a:r>
            <a:r>
              <a:rPr lang="tr-TR" dirty="0" smtClean="0"/>
              <a:t>ise iklim çöl veya çok kuraktır. </a:t>
            </a:r>
          </a:p>
          <a:p>
            <a:pPr algn="just">
              <a:buFont typeface="Wingdings" pitchFamily="2" charset="2"/>
              <a:buChar char="ü"/>
            </a:pPr>
            <a:r>
              <a:rPr lang="tr-TR" dirty="0" smtClean="0"/>
              <a:t>I değeri </a:t>
            </a:r>
            <a:r>
              <a:rPr lang="tr-TR" b="1" dirty="0" smtClean="0">
                <a:solidFill>
                  <a:schemeClr val="accent6">
                    <a:lumMod val="60000"/>
                    <a:lumOff val="40000"/>
                  </a:schemeClr>
                </a:solidFill>
              </a:rPr>
              <a:t>5-10</a:t>
            </a:r>
            <a:r>
              <a:rPr lang="tr-TR" dirty="0" smtClean="0"/>
              <a:t> olduğu zaman gene çöl olarak kabul edilir. </a:t>
            </a:r>
          </a:p>
          <a:p>
            <a:pPr algn="just">
              <a:buFont typeface="Wingdings" pitchFamily="2" charset="2"/>
              <a:buChar char="ü"/>
            </a:pPr>
            <a:r>
              <a:rPr lang="tr-TR" dirty="0" smtClean="0"/>
              <a:t>I değeri </a:t>
            </a:r>
            <a:r>
              <a:rPr lang="tr-TR" b="1" dirty="0" smtClean="0">
                <a:solidFill>
                  <a:schemeClr val="accent6">
                    <a:lumMod val="60000"/>
                    <a:lumOff val="40000"/>
                  </a:schemeClr>
                </a:solidFill>
              </a:rPr>
              <a:t>10-20</a:t>
            </a:r>
            <a:r>
              <a:rPr lang="tr-TR" dirty="0" smtClean="0"/>
              <a:t> olduğunda ise yarı-kurak olarak kabul edilir.</a:t>
            </a:r>
          </a:p>
          <a:p>
            <a:pPr algn="just">
              <a:buNone/>
            </a:pPr>
            <a:endParaRPr lang="tr-TR"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TotalTime>
  <Words>1227</Words>
  <Application>Microsoft Office PowerPoint</Application>
  <PresentationFormat>Ekran Gösterisi (4:3)</PresentationFormat>
  <Paragraphs>122</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Ofis Teması</vt:lpstr>
      <vt:lpstr>Slayt 1</vt:lpstr>
      <vt:lpstr>Slayt 2</vt:lpstr>
      <vt:lpstr>Slayt 3</vt:lpstr>
      <vt:lpstr>KURAKLIĞIN NEDENLERİ VE ÇÖL İKLİMLERİ</vt:lpstr>
      <vt:lpstr>Slayt 5</vt:lpstr>
      <vt:lpstr>Slayt 6</vt:lpstr>
      <vt:lpstr>Çöl İklimleri</vt:lpstr>
      <vt:lpstr>Slayt 8</vt:lpstr>
      <vt:lpstr>Slayt 9</vt:lpstr>
      <vt:lpstr>Slayt 10</vt:lpstr>
      <vt:lpstr>Slayt 11</vt:lpstr>
      <vt:lpstr>Slayt 12</vt:lpstr>
      <vt:lpstr>a) Klasik Çöller</vt:lpstr>
      <vt:lpstr>Slayt 14</vt:lpstr>
      <vt:lpstr>Slayt 15</vt:lpstr>
      <vt:lpstr>b) Tropikal ve Subtropikal Kıyı Çölleri</vt:lpstr>
      <vt:lpstr>Slayt 17</vt:lpstr>
      <vt:lpstr>c) Korunmuş Çöller</vt:lpstr>
      <vt:lpstr>d) Kışı Soğuk Karasal Çöller</vt:lpstr>
      <vt:lpstr>e) Ilıman Çöller</vt:lpstr>
      <vt:lpstr>Slayt 21</vt:lpstr>
      <vt:lpstr>Slayt 22</vt:lpstr>
      <vt:lpstr>Slayt 23</vt:lpstr>
      <vt:lpstr>Slayt 24</vt:lpstr>
      <vt:lpstr>Slayt 25</vt:lpstr>
      <vt:lpstr>III. YÜKSEK ENLEMLERDEKİ SOĞUK İKLİMLER</vt:lpstr>
      <vt:lpstr>1. Kutup ve Kutupaltı İklimlerinin Sınırlandırılması</vt:lpstr>
      <vt:lpstr>Slayt 28</vt:lpstr>
      <vt:lpstr>Slayt 29</vt:lpstr>
      <vt:lpstr>2. Rüzgar ve Atmosfer Hareketleri</vt:lpstr>
      <vt:lpstr>IV. İKLİM TİPLERİ</vt:lpstr>
      <vt:lpstr>V. ILIMAN İKLİMLER</vt:lpstr>
      <vt:lpstr>VI. KARA İKLİMLERİ</vt:lpstr>
    </vt:vector>
  </TitlesOfParts>
  <Company>BİYOLOJİ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EBRU ÖZDENİZ</dc:creator>
  <cp:lastModifiedBy>HP</cp:lastModifiedBy>
  <cp:revision>19</cp:revision>
  <dcterms:created xsi:type="dcterms:W3CDTF">2011-05-16T13:50:58Z</dcterms:created>
  <dcterms:modified xsi:type="dcterms:W3CDTF">2011-06-02T08:26:27Z</dcterms:modified>
</cp:coreProperties>
</file>