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1390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10" Type="http://schemas.openxmlformats.org/officeDocument/2006/relationships/image" Target="NULL"/><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66572" y="1642609"/>
            <a:ext cx="7473756" cy="2234458"/>
          </a:xfrm>
          <a:prstGeom prst="rect">
            <a:avLst/>
          </a:prstGeom>
        </p:spPr>
        <p:txBody>
          <a:bodyPr wrap="square">
            <a:spAutoFit/>
          </a:bodyPr>
          <a:lstStyle/>
          <a:p>
            <a:pPr marL="0" lvl="1" algn="ctr">
              <a:spcBef>
                <a:spcPct val="20000"/>
              </a:spcBef>
              <a:buClr>
                <a:schemeClr val="accent1"/>
              </a:buClr>
            </a:pPr>
            <a:r>
              <a:rPr lang="tr-TR" sz="2400" b="1" dirty="0"/>
              <a:t>GGY306</a:t>
            </a:r>
          </a:p>
          <a:p>
            <a:pPr marL="0" lvl="1" algn="ctr">
              <a:spcBef>
                <a:spcPct val="20000"/>
              </a:spcBef>
              <a:buClr>
                <a:schemeClr val="accent1"/>
              </a:buClr>
            </a:pPr>
            <a:r>
              <a:rPr lang="tr-TR" sz="2400" b="1" dirty="0"/>
              <a:t>Hisse Senetleri Piyasası</a:t>
            </a:r>
          </a:p>
          <a:p>
            <a:pPr marL="0" lvl="1" algn="ctr">
              <a:spcBef>
                <a:spcPct val="20000"/>
              </a:spcBef>
              <a:buClr>
                <a:schemeClr val="accent1"/>
              </a:buClr>
            </a:pPr>
            <a:r>
              <a:rPr lang="tr-TR" sz="2400" b="1" dirty="0"/>
              <a:t>Vadeli İşlemler</a:t>
            </a:r>
          </a:p>
          <a:p>
            <a:pPr marL="0" lvl="1" algn="ctr">
              <a:spcBef>
                <a:spcPct val="20000"/>
              </a:spcBef>
              <a:buClr>
                <a:schemeClr val="accent1"/>
              </a:buClr>
            </a:pPr>
            <a:r>
              <a:rPr lang="tr-TR" sz="2400" b="1" dirty="0"/>
              <a:t>Risk-Getiri İlişkisi</a:t>
            </a:r>
          </a:p>
          <a:p>
            <a:pPr marL="0" lvl="1" algn="ctr">
              <a:spcBef>
                <a:spcPct val="20000"/>
              </a:spcBef>
              <a:buClr>
                <a:schemeClr val="accent1"/>
              </a:buClr>
            </a:pPr>
            <a:endParaRPr lang="tr-TR" sz="2400" b="1" dirty="0">
              <a:solidFill>
                <a:schemeClr val="tx2"/>
              </a:solidFill>
            </a:endParaRPr>
          </a:p>
        </p:txBody>
      </p:sp>
    </p:spTree>
    <p:extLst>
      <p:ext uri="{BB962C8B-B14F-4D97-AF65-F5344CB8AC3E}">
        <p14:creationId xmlns:p14="http://schemas.microsoft.com/office/powerpoint/2010/main" val="1965674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Hisse Senetleri Piyasası</a:t>
            </a:r>
          </a:p>
        </p:txBody>
      </p:sp>
      <p:sp>
        <p:nvSpPr>
          <p:cNvPr id="4" name="Dikdörtgen 3"/>
          <p:cNvSpPr/>
          <p:nvPr/>
        </p:nvSpPr>
        <p:spPr>
          <a:xfrm>
            <a:off x="473293" y="1844620"/>
            <a:ext cx="8012450" cy="733534"/>
          </a:xfrm>
          <a:prstGeom prst="rect">
            <a:avLst/>
          </a:prstGeom>
        </p:spPr>
        <p:txBody>
          <a:bodyPr wrap="square">
            <a:spAutoFit/>
          </a:bodyPr>
          <a:lstStyle/>
          <a:p>
            <a:pPr algn="ctr">
              <a:lnSpc>
                <a:spcPct val="150000"/>
              </a:lnSpc>
              <a:spcBef>
                <a:spcPts val="450"/>
              </a:spcBef>
              <a:spcAft>
                <a:spcPts val="450"/>
              </a:spcAft>
            </a:pPr>
            <a:r>
              <a:rPr lang="tr-TR" sz="1500" b="1" dirty="0"/>
              <a:t>Finans Sistemi</a:t>
            </a:r>
          </a:p>
          <a:p>
            <a:pPr algn="just">
              <a:buClr>
                <a:srgbClr val="C00000"/>
              </a:buClr>
            </a:pPr>
            <a:endParaRPr lang="tr-TR" sz="1500" dirty="0"/>
          </a:p>
        </p:txBody>
      </p:sp>
      <p:sp>
        <p:nvSpPr>
          <p:cNvPr id="5" name="Dikdörtgen 4"/>
          <p:cNvSpPr/>
          <p:nvPr/>
        </p:nvSpPr>
        <p:spPr>
          <a:xfrm>
            <a:off x="782857" y="2696248"/>
            <a:ext cx="4170422" cy="1015663"/>
          </a:xfrm>
          <a:prstGeom prst="rect">
            <a:avLst/>
          </a:prstGeom>
        </p:spPr>
        <p:txBody>
          <a:bodyPr wrap="square">
            <a:spAutoFit/>
          </a:bodyPr>
          <a:lstStyle/>
          <a:p>
            <a:pPr algn="ctr">
              <a:buClr>
                <a:srgbClr val="C00000"/>
              </a:buClr>
            </a:pPr>
            <a:r>
              <a:rPr lang="tr-TR" sz="1500" b="1" dirty="0"/>
              <a:t>Para Piyasası</a:t>
            </a:r>
          </a:p>
          <a:p>
            <a:pPr algn="ctr">
              <a:buClr>
                <a:srgbClr val="C00000"/>
              </a:buClr>
            </a:pPr>
            <a:r>
              <a:rPr lang="tr-TR" sz="1500" dirty="0"/>
              <a:t>(Kısa vadeli fon</a:t>
            </a:r>
          </a:p>
          <a:p>
            <a:pPr algn="ctr">
              <a:buClr>
                <a:srgbClr val="C00000"/>
              </a:buClr>
            </a:pPr>
            <a:r>
              <a:rPr lang="tr-TR" sz="1500" dirty="0"/>
              <a:t>arz ve talebi</a:t>
            </a:r>
          </a:p>
          <a:p>
            <a:pPr algn="ctr">
              <a:buClr>
                <a:srgbClr val="C00000"/>
              </a:buClr>
            </a:pPr>
            <a:r>
              <a:rPr lang="tr-TR" sz="1500" dirty="0"/>
              <a:t>karşılanmakta)</a:t>
            </a:r>
          </a:p>
        </p:txBody>
      </p:sp>
      <p:sp>
        <p:nvSpPr>
          <p:cNvPr id="14" name="Dikdörtgen 13"/>
          <p:cNvSpPr/>
          <p:nvPr/>
        </p:nvSpPr>
        <p:spPr>
          <a:xfrm>
            <a:off x="4178463" y="2712975"/>
            <a:ext cx="4161866" cy="1015663"/>
          </a:xfrm>
          <a:prstGeom prst="rect">
            <a:avLst/>
          </a:prstGeom>
        </p:spPr>
        <p:txBody>
          <a:bodyPr wrap="square">
            <a:spAutoFit/>
          </a:bodyPr>
          <a:lstStyle/>
          <a:p>
            <a:pPr algn="ctr">
              <a:buClr>
                <a:srgbClr val="C00000"/>
              </a:buClr>
            </a:pPr>
            <a:r>
              <a:rPr lang="tr-TR" sz="1500" b="1" dirty="0"/>
              <a:t>Sermaye Piyasası</a:t>
            </a:r>
          </a:p>
          <a:p>
            <a:pPr algn="ctr">
              <a:buClr>
                <a:srgbClr val="C00000"/>
              </a:buClr>
            </a:pPr>
            <a:r>
              <a:rPr lang="tr-TR" sz="1500" dirty="0"/>
              <a:t>(Uzun vadeli fon</a:t>
            </a:r>
          </a:p>
          <a:p>
            <a:pPr algn="ctr">
              <a:buClr>
                <a:srgbClr val="C00000"/>
              </a:buClr>
            </a:pPr>
            <a:r>
              <a:rPr lang="tr-TR" sz="1500" dirty="0"/>
              <a:t>arz ve talebi</a:t>
            </a:r>
          </a:p>
          <a:p>
            <a:pPr algn="ctr">
              <a:buClr>
                <a:srgbClr val="C00000"/>
              </a:buClr>
            </a:pPr>
            <a:r>
              <a:rPr lang="tr-TR" sz="1500" dirty="0"/>
              <a:t>karşılanmakta)</a:t>
            </a:r>
          </a:p>
        </p:txBody>
      </p:sp>
      <p:cxnSp>
        <p:nvCxnSpPr>
          <p:cNvPr id="7" name="Düz Ok Bağlayıcısı 6"/>
          <p:cNvCxnSpPr>
            <a:endCxn id="5" idx="0"/>
          </p:cNvCxnSpPr>
          <p:nvPr/>
        </p:nvCxnSpPr>
        <p:spPr>
          <a:xfrm flipH="1">
            <a:off x="2868068" y="2150424"/>
            <a:ext cx="1611450" cy="545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a:endCxn id="14" idx="0"/>
          </p:cNvCxnSpPr>
          <p:nvPr/>
        </p:nvCxnSpPr>
        <p:spPr>
          <a:xfrm>
            <a:off x="4479517" y="2133697"/>
            <a:ext cx="1779879" cy="57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a:stCxn id="14" idx="2"/>
          </p:cNvCxnSpPr>
          <p:nvPr/>
        </p:nvCxnSpPr>
        <p:spPr>
          <a:xfrm>
            <a:off x="6259396" y="3728638"/>
            <a:ext cx="200918" cy="375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4178463" y="4200831"/>
            <a:ext cx="4161866" cy="323165"/>
          </a:xfrm>
          <a:prstGeom prst="rect">
            <a:avLst/>
          </a:prstGeom>
        </p:spPr>
        <p:txBody>
          <a:bodyPr wrap="square">
            <a:spAutoFit/>
          </a:bodyPr>
          <a:lstStyle/>
          <a:p>
            <a:pPr algn="ctr">
              <a:buClr>
                <a:srgbClr val="C00000"/>
              </a:buClr>
            </a:pPr>
            <a:r>
              <a:rPr lang="tr-TR" sz="1500" b="1" dirty="0"/>
              <a:t>İMKB’deki Piyasalar</a:t>
            </a:r>
            <a:endParaRPr lang="tr-TR" sz="1500" dirty="0"/>
          </a:p>
        </p:txBody>
      </p:sp>
      <p:sp>
        <p:nvSpPr>
          <p:cNvPr id="23" name="Dikdörtgen 22"/>
          <p:cNvSpPr/>
          <p:nvPr/>
        </p:nvSpPr>
        <p:spPr>
          <a:xfrm>
            <a:off x="4178463" y="4470482"/>
            <a:ext cx="4161866" cy="369332"/>
          </a:xfrm>
          <a:prstGeom prst="rect">
            <a:avLst/>
          </a:prstGeom>
        </p:spPr>
        <p:txBody>
          <a:bodyPr wrap="square">
            <a:spAutoFit/>
          </a:bodyPr>
          <a:lstStyle/>
          <a:p>
            <a:pPr algn="ctr">
              <a:buClr>
                <a:srgbClr val="C00000"/>
              </a:buClr>
            </a:pPr>
            <a:r>
              <a:rPr lang="tr-TR" b="1" dirty="0">
                <a:effectLst>
                  <a:outerShdw blurRad="38100" dist="38100" dir="2700000" algn="tl">
                    <a:srgbClr val="000000">
                      <a:alpha val="43137"/>
                    </a:srgbClr>
                  </a:outerShdw>
                </a:effectLst>
              </a:rPr>
              <a:t>Hisse Senedi Piyasası</a:t>
            </a:r>
            <a:endParaRPr lang="tr-T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0434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kdörtgen 18"/>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Hisse Senetleri Piyasası</a:t>
            </a:r>
          </a:p>
        </p:txBody>
      </p:sp>
      <p:sp>
        <p:nvSpPr>
          <p:cNvPr id="6" name="Dikdörtgen 5"/>
          <p:cNvSpPr/>
          <p:nvPr/>
        </p:nvSpPr>
        <p:spPr>
          <a:xfrm>
            <a:off x="782858" y="2071258"/>
            <a:ext cx="3135999" cy="2446824"/>
          </a:xfrm>
          <a:prstGeom prst="rect">
            <a:avLst/>
          </a:prstGeom>
        </p:spPr>
        <p:txBody>
          <a:bodyPr wrap="square">
            <a:spAutoFit/>
          </a:bodyPr>
          <a:lstStyle/>
          <a:p>
            <a:pPr marL="257175" indent="-257175" algn="just">
              <a:buClr>
                <a:srgbClr val="C00000"/>
              </a:buClr>
              <a:buFont typeface="Arial" panose="020B0604020202020204" pitchFamily="34" charset="0"/>
              <a:buChar char="•"/>
            </a:pPr>
            <a:r>
              <a:rPr lang="tr-TR" sz="1500" dirty="0"/>
              <a:t>Belli kurallara göre ve bir düzen içinde menkul kıymet alım satımının yapıldığı organize olmuş piyasalara </a:t>
            </a:r>
            <a:r>
              <a:rPr lang="tr-TR" b="1" dirty="0"/>
              <a:t>borsa</a:t>
            </a:r>
            <a:r>
              <a:rPr lang="tr-TR" sz="1500" dirty="0"/>
              <a:t> denir. SPK' dan yetki belgesi almış olan;</a:t>
            </a:r>
          </a:p>
          <a:p>
            <a:pPr marL="257175" indent="-257175" algn="just">
              <a:buClr>
                <a:srgbClr val="C00000"/>
              </a:buClr>
              <a:buFont typeface="Arial" panose="020B0604020202020204" pitchFamily="34" charset="0"/>
              <a:buChar char="•"/>
            </a:pPr>
            <a:endParaRPr lang="tr-TR" sz="1500" dirty="0"/>
          </a:p>
          <a:p>
            <a:pPr lvl="1" algn="just">
              <a:buClr>
                <a:srgbClr val="C00000"/>
              </a:buClr>
            </a:pPr>
            <a:r>
              <a:rPr lang="tr-TR" sz="1500" dirty="0"/>
              <a:t>- Aracı kurumlar,</a:t>
            </a:r>
          </a:p>
          <a:p>
            <a:pPr lvl="1" algn="just">
              <a:buClr>
                <a:srgbClr val="C00000"/>
              </a:buClr>
            </a:pPr>
            <a:r>
              <a:rPr lang="tr-TR" sz="1500" dirty="0"/>
              <a:t>- Ticari bankalar,</a:t>
            </a:r>
          </a:p>
          <a:p>
            <a:pPr lvl="1" algn="just">
              <a:buClr>
                <a:srgbClr val="C00000"/>
              </a:buClr>
            </a:pPr>
            <a:r>
              <a:rPr lang="tr-TR" sz="1500" dirty="0"/>
              <a:t>- Yatırım ve kalkınma bankaları borsada işlem yapabilirler.</a:t>
            </a:r>
          </a:p>
        </p:txBody>
      </p:sp>
      <p:sp>
        <p:nvSpPr>
          <p:cNvPr id="10" name="Dikdörtgen 9"/>
          <p:cNvSpPr/>
          <p:nvPr/>
        </p:nvSpPr>
        <p:spPr>
          <a:xfrm>
            <a:off x="4142791" y="1985115"/>
            <a:ext cx="4197536" cy="323165"/>
          </a:xfrm>
          <a:prstGeom prst="rect">
            <a:avLst/>
          </a:prstGeom>
        </p:spPr>
        <p:txBody>
          <a:bodyPr wrap="square">
            <a:spAutoFit/>
          </a:bodyPr>
          <a:lstStyle/>
          <a:p>
            <a:r>
              <a:rPr lang="tr-TR" sz="1500" b="1" u="sng" dirty="0">
                <a:solidFill>
                  <a:srgbClr val="000000"/>
                </a:solidFill>
              </a:rPr>
              <a:t>Borsanın Özellikleri</a:t>
            </a:r>
            <a:endParaRPr lang="tr-TR" sz="1500" u="sng" dirty="0"/>
          </a:p>
        </p:txBody>
      </p:sp>
      <p:sp>
        <p:nvSpPr>
          <p:cNvPr id="23" name="Dikdörtgen 22"/>
          <p:cNvSpPr/>
          <p:nvPr/>
        </p:nvSpPr>
        <p:spPr>
          <a:xfrm>
            <a:off x="4142792" y="2365899"/>
            <a:ext cx="4197536" cy="1246495"/>
          </a:xfrm>
          <a:prstGeom prst="rect">
            <a:avLst/>
          </a:prstGeom>
        </p:spPr>
        <p:txBody>
          <a:bodyPr wrap="square">
            <a:spAutoFit/>
          </a:bodyPr>
          <a:lstStyle/>
          <a:p>
            <a:r>
              <a:rPr lang="tr-TR" sz="1500" dirty="0">
                <a:solidFill>
                  <a:srgbClr val="000000"/>
                </a:solidFill>
              </a:rPr>
              <a:t>- Ekonomiye kaynak yaratır.</a:t>
            </a:r>
            <a:r>
              <a:rPr lang="tr-TR" sz="1500" dirty="0"/>
              <a:t/>
            </a:r>
            <a:br>
              <a:rPr lang="tr-TR" sz="1500" dirty="0"/>
            </a:br>
            <a:r>
              <a:rPr lang="tr-TR" sz="1500" dirty="0">
                <a:solidFill>
                  <a:srgbClr val="000000"/>
                </a:solidFill>
              </a:rPr>
              <a:t>- Sermayeyi tabana yayar.</a:t>
            </a:r>
            <a:r>
              <a:rPr lang="tr-TR" sz="1500" dirty="0"/>
              <a:t/>
            </a:r>
            <a:br>
              <a:rPr lang="tr-TR" sz="1500" dirty="0"/>
            </a:br>
            <a:r>
              <a:rPr lang="tr-TR" sz="1500" dirty="0">
                <a:solidFill>
                  <a:srgbClr val="000000"/>
                </a:solidFill>
              </a:rPr>
              <a:t>- Likidite (hemen kullanılabilir para) sağlar.</a:t>
            </a:r>
            <a:r>
              <a:rPr lang="tr-TR" sz="1500" dirty="0"/>
              <a:t/>
            </a:r>
            <a:br>
              <a:rPr lang="tr-TR" sz="1500" dirty="0"/>
            </a:br>
            <a:r>
              <a:rPr lang="tr-TR" sz="1500" dirty="0">
                <a:solidFill>
                  <a:srgbClr val="000000"/>
                </a:solidFill>
              </a:rPr>
              <a:t>- Ekonominin göstergesidir.</a:t>
            </a:r>
            <a:r>
              <a:rPr lang="tr-TR" sz="1500" dirty="0"/>
              <a:t/>
            </a:r>
            <a:br>
              <a:rPr lang="tr-TR" sz="1500" dirty="0"/>
            </a:br>
            <a:endParaRPr lang="tr-TR" sz="1500" dirty="0"/>
          </a:p>
        </p:txBody>
      </p:sp>
      <p:sp>
        <p:nvSpPr>
          <p:cNvPr id="24" name="Dikdörtgen 23"/>
          <p:cNvSpPr/>
          <p:nvPr/>
        </p:nvSpPr>
        <p:spPr>
          <a:xfrm>
            <a:off x="4142792" y="3325385"/>
            <a:ext cx="4236983" cy="784830"/>
          </a:xfrm>
          <a:prstGeom prst="rect">
            <a:avLst/>
          </a:prstGeom>
        </p:spPr>
        <p:txBody>
          <a:bodyPr wrap="square">
            <a:spAutoFit/>
          </a:bodyPr>
          <a:lstStyle/>
          <a:p>
            <a:r>
              <a:rPr lang="tr-TR" sz="1500" dirty="0">
                <a:solidFill>
                  <a:srgbClr val="000000"/>
                </a:solidFill>
              </a:rPr>
              <a:t>- Tasarrufların değerlendirilmesini sağlar.</a:t>
            </a:r>
            <a:r>
              <a:rPr lang="tr-TR" sz="1500" dirty="0"/>
              <a:t/>
            </a:r>
            <a:br>
              <a:rPr lang="tr-TR" sz="1500" dirty="0"/>
            </a:br>
            <a:r>
              <a:rPr lang="tr-TR" sz="1500" dirty="0">
                <a:solidFill>
                  <a:srgbClr val="000000"/>
                </a:solidFill>
              </a:rPr>
              <a:t>- Güven sağlar.</a:t>
            </a:r>
            <a:r>
              <a:rPr lang="tr-TR" sz="1500" dirty="0"/>
              <a:t/>
            </a:r>
            <a:br>
              <a:rPr lang="tr-TR" sz="1500" dirty="0"/>
            </a:br>
            <a:r>
              <a:rPr lang="tr-TR" sz="1500" dirty="0">
                <a:solidFill>
                  <a:srgbClr val="000000"/>
                </a:solidFill>
              </a:rPr>
              <a:t>- Bilgilere kolay ulaşmayı sağlar.</a:t>
            </a:r>
            <a:endParaRPr lang="tr-TR" sz="1500" dirty="0"/>
          </a:p>
        </p:txBody>
      </p:sp>
      <p:pic>
        <p:nvPicPr>
          <p:cNvPr id="25" name="Resim 24"/>
          <p:cNvPicPr>
            <a:picLocks noChangeAspect="1"/>
          </p:cNvPicPr>
          <p:nvPr/>
        </p:nvPicPr>
        <p:blipFill>
          <a:blip r:embed="rId2"/>
          <a:stretch>
            <a:fillRect/>
          </a:stretch>
        </p:blipFill>
        <p:spPr>
          <a:xfrm>
            <a:off x="4911364" y="4119474"/>
            <a:ext cx="3428963" cy="1286274"/>
          </a:xfrm>
          <a:prstGeom prst="rect">
            <a:avLst/>
          </a:prstGeom>
        </p:spPr>
      </p:pic>
    </p:spTree>
    <p:extLst>
      <p:ext uri="{BB962C8B-B14F-4D97-AF65-F5344CB8AC3E}">
        <p14:creationId xmlns:p14="http://schemas.microsoft.com/office/powerpoint/2010/main" val="3698661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kdörtgen 18"/>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Hisse Senetleri Piyasası</a:t>
            </a:r>
          </a:p>
        </p:txBody>
      </p:sp>
      <p:sp>
        <p:nvSpPr>
          <p:cNvPr id="6" name="Dikdörtgen 5"/>
          <p:cNvSpPr/>
          <p:nvPr/>
        </p:nvSpPr>
        <p:spPr>
          <a:xfrm>
            <a:off x="782858" y="2041771"/>
            <a:ext cx="7557470" cy="323165"/>
          </a:xfrm>
          <a:prstGeom prst="rect">
            <a:avLst/>
          </a:prstGeom>
        </p:spPr>
        <p:txBody>
          <a:bodyPr wrap="square">
            <a:spAutoFit/>
          </a:bodyPr>
          <a:lstStyle/>
          <a:p>
            <a:pPr marL="257175" indent="-257175" algn="just">
              <a:buClr>
                <a:srgbClr val="C00000"/>
              </a:buClr>
              <a:buFont typeface="Arial" panose="020B0604020202020204" pitchFamily="34" charset="0"/>
              <a:buChar char="•"/>
            </a:pPr>
            <a:r>
              <a:rPr lang="tr-TR" sz="1500" dirty="0"/>
              <a:t>Hisse Senetleri Piyasasında birincil ve ikincil piyasa işlemleri gerçekleştirilir.</a:t>
            </a:r>
          </a:p>
        </p:txBody>
      </p:sp>
      <p:sp>
        <p:nvSpPr>
          <p:cNvPr id="8" name="Dikdörtgen 7"/>
          <p:cNvSpPr/>
          <p:nvPr/>
        </p:nvSpPr>
        <p:spPr>
          <a:xfrm>
            <a:off x="782858" y="2440920"/>
            <a:ext cx="7557471" cy="1708160"/>
          </a:xfrm>
          <a:prstGeom prst="rect">
            <a:avLst/>
          </a:prstGeom>
        </p:spPr>
        <p:txBody>
          <a:bodyPr wrap="square">
            <a:spAutoFit/>
          </a:bodyPr>
          <a:lstStyle/>
          <a:p>
            <a:pPr algn="ctr">
              <a:buClr>
                <a:srgbClr val="C00000"/>
              </a:buClr>
            </a:pPr>
            <a:r>
              <a:rPr lang="tr-TR" sz="1500" b="1" u="sng" dirty="0">
                <a:solidFill>
                  <a:srgbClr val="000000"/>
                </a:solidFill>
                <a:effectLst>
                  <a:outerShdw blurRad="38100" dist="38100" dir="2700000" algn="tl">
                    <a:srgbClr val="000000">
                      <a:alpha val="43137"/>
                    </a:srgbClr>
                  </a:outerShdw>
                </a:effectLst>
              </a:rPr>
              <a:t>Birincil Piyasa</a:t>
            </a:r>
          </a:p>
          <a:p>
            <a:pPr marL="257175" indent="-257175" algn="just">
              <a:buClr>
                <a:srgbClr val="C00000"/>
              </a:buClr>
              <a:buFont typeface="Arial" panose="020B0604020202020204" pitchFamily="34" charset="0"/>
              <a:buChar char="•"/>
            </a:pPr>
            <a:endParaRPr lang="tr-TR" sz="1500" dirty="0">
              <a:solidFill>
                <a:srgbClr val="000000"/>
              </a:solidFill>
            </a:endParaRPr>
          </a:p>
          <a:p>
            <a:pPr marL="257175" indent="-257175" algn="just">
              <a:buClr>
                <a:srgbClr val="C00000"/>
              </a:buClr>
              <a:buFont typeface="Arial" panose="020B0604020202020204" pitchFamily="34" charset="0"/>
              <a:buChar char="•"/>
            </a:pPr>
            <a:r>
              <a:rPr lang="tr-TR" sz="1500" dirty="0">
                <a:solidFill>
                  <a:srgbClr val="000000"/>
                </a:solidFill>
              </a:rPr>
              <a:t>Hisse senetlerini halka arz eden şirketler ile alıcıların, yani tasarruf sahiplerinin doğrudan doğruya karşılaştıkları piyasadır.</a:t>
            </a:r>
          </a:p>
          <a:p>
            <a:pPr marL="257175" indent="-257175" algn="just">
              <a:buClr>
                <a:srgbClr val="C00000"/>
              </a:buClr>
              <a:buFont typeface="Arial" panose="020B0604020202020204" pitchFamily="34" charset="0"/>
              <a:buChar char="•"/>
            </a:pPr>
            <a:endParaRPr lang="tr-TR" sz="1500" dirty="0">
              <a:solidFill>
                <a:srgbClr val="000000"/>
              </a:solidFill>
            </a:endParaRPr>
          </a:p>
          <a:p>
            <a:pPr marL="257175" indent="-257175" algn="just">
              <a:buClr>
                <a:srgbClr val="C00000"/>
              </a:buClr>
              <a:buFont typeface="Arial" panose="020B0604020202020204" pitchFamily="34" charset="0"/>
              <a:buChar char="•"/>
            </a:pPr>
            <a:r>
              <a:rPr lang="tr-TR" sz="1500" dirty="0">
                <a:solidFill>
                  <a:srgbClr val="000000"/>
                </a:solidFill>
              </a:rPr>
              <a:t>Birincil piyasada uzun vadeli fonların, tasarruf sahibinden ihraççı şirkete akışı söz konusudur ve birincil piyasada yapılan hisse senedi satışları sonucunda şirkete nakit sermaye girer.</a:t>
            </a:r>
            <a:endParaRPr lang="tr-TR" sz="1500" dirty="0"/>
          </a:p>
        </p:txBody>
      </p:sp>
      <p:pic>
        <p:nvPicPr>
          <p:cNvPr id="3" name="Resim 2"/>
          <p:cNvPicPr>
            <a:picLocks noChangeAspect="1"/>
          </p:cNvPicPr>
          <p:nvPr/>
        </p:nvPicPr>
        <p:blipFill>
          <a:blip r:embed="rId2"/>
          <a:stretch>
            <a:fillRect/>
          </a:stretch>
        </p:blipFill>
        <p:spPr>
          <a:xfrm>
            <a:off x="6554390" y="4169227"/>
            <a:ext cx="1785938" cy="1193006"/>
          </a:xfrm>
          <a:prstGeom prst="rect">
            <a:avLst/>
          </a:prstGeom>
        </p:spPr>
      </p:pic>
    </p:spTree>
    <p:extLst>
      <p:ext uri="{BB962C8B-B14F-4D97-AF65-F5344CB8AC3E}">
        <p14:creationId xmlns:p14="http://schemas.microsoft.com/office/powerpoint/2010/main" val="2270958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kdörtgen 18"/>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Hisse Senetleri Piyasası</a:t>
            </a:r>
          </a:p>
        </p:txBody>
      </p:sp>
      <p:sp>
        <p:nvSpPr>
          <p:cNvPr id="6" name="Dikdörtgen 5"/>
          <p:cNvSpPr/>
          <p:nvPr/>
        </p:nvSpPr>
        <p:spPr>
          <a:xfrm>
            <a:off x="771283" y="1749171"/>
            <a:ext cx="7557470" cy="323165"/>
          </a:xfrm>
          <a:prstGeom prst="rect">
            <a:avLst/>
          </a:prstGeom>
        </p:spPr>
        <p:txBody>
          <a:bodyPr wrap="square">
            <a:spAutoFit/>
          </a:bodyPr>
          <a:lstStyle/>
          <a:p>
            <a:pPr marL="257175" indent="-257175" algn="just">
              <a:buClr>
                <a:srgbClr val="C00000"/>
              </a:buClr>
              <a:buFont typeface="Arial" panose="020B0604020202020204" pitchFamily="34" charset="0"/>
              <a:buChar char="•"/>
            </a:pPr>
            <a:r>
              <a:rPr lang="tr-TR" sz="1500" dirty="0"/>
              <a:t>Hisse Senetleri Piyasasında birincil ve ikincil piyasa işlemleri gerçekleştirilir.</a:t>
            </a:r>
          </a:p>
        </p:txBody>
      </p:sp>
      <p:sp>
        <p:nvSpPr>
          <p:cNvPr id="9" name="Dikdörtgen 8"/>
          <p:cNvSpPr/>
          <p:nvPr/>
        </p:nvSpPr>
        <p:spPr>
          <a:xfrm>
            <a:off x="782857" y="2248778"/>
            <a:ext cx="7557471" cy="2862322"/>
          </a:xfrm>
          <a:prstGeom prst="rect">
            <a:avLst/>
          </a:prstGeom>
        </p:spPr>
        <p:txBody>
          <a:bodyPr wrap="square">
            <a:spAutoFit/>
          </a:bodyPr>
          <a:lstStyle/>
          <a:p>
            <a:pPr algn="ctr">
              <a:buClr>
                <a:srgbClr val="C00000"/>
              </a:buClr>
            </a:pPr>
            <a:r>
              <a:rPr lang="tr-TR" sz="1500" b="1" u="sng" dirty="0">
                <a:solidFill>
                  <a:srgbClr val="000000"/>
                </a:solidFill>
                <a:effectLst>
                  <a:outerShdw blurRad="38100" dist="38100" dir="2700000" algn="tl">
                    <a:srgbClr val="000000">
                      <a:alpha val="43137"/>
                    </a:srgbClr>
                  </a:outerShdw>
                </a:effectLst>
              </a:rPr>
              <a:t>İkincil Piyasa</a:t>
            </a:r>
          </a:p>
          <a:p>
            <a:pPr marL="257175" indent="-257175" algn="just">
              <a:buClr>
                <a:srgbClr val="C00000"/>
              </a:buClr>
              <a:buFont typeface="Arial" panose="020B0604020202020204" pitchFamily="34" charset="0"/>
              <a:buChar char="•"/>
            </a:pPr>
            <a:endParaRPr lang="tr-TR" sz="1500" b="1" dirty="0">
              <a:solidFill>
                <a:srgbClr val="000000"/>
              </a:solidFill>
            </a:endParaRPr>
          </a:p>
          <a:p>
            <a:pPr marL="257175" indent="-257175" algn="just">
              <a:buClr>
                <a:srgbClr val="C00000"/>
              </a:buClr>
              <a:buFont typeface="Arial" panose="020B0604020202020204" pitchFamily="34" charset="0"/>
              <a:buChar char="•"/>
            </a:pPr>
            <a:r>
              <a:rPr lang="tr-TR" sz="1500" dirty="0">
                <a:solidFill>
                  <a:srgbClr val="000000"/>
                </a:solidFill>
              </a:rPr>
              <a:t>Menkul kıymetleri ihraçtan (menkul kıymeti çıkartan şirket tarafından yapılan satıştan) alanlar, bunları tekrar paraya çevirmek istediklerinde hisse senetlerinde hiçbir zaman, tahvillerde ise vadeden önce bunları ihraç eden kuruluşa müracaat edemezler.</a:t>
            </a:r>
          </a:p>
          <a:p>
            <a:pPr marL="257175" indent="-257175" algn="just">
              <a:buClr>
                <a:srgbClr val="C00000"/>
              </a:buClr>
              <a:buFont typeface="Arial" panose="020B0604020202020204" pitchFamily="34" charset="0"/>
              <a:buChar char="•"/>
            </a:pPr>
            <a:endParaRPr lang="tr-TR" sz="1500" dirty="0">
              <a:solidFill>
                <a:srgbClr val="000000"/>
              </a:solidFill>
            </a:endParaRPr>
          </a:p>
          <a:p>
            <a:pPr marL="257175" indent="-257175" algn="just">
              <a:buClr>
                <a:srgbClr val="C00000"/>
              </a:buClr>
              <a:buFont typeface="Arial" panose="020B0604020202020204" pitchFamily="34" charset="0"/>
              <a:buChar char="•"/>
            </a:pPr>
            <a:r>
              <a:rPr lang="tr-TR" sz="1500" dirty="0">
                <a:solidFill>
                  <a:srgbClr val="000000"/>
                </a:solidFill>
              </a:rPr>
              <a:t>İkincil piyasa bu durumdaki menkul kıymetlerin paraya çevrilmesini sağlayan piyasadır ve menkul kıymet borsaları bu tür piyasalara en iyi örnektir.</a:t>
            </a:r>
          </a:p>
          <a:p>
            <a:pPr marL="257175" indent="-257175" algn="just">
              <a:buClr>
                <a:srgbClr val="C00000"/>
              </a:buClr>
              <a:buFont typeface="Arial" panose="020B0604020202020204" pitchFamily="34" charset="0"/>
              <a:buChar char="•"/>
            </a:pPr>
            <a:endParaRPr lang="tr-TR" sz="1500" dirty="0">
              <a:solidFill>
                <a:srgbClr val="000000"/>
              </a:solidFill>
            </a:endParaRPr>
          </a:p>
          <a:p>
            <a:pPr marL="257175" indent="-257175" algn="just">
              <a:buClr>
                <a:srgbClr val="C00000"/>
              </a:buClr>
              <a:buFont typeface="Arial" panose="020B0604020202020204" pitchFamily="34" charset="0"/>
              <a:buChar char="•"/>
            </a:pPr>
            <a:r>
              <a:rPr lang="tr-TR" sz="1500" dirty="0">
                <a:solidFill>
                  <a:srgbClr val="000000"/>
                </a:solidFill>
              </a:rPr>
              <a:t>İkincil piyasada el değiştiren menkul kıymetlerden sağlanan fonların bunları çıkaran şirketle bir ilgisi yoktur. İkincil piyasa, menkul kıymetlerin likiditesini artırarak birincil piyasaya talep yaratmakta ve gelişmesini sağlamaktadır.</a:t>
            </a:r>
            <a:endParaRPr lang="tr-TR" sz="1500" dirty="0"/>
          </a:p>
        </p:txBody>
      </p:sp>
    </p:spTree>
    <p:extLst>
      <p:ext uri="{BB962C8B-B14F-4D97-AF65-F5344CB8AC3E}">
        <p14:creationId xmlns:p14="http://schemas.microsoft.com/office/powerpoint/2010/main" val="3078266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kdörtgen 18"/>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Hisse Senetleri Piyasası</a:t>
            </a:r>
          </a:p>
        </p:txBody>
      </p:sp>
      <p:sp>
        <p:nvSpPr>
          <p:cNvPr id="9" name="Dikdörtgen 8"/>
          <p:cNvSpPr/>
          <p:nvPr/>
        </p:nvSpPr>
        <p:spPr>
          <a:xfrm>
            <a:off x="771283" y="2221937"/>
            <a:ext cx="7557470" cy="784830"/>
          </a:xfrm>
          <a:prstGeom prst="rect">
            <a:avLst/>
          </a:prstGeom>
        </p:spPr>
        <p:txBody>
          <a:bodyPr wrap="square">
            <a:spAutoFit/>
          </a:bodyPr>
          <a:lstStyle/>
          <a:p>
            <a:pPr algn="ctr">
              <a:buClr>
                <a:srgbClr val="C00000"/>
              </a:buClr>
            </a:pPr>
            <a:r>
              <a:rPr lang="tr-TR" sz="1500" b="1" u="sng" dirty="0">
                <a:solidFill>
                  <a:srgbClr val="000000"/>
                </a:solidFill>
                <a:effectLst>
                  <a:outerShdw blurRad="38100" dist="38100" dir="2700000" algn="tl">
                    <a:srgbClr val="000000">
                      <a:alpha val="43137"/>
                    </a:srgbClr>
                  </a:outerShdw>
                </a:effectLst>
              </a:rPr>
              <a:t>Hisse Senetleri Piyasasında Pazarlar </a:t>
            </a:r>
          </a:p>
          <a:p>
            <a:pPr algn="ctr">
              <a:buClr>
                <a:srgbClr val="C00000"/>
              </a:buClr>
            </a:pPr>
            <a:endParaRPr lang="tr-TR" sz="1500" b="1" u="sng" dirty="0">
              <a:solidFill>
                <a:srgbClr val="000000"/>
              </a:solidFill>
              <a:effectLst>
                <a:outerShdw blurRad="38100" dist="38100" dir="2700000" algn="tl">
                  <a:srgbClr val="000000">
                    <a:alpha val="43137"/>
                  </a:srgbClr>
                </a:outerShdw>
              </a:effectLst>
            </a:endParaRPr>
          </a:p>
          <a:p>
            <a:pPr algn="ctr">
              <a:buClr>
                <a:srgbClr val="C00000"/>
              </a:buClr>
            </a:pPr>
            <a:endParaRPr lang="tr-TR" sz="1500" dirty="0"/>
          </a:p>
        </p:txBody>
      </p:sp>
      <p:sp>
        <p:nvSpPr>
          <p:cNvPr id="4" name="Dikdörtgen 3"/>
          <p:cNvSpPr/>
          <p:nvPr/>
        </p:nvSpPr>
        <p:spPr>
          <a:xfrm>
            <a:off x="717417" y="2767212"/>
            <a:ext cx="1504150" cy="323165"/>
          </a:xfrm>
          <a:prstGeom prst="rect">
            <a:avLst/>
          </a:prstGeom>
        </p:spPr>
        <p:txBody>
          <a:bodyPr wrap="square">
            <a:spAutoFit/>
          </a:bodyPr>
          <a:lstStyle/>
          <a:p>
            <a:r>
              <a:rPr lang="tr-TR" sz="1500" b="1" dirty="0">
                <a:effectLst>
                  <a:outerShdw blurRad="38100" dist="38100" dir="2700000" algn="tl">
                    <a:srgbClr val="000000">
                      <a:alpha val="43137"/>
                    </a:srgbClr>
                  </a:outerShdw>
                </a:effectLst>
              </a:rPr>
              <a:t> Ulusal Pazar</a:t>
            </a:r>
          </a:p>
        </p:txBody>
      </p:sp>
      <p:sp>
        <p:nvSpPr>
          <p:cNvPr id="5" name="Dikdörtgen 4"/>
          <p:cNvSpPr/>
          <p:nvPr/>
        </p:nvSpPr>
        <p:spPr>
          <a:xfrm>
            <a:off x="2005608" y="2781499"/>
            <a:ext cx="1864519" cy="323165"/>
          </a:xfrm>
          <a:prstGeom prst="rect">
            <a:avLst/>
          </a:prstGeom>
        </p:spPr>
        <p:txBody>
          <a:bodyPr wrap="square">
            <a:spAutoFit/>
          </a:bodyPr>
          <a:lstStyle/>
          <a:p>
            <a:r>
              <a:rPr lang="tr-TR" sz="1500" b="1" dirty="0">
                <a:effectLst>
                  <a:outerShdw blurRad="38100" dist="38100" dir="2700000" algn="tl">
                    <a:srgbClr val="000000">
                      <a:alpha val="43137"/>
                    </a:srgbClr>
                  </a:outerShdw>
                </a:effectLst>
              </a:rPr>
              <a:t> İkinci Ulusal Pazar</a:t>
            </a:r>
          </a:p>
        </p:txBody>
      </p:sp>
      <p:sp>
        <p:nvSpPr>
          <p:cNvPr id="7" name="Dikdörtgen 6"/>
          <p:cNvSpPr/>
          <p:nvPr/>
        </p:nvSpPr>
        <p:spPr>
          <a:xfrm>
            <a:off x="3898291" y="2800005"/>
            <a:ext cx="2146547" cy="323165"/>
          </a:xfrm>
          <a:prstGeom prst="rect">
            <a:avLst/>
          </a:prstGeom>
        </p:spPr>
        <p:txBody>
          <a:bodyPr wrap="square">
            <a:spAutoFit/>
          </a:bodyPr>
          <a:lstStyle/>
          <a:p>
            <a:r>
              <a:rPr lang="tr-TR" sz="1500" b="1" dirty="0">
                <a:effectLst>
                  <a:outerShdw blurRad="38100" dist="38100" dir="2700000" algn="tl">
                    <a:srgbClr val="000000">
                      <a:alpha val="43137"/>
                    </a:srgbClr>
                  </a:outerShdw>
                </a:effectLst>
              </a:rPr>
              <a:t>Yeni Ekonomi Pazarı</a:t>
            </a:r>
          </a:p>
        </p:txBody>
      </p:sp>
      <p:sp>
        <p:nvSpPr>
          <p:cNvPr id="8" name="Dikdörtgen 7"/>
          <p:cNvSpPr/>
          <p:nvPr/>
        </p:nvSpPr>
        <p:spPr>
          <a:xfrm>
            <a:off x="5927526" y="2781499"/>
            <a:ext cx="1396431" cy="323165"/>
          </a:xfrm>
          <a:prstGeom prst="rect">
            <a:avLst/>
          </a:prstGeom>
        </p:spPr>
        <p:txBody>
          <a:bodyPr wrap="square">
            <a:spAutoFit/>
          </a:bodyPr>
          <a:lstStyle/>
          <a:p>
            <a:r>
              <a:rPr lang="tr-TR" sz="1500" b="1" dirty="0">
                <a:effectLst>
                  <a:outerShdw blurRad="38100" dist="38100" dir="2700000" algn="tl">
                    <a:srgbClr val="000000">
                      <a:alpha val="43137"/>
                    </a:srgbClr>
                  </a:outerShdw>
                </a:effectLst>
              </a:rPr>
              <a:t>Gözaltı Pazarı</a:t>
            </a:r>
          </a:p>
        </p:txBody>
      </p:sp>
      <p:sp>
        <p:nvSpPr>
          <p:cNvPr id="10" name="Dikdörtgen 9"/>
          <p:cNvSpPr/>
          <p:nvPr/>
        </p:nvSpPr>
        <p:spPr>
          <a:xfrm>
            <a:off x="7466993" y="2781499"/>
            <a:ext cx="1182901" cy="323165"/>
          </a:xfrm>
          <a:prstGeom prst="rect">
            <a:avLst/>
          </a:prstGeom>
        </p:spPr>
        <p:txBody>
          <a:bodyPr wrap="square">
            <a:spAutoFit/>
          </a:bodyPr>
          <a:lstStyle/>
          <a:p>
            <a:r>
              <a:rPr lang="tr-TR" sz="1500" b="1" dirty="0">
                <a:effectLst>
                  <a:outerShdw blurRad="38100" dist="38100" dir="2700000" algn="tl">
                    <a:srgbClr val="000000">
                      <a:alpha val="43137"/>
                    </a:srgbClr>
                  </a:outerShdw>
                </a:effectLst>
              </a:rPr>
              <a:t>Fon Pazarı</a:t>
            </a:r>
          </a:p>
        </p:txBody>
      </p:sp>
      <p:cxnSp>
        <p:nvCxnSpPr>
          <p:cNvPr id="14" name="Düz Ok Bağlayıcısı 13"/>
          <p:cNvCxnSpPr/>
          <p:nvPr/>
        </p:nvCxnSpPr>
        <p:spPr>
          <a:xfrm>
            <a:off x="1448564" y="2521570"/>
            <a:ext cx="0" cy="259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p:cNvCxnSpPr/>
          <p:nvPr/>
        </p:nvCxnSpPr>
        <p:spPr>
          <a:xfrm>
            <a:off x="2997918" y="2600326"/>
            <a:ext cx="0" cy="1954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a:off x="4855293" y="2600326"/>
            <a:ext cx="0" cy="1954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a:off x="6598368" y="2600326"/>
            <a:ext cx="0" cy="1954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a:off x="7941393" y="2600326"/>
            <a:ext cx="0" cy="1954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853068" y="3235841"/>
            <a:ext cx="7487260" cy="1938992"/>
          </a:xfrm>
          <a:prstGeom prst="rect">
            <a:avLst/>
          </a:prstGeom>
        </p:spPr>
        <p:txBody>
          <a:bodyPr wrap="square">
            <a:spAutoFit/>
          </a:bodyPr>
          <a:lstStyle/>
          <a:p>
            <a:pPr marL="257175" indent="-257175" algn="just">
              <a:buClr>
                <a:srgbClr val="C00000"/>
              </a:buClr>
              <a:buFont typeface="Arial" panose="020B0604020202020204" pitchFamily="34" charset="0"/>
              <a:buChar char="•"/>
            </a:pPr>
            <a:r>
              <a:rPr lang="tr-TR" sz="1500" dirty="0">
                <a:solidFill>
                  <a:srgbClr val="000000"/>
                </a:solidFill>
              </a:rPr>
              <a:t>Hisse Senetleri Piyasası bünyesinde toptan satış işlemleri, birincil piyasa işlemleri, Resmî müzayede ve temerrüt işlemleri de yapılmakta; rüçhan hakkı kuponları için de kuponları satılacak hisse senedinin işlem gördüğü seans süresinde ayrı pazar açılmaktadır.</a:t>
            </a:r>
          </a:p>
          <a:p>
            <a:pPr marL="257175" indent="-257175" algn="just">
              <a:buClr>
                <a:srgbClr val="C00000"/>
              </a:buClr>
              <a:buFont typeface="Arial" panose="020B0604020202020204" pitchFamily="34" charset="0"/>
              <a:buChar char="•"/>
            </a:pPr>
            <a:r>
              <a:rPr lang="tr-TR" sz="1500" dirty="0">
                <a:solidFill>
                  <a:srgbClr val="000000"/>
                </a:solidFill>
              </a:rPr>
              <a:t>Bir menkul kıymetin, ilgili olduğu pazarda, işlemlerinin başlatıldığı an ile bitirildiği an arasında geçen süre “</a:t>
            </a:r>
            <a:r>
              <a:rPr lang="tr-TR" sz="1500" b="1" dirty="0">
                <a:solidFill>
                  <a:srgbClr val="000000"/>
                </a:solidFill>
              </a:rPr>
              <a:t>Seans</a:t>
            </a:r>
            <a:r>
              <a:rPr lang="tr-TR" sz="1500" dirty="0">
                <a:solidFill>
                  <a:srgbClr val="000000"/>
                </a:solidFill>
              </a:rPr>
              <a:t>” olarak adlandırılır.</a:t>
            </a:r>
          </a:p>
          <a:p>
            <a:pPr marL="257175" indent="-257175" algn="just">
              <a:buClr>
                <a:srgbClr val="C00000"/>
              </a:buClr>
              <a:buFont typeface="Arial" panose="020B0604020202020204" pitchFamily="34" charset="0"/>
              <a:buChar char="•"/>
            </a:pPr>
            <a:r>
              <a:rPr lang="tr-TR" sz="1500" dirty="0">
                <a:solidFill>
                  <a:srgbClr val="000000"/>
                </a:solidFill>
              </a:rPr>
              <a:t>Borsada işlem gören menkul kıymetler her gün belirli saatler arasında alınıp satılmaktadırlar. Bu işlem sürecine "borsa seansı" adı verilmektedir. Aynı pazarda işlem gören tüm menkul kıymetlerin seansı, aynı anda başlar ve biter.</a:t>
            </a:r>
            <a:endParaRPr lang="tr-TR" sz="1500" dirty="0"/>
          </a:p>
        </p:txBody>
      </p:sp>
    </p:spTree>
    <p:extLst>
      <p:ext uri="{BB962C8B-B14F-4D97-AF65-F5344CB8AC3E}">
        <p14:creationId xmlns:p14="http://schemas.microsoft.com/office/powerpoint/2010/main" val="48304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kdörtgen 18"/>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Hisse Senetleri Piyasası</a:t>
            </a:r>
          </a:p>
        </p:txBody>
      </p:sp>
      <p:sp>
        <p:nvSpPr>
          <p:cNvPr id="9" name="Dikdörtgen 8"/>
          <p:cNvSpPr/>
          <p:nvPr/>
        </p:nvSpPr>
        <p:spPr>
          <a:xfrm>
            <a:off x="782858" y="2123750"/>
            <a:ext cx="7557471" cy="1938992"/>
          </a:xfrm>
          <a:prstGeom prst="rect">
            <a:avLst/>
          </a:prstGeom>
        </p:spPr>
        <p:txBody>
          <a:bodyPr wrap="square">
            <a:spAutoFit/>
          </a:bodyPr>
          <a:lstStyle/>
          <a:p>
            <a:pPr algn="ctr">
              <a:buClr>
                <a:srgbClr val="C00000"/>
              </a:buClr>
            </a:pPr>
            <a:r>
              <a:rPr lang="tr-TR" sz="1500" b="1" u="sng" dirty="0">
                <a:solidFill>
                  <a:srgbClr val="000000"/>
                </a:solidFill>
                <a:effectLst>
                  <a:outerShdw blurRad="38100" dist="38100" dir="2700000" algn="tl">
                    <a:srgbClr val="000000">
                      <a:alpha val="43137"/>
                    </a:srgbClr>
                  </a:outerShdw>
                </a:effectLst>
              </a:rPr>
              <a:t>Hisse Senedi Piyasasında Temel Kavramlar</a:t>
            </a:r>
          </a:p>
          <a:p>
            <a:pPr marL="257175" indent="-257175" algn="just">
              <a:buClr>
                <a:srgbClr val="C00000"/>
              </a:buClr>
              <a:buFont typeface="Arial" panose="020B0604020202020204" pitchFamily="34" charset="0"/>
              <a:buChar char="•"/>
            </a:pPr>
            <a:endParaRPr lang="tr-TR" sz="1500" b="1" dirty="0">
              <a:solidFill>
                <a:srgbClr val="000000"/>
              </a:solidFill>
            </a:endParaRPr>
          </a:p>
          <a:p>
            <a:pPr marL="257175" indent="-257175" algn="just">
              <a:buClr>
                <a:srgbClr val="C00000"/>
              </a:buClr>
              <a:buFont typeface="Arial" panose="020B0604020202020204" pitchFamily="34" charset="0"/>
              <a:buChar char="•"/>
            </a:pPr>
            <a:r>
              <a:rPr lang="tr-TR" sz="1500" b="1" dirty="0">
                <a:solidFill>
                  <a:srgbClr val="000000"/>
                </a:solidFill>
              </a:rPr>
              <a:t>Ağırlıklı Ortalama Fiyat:</a:t>
            </a:r>
          </a:p>
          <a:p>
            <a:pPr lvl="1" algn="just">
              <a:buClr>
                <a:srgbClr val="C00000"/>
              </a:buClr>
            </a:pPr>
            <a:r>
              <a:rPr lang="tr-TR" sz="1500" dirty="0">
                <a:solidFill>
                  <a:srgbClr val="000000"/>
                </a:solidFill>
              </a:rPr>
              <a:t>Her Seans Sonunda bir sonraki seans için baz fiyatın hesaplanmasına esas teşkil eden ve hisse senedinin miktar ağırlıklı fiyatıdır. Hesaplanmasında hisse senedinin seans içinde işlem gördüğü değişik fiyatlardan ve miktarlardan gerçekleşen ve tescil edilen normal emirler dikkate alınır. Fiyatı tescil edilen normal emirler dikkate kullanılarak bulunan ağırlıklı ortalama fiyat aşağıdaki formül ile hesaplanır.</a:t>
            </a:r>
            <a:endParaRPr lang="tr-TR" sz="1500" dirty="0"/>
          </a:p>
        </p:txBody>
      </p:sp>
      <mc:AlternateContent xmlns:mc="http://schemas.openxmlformats.org/markup-compatibility/2006" xmlns:a14="http://schemas.microsoft.com/office/drawing/2010/main">
        <mc:Choice Requires="a14">
          <p:sp>
            <p:nvSpPr>
              <p:cNvPr id="3" name="Metin kutusu 2"/>
              <p:cNvSpPr txBox="1"/>
              <p:nvPr/>
            </p:nvSpPr>
            <p:spPr>
              <a:xfrm>
                <a:off x="3413051" y="4304011"/>
                <a:ext cx="2121195" cy="4869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1500" i="1">
                          <a:latin typeface="Cambria Math" panose="02040503050406030204" pitchFamily="18" charset="0"/>
                        </a:rPr>
                        <m:t>𝐴𝑂𝐹</m:t>
                      </m:r>
                      <m:r>
                        <a:rPr lang="tr-TR" sz="1500">
                          <a:latin typeface="Cambria Math" panose="02040503050406030204" pitchFamily="18" charset="0"/>
                        </a:rPr>
                        <m:t>=</m:t>
                      </m:r>
                      <m:f>
                        <m:fPr>
                          <m:ctrlPr>
                            <a:rPr lang="tr-TR" sz="1500" i="1">
                              <a:latin typeface="Cambria Math" panose="02040503050406030204" pitchFamily="18" charset="0"/>
                            </a:rPr>
                          </m:ctrlPr>
                        </m:fPr>
                        <m:num>
                          <m:nary>
                            <m:naryPr>
                              <m:chr m:val="∑"/>
                              <m:grow m:val="on"/>
                              <m:subHide m:val="on"/>
                              <m:supHide m:val="on"/>
                              <m:ctrlPr>
                                <a:rPr lang="tr-TR" sz="1500" i="1">
                                  <a:latin typeface="Cambria Math" panose="02040503050406030204" pitchFamily="18" charset="0"/>
                                </a:rPr>
                              </m:ctrlPr>
                            </m:naryPr>
                            <m:sub/>
                            <m:sup/>
                            <m:e>
                              <m:d>
                                <m:dPr>
                                  <m:ctrlPr>
                                    <a:rPr lang="tr-TR" sz="1500" i="1">
                                      <a:latin typeface="Cambria Math" panose="02040503050406030204" pitchFamily="18" charset="0"/>
                                    </a:rPr>
                                  </m:ctrlPr>
                                </m:dPr>
                                <m:e>
                                  <m:sSub>
                                    <m:sSubPr>
                                      <m:ctrlPr>
                                        <a:rPr lang="tr-TR" sz="1500" i="1">
                                          <a:latin typeface="Cambria Math" panose="02040503050406030204" pitchFamily="18" charset="0"/>
                                        </a:rPr>
                                      </m:ctrlPr>
                                    </m:sSubPr>
                                    <m:e>
                                      <m:r>
                                        <a:rPr lang="tr-TR" sz="1500" i="1">
                                          <a:latin typeface="Cambria Math" panose="02040503050406030204" pitchFamily="18" charset="0"/>
                                        </a:rPr>
                                        <m:t>𝑀</m:t>
                                      </m:r>
                                    </m:e>
                                    <m:sub>
                                      <m:r>
                                        <a:rPr lang="tr-TR" sz="1500" i="1">
                                          <a:latin typeface="Cambria Math" panose="02040503050406030204" pitchFamily="18" charset="0"/>
                                        </a:rPr>
                                        <m:t>𝑖</m:t>
                                      </m:r>
                                    </m:sub>
                                  </m:sSub>
                                  <m:r>
                                    <a:rPr lang="tr-TR" sz="1500" i="1">
                                      <a:latin typeface="Cambria Math" panose="02040503050406030204" pitchFamily="18" charset="0"/>
                                    </a:rPr>
                                    <m:t>𝑥</m:t>
                                  </m:r>
                                  <m:sSub>
                                    <m:sSubPr>
                                      <m:ctrlPr>
                                        <a:rPr lang="tr-TR" sz="1500" i="1">
                                          <a:latin typeface="Cambria Math" panose="02040503050406030204" pitchFamily="18" charset="0"/>
                                        </a:rPr>
                                      </m:ctrlPr>
                                    </m:sSubPr>
                                    <m:e>
                                      <m:r>
                                        <a:rPr lang="tr-TR" sz="1500" i="1">
                                          <a:latin typeface="Cambria Math" panose="02040503050406030204" pitchFamily="18" charset="0"/>
                                        </a:rPr>
                                        <m:t>𝐹</m:t>
                                      </m:r>
                                    </m:e>
                                    <m:sub>
                                      <m:r>
                                        <a:rPr lang="tr-TR" sz="1500" i="1">
                                          <a:latin typeface="Cambria Math" panose="02040503050406030204" pitchFamily="18" charset="0"/>
                                        </a:rPr>
                                        <m:t>𝑖</m:t>
                                      </m:r>
                                    </m:sub>
                                  </m:sSub>
                                </m:e>
                              </m:d>
                            </m:e>
                          </m:nary>
                        </m:num>
                        <m:den>
                          <m:nary>
                            <m:naryPr>
                              <m:chr m:val="∑"/>
                              <m:grow m:val="on"/>
                              <m:subHide m:val="on"/>
                              <m:supHide m:val="on"/>
                              <m:ctrlPr>
                                <a:rPr lang="tr-TR" sz="1500" i="1">
                                  <a:latin typeface="Cambria Math" panose="02040503050406030204" pitchFamily="18" charset="0"/>
                                </a:rPr>
                              </m:ctrlPr>
                            </m:naryPr>
                            <m:sub/>
                            <m:sup/>
                            <m:e>
                              <m:sSub>
                                <m:sSubPr>
                                  <m:ctrlPr>
                                    <a:rPr lang="tr-TR" sz="1500" i="1">
                                      <a:latin typeface="Cambria Math" panose="02040503050406030204" pitchFamily="18" charset="0"/>
                                    </a:rPr>
                                  </m:ctrlPr>
                                </m:sSubPr>
                                <m:e>
                                  <m:r>
                                    <a:rPr lang="tr-TR" sz="1500" i="1">
                                      <a:latin typeface="Cambria Math" panose="02040503050406030204" pitchFamily="18" charset="0"/>
                                    </a:rPr>
                                    <m:t>𝑀</m:t>
                                  </m:r>
                                </m:e>
                                <m:sub>
                                  <m:r>
                                    <a:rPr lang="tr-TR" sz="1500" i="1">
                                      <a:latin typeface="Cambria Math" panose="02040503050406030204" pitchFamily="18" charset="0"/>
                                    </a:rPr>
                                    <m:t>𝑖</m:t>
                                  </m:r>
                                </m:sub>
                              </m:sSub>
                            </m:e>
                          </m:nary>
                        </m:den>
                      </m:f>
                    </m:oMath>
                  </m:oMathPara>
                </a14:m>
                <a:endParaRPr lang="tr-TR" sz="1500" dirty="0"/>
              </a:p>
            </p:txBody>
          </p:sp>
        </mc:Choice>
        <mc:Fallback xmlns="">
          <p:sp>
            <p:nvSpPr>
              <p:cNvPr id="3" name="Metin kutusu 2"/>
              <p:cNvSpPr txBox="1">
                <a:spLocks noRot="1" noChangeAspect="1" noMove="1" noResize="1" noEditPoints="1" noAdjustHandles="1" noChangeArrowheads="1" noChangeShapeType="1" noTextEdit="1"/>
              </p:cNvSpPr>
              <p:nvPr/>
            </p:nvSpPr>
            <p:spPr>
              <a:xfrm>
                <a:off x="4550735" y="4595681"/>
                <a:ext cx="2828260" cy="649280"/>
              </a:xfrm>
              <a:prstGeom prst="rect">
                <a:avLst/>
              </a:prstGeom>
              <a:blipFill>
                <a:blip r:embed="rId9"/>
                <a:stretch>
                  <a:fillRect b="-94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4" name="Metin kutusu 3"/>
              <p:cNvSpPr txBox="1"/>
              <p:nvPr/>
            </p:nvSpPr>
            <p:spPr>
              <a:xfrm>
                <a:off x="1211672" y="4870308"/>
                <a:ext cx="5263556" cy="451021"/>
              </a:xfrm>
              <a:prstGeom prst="rect">
                <a:avLst/>
              </a:prstGeom>
              <a:noFill/>
            </p:spPr>
            <p:txBody>
              <a:bodyPr wrap="square" lIns="0" tIns="0" rIns="0" bIns="0" rtlCol="0">
                <a:spAutoFit/>
              </a:bodyPr>
              <a:lstStyle/>
              <a:p>
                <a14:m>
                  <m:oMath xmlns:m="http://schemas.openxmlformats.org/officeDocument/2006/math">
                    <m:sSub>
                      <m:sSubPr>
                        <m:ctrlPr>
                          <a:rPr lang="tr-TR" sz="1500" i="1">
                            <a:latin typeface="Cambria Math" panose="02040503050406030204" pitchFamily="18" charset="0"/>
                          </a:rPr>
                        </m:ctrlPr>
                      </m:sSubPr>
                      <m:e>
                        <m:r>
                          <a:rPr lang="tr-TR" sz="1500" i="1">
                            <a:latin typeface="Cambria Math" panose="02040503050406030204" pitchFamily="18" charset="0"/>
                          </a:rPr>
                          <m:t>𝑀</m:t>
                        </m:r>
                      </m:e>
                      <m:sub>
                        <m:r>
                          <a:rPr lang="tr-TR" sz="1500" i="1">
                            <a:latin typeface="Cambria Math" panose="02040503050406030204" pitchFamily="18" charset="0"/>
                          </a:rPr>
                          <m:t>𝑖</m:t>
                        </m:r>
                      </m:sub>
                    </m:sSub>
                  </m:oMath>
                </a14:m>
                <a:r>
                  <a:rPr lang="tr-TR" sz="1350" dirty="0"/>
                  <a:t>  </a:t>
                </a:r>
                <a:r>
                  <a:rPr lang="tr-TR" sz="1200" dirty="0"/>
                  <a:t>= Gerçekleşen emrin içerdiği hisse senedi miktarı</a:t>
                </a:r>
              </a:p>
              <a:p>
                <a14:m>
                  <m:oMath xmlns:m="http://schemas.openxmlformats.org/officeDocument/2006/math">
                    <m:sSub>
                      <m:sSubPr>
                        <m:ctrlPr>
                          <a:rPr lang="tr-TR" sz="1500" i="1" dirty="0">
                            <a:latin typeface="Cambria Math" panose="02040503050406030204" pitchFamily="18" charset="0"/>
                          </a:rPr>
                        </m:ctrlPr>
                      </m:sSubPr>
                      <m:e>
                        <m:r>
                          <a:rPr lang="tr-TR" sz="1500" i="1" dirty="0">
                            <a:latin typeface="Cambria Math" panose="02040503050406030204" pitchFamily="18" charset="0"/>
                          </a:rPr>
                          <m:t>𝐹</m:t>
                        </m:r>
                      </m:e>
                      <m:sub>
                        <m:r>
                          <a:rPr lang="tr-TR" sz="1500" i="1" dirty="0">
                            <a:latin typeface="Cambria Math" panose="02040503050406030204" pitchFamily="18" charset="0"/>
                          </a:rPr>
                          <m:t>𝑖</m:t>
                        </m:r>
                      </m:sub>
                    </m:sSub>
                  </m:oMath>
                </a14:m>
                <a:r>
                  <a:rPr lang="tr-TR" sz="1350" dirty="0"/>
                  <a:t>   </a:t>
                </a:r>
                <a:r>
                  <a:rPr lang="tr-TR" sz="1200" dirty="0"/>
                  <a:t>= Gerçekleşen emrin satış fiyatı</a:t>
                </a:r>
              </a:p>
            </p:txBody>
          </p:sp>
        </mc:Choice>
        <mc:Fallback xmlns="">
          <p:sp>
            <p:nvSpPr>
              <p:cNvPr id="4" name="Metin kutusu 3"/>
              <p:cNvSpPr txBox="1">
                <a:spLocks noRot="1" noChangeAspect="1" noMove="1" noResize="1" noEditPoints="1" noAdjustHandles="1" noChangeArrowheads="1" noChangeShapeType="1" noTextEdit="1"/>
              </p:cNvSpPr>
              <p:nvPr/>
            </p:nvSpPr>
            <p:spPr>
              <a:xfrm>
                <a:off x="1615563" y="5350743"/>
                <a:ext cx="7018074" cy="601318"/>
              </a:xfrm>
              <a:prstGeom prst="rect">
                <a:avLst/>
              </a:prstGeom>
              <a:blipFill>
                <a:blip r:embed="rId10"/>
                <a:stretch>
                  <a:fillRect l="-1216" t="-3061" b="-18367"/>
                </a:stretch>
              </a:blipFill>
            </p:spPr>
            <p:txBody>
              <a:bodyPr/>
              <a:lstStyle/>
              <a:p>
                <a:r>
                  <a:rPr lang="tr-TR">
                    <a:noFill/>
                  </a:rPr>
                  <a:t> </a:t>
                </a:r>
              </a:p>
            </p:txBody>
          </p:sp>
        </mc:Fallback>
      </mc:AlternateContent>
    </p:spTree>
    <p:extLst>
      <p:ext uri="{BB962C8B-B14F-4D97-AF65-F5344CB8AC3E}">
        <p14:creationId xmlns:p14="http://schemas.microsoft.com/office/powerpoint/2010/main" val="27629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ikdörtgen 18"/>
          <p:cNvSpPr/>
          <p:nvPr/>
        </p:nvSpPr>
        <p:spPr>
          <a:xfrm>
            <a:off x="1371823" y="1110322"/>
            <a:ext cx="6356393" cy="369332"/>
          </a:xfrm>
          <a:prstGeom prst="rect">
            <a:avLst/>
          </a:prstGeom>
        </p:spPr>
        <p:txBody>
          <a:bodyPr wrap="square">
            <a:spAutoFit/>
          </a:bodyPr>
          <a:lstStyle/>
          <a:p>
            <a:pPr marL="0" lvl="1" algn="ctr">
              <a:spcBef>
                <a:spcPct val="20000"/>
              </a:spcBef>
              <a:buClr>
                <a:schemeClr val="accent1"/>
              </a:buClr>
            </a:pPr>
            <a:r>
              <a:rPr lang="tr-TR" b="1" dirty="0"/>
              <a:t>Hisse Senetleri Piyasası</a:t>
            </a:r>
          </a:p>
        </p:txBody>
      </p:sp>
      <p:sp>
        <p:nvSpPr>
          <p:cNvPr id="9" name="Dikdörtgen 8"/>
          <p:cNvSpPr/>
          <p:nvPr/>
        </p:nvSpPr>
        <p:spPr>
          <a:xfrm>
            <a:off x="782858" y="2123749"/>
            <a:ext cx="7557471" cy="3323987"/>
          </a:xfrm>
          <a:prstGeom prst="rect">
            <a:avLst/>
          </a:prstGeom>
        </p:spPr>
        <p:txBody>
          <a:bodyPr wrap="square">
            <a:spAutoFit/>
          </a:bodyPr>
          <a:lstStyle/>
          <a:p>
            <a:pPr algn="ctr">
              <a:buClr>
                <a:srgbClr val="C00000"/>
              </a:buClr>
            </a:pPr>
            <a:r>
              <a:rPr lang="tr-TR" sz="1500" b="1" u="sng" dirty="0">
                <a:solidFill>
                  <a:srgbClr val="000000"/>
                </a:solidFill>
                <a:effectLst>
                  <a:outerShdw blurRad="38100" dist="38100" dir="2700000" algn="tl">
                    <a:srgbClr val="000000">
                      <a:alpha val="43137"/>
                    </a:srgbClr>
                  </a:outerShdw>
                </a:effectLst>
              </a:rPr>
              <a:t>Hisse Senedi Piyasasında Temel Kavramlar</a:t>
            </a:r>
          </a:p>
          <a:p>
            <a:pPr marL="257175" indent="-257175" algn="just">
              <a:buClr>
                <a:srgbClr val="C00000"/>
              </a:buClr>
              <a:buFont typeface="Arial" panose="020B0604020202020204" pitchFamily="34" charset="0"/>
              <a:buChar char="•"/>
            </a:pPr>
            <a:endParaRPr lang="tr-TR" sz="1500" b="1" dirty="0">
              <a:solidFill>
                <a:srgbClr val="000000"/>
              </a:solidFill>
            </a:endParaRPr>
          </a:p>
          <a:p>
            <a:pPr marL="257175" indent="-257175" algn="just">
              <a:buClr>
                <a:srgbClr val="C00000"/>
              </a:buClr>
              <a:buFont typeface="Arial" panose="020B0604020202020204" pitchFamily="34" charset="0"/>
              <a:buChar char="•"/>
            </a:pPr>
            <a:r>
              <a:rPr lang="tr-TR" sz="1500" b="1" dirty="0">
                <a:solidFill>
                  <a:srgbClr val="000000"/>
                </a:solidFill>
              </a:rPr>
              <a:t>Baz Fiyat:</a:t>
            </a:r>
          </a:p>
          <a:p>
            <a:pPr marL="257175" indent="-257175" algn="just">
              <a:buClr>
                <a:srgbClr val="C00000"/>
              </a:buClr>
              <a:buFont typeface="Arial" panose="020B0604020202020204" pitchFamily="34" charset="0"/>
              <a:buChar char="•"/>
            </a:pPr>
            <a:endParaRPr lang="tr-TR" sz="1500" b="1" dirty="0">
              <a:solidFill>
                <a:srgbClr val="000000"/>
              </a:solidFill>
            </a:endParaRPr>
          </a:p>
          <a:p>
            <a:pPr lvl="1" algn="just">
              <a:buClr>
                <a:srgbClr val="C00000"/>
              </a:buClr>
            </a:pPr>
            <a:r>
              <a:rPr lang="tr-TR" sz="1500" dirty="0">
                <a:solidFill>
                  <a:srgbClr val="000000"/>
                </a:solidFill>
              </a:rPr>
              <a:t>Bir seans süresince o hisse senedinin işlem görebileceği en üst ve en alt fiyat limitlerinin ve fiyat adımlarının belirlenmesinde esas teşkil eden fiyattır. Bu fiyat o hisse senedinin bir önceki seanstaki ağırlıklı ortalama fiyatının en yakın fiyat adımına yuvarlanması ile elde edilir.</a:t>
            </a:r>
          </a:p>
          <a:p>
            <a:pPr lvl="1" algn="just">
              <a:buClr>
                <a:srgbClr val="C00000"/>
              </a:buClr>
            </a:pPr>
            <a:endParaRPr lang="tr-TR" sz="1500" dirty="0">
              <a:solidFill>
                <a:srgbClr val="000000"/>
              </a:solidFill>
            </a:endParaRPr>
          </a:p>
          <a:p>
            <a:pPr marL="257175" lvl="1" indent="-257175" algn="just">
              <a:buClr>
                <a:srgbClr val="C00000"/>
              </a:buClr>
              <a:buFont typeface="Arial" panose="020B0604020202020204" pitchFamily="34" charset="0"/>
              <a:buChar char="•"/>
            </a:pPr>
            <a:r>
              <a:rPr lang="tr-TR" sz="1500" b="1" dirty="0">
                <a:solidFill>
                  <a:srgbClr val="000000"/>
                </a:solidFill>
              </a:rPr>
              <a:t>Halka Açıklık Oranı:</a:t>
            </a:r>
          </a:p>
          <a:p>
            <a:pPr marL="257175" lvl="1" indent="-257175" algn="just">
              <a:buClr>
                <a:srgbClr val="C00000"/>
              </a:buClr>
              <a:buFont typeface="Arial" panose="020B0604020202020204" pitchFamily="34" charset="0"/>
              <a:buChar char="•"/>
            </a:pPr>
            <a:endParaRPr lang="tr-TR" sz="1500" b="1" dirty="0">
              <a:solidFill>
                <a:srgbClr val="000000"/>
              </a:solidFill>
            </a:endParaRPr>
          </a:p>
          <a:p>
            <a:pPr marL="342900" lvl="2" algn="just">
              <a:buClr>
                <a:srgbClr val="C00000"/>
              </a:buClr>
            </a:pPr>
            <a:r>
              <a:rPr lang="tr-TR" sz="1500" dirty="0">
                <a:solidFill>
                  <a:srgbClr val="000000"/>
                </a:solidFill>
              </a:rPr>
              <a:t>Şirketlerin </a:t>
            </a:r>
            <a:r>
              <a:rPr lang="tr-TR" sz="1500" dirty="0" err="1">
                <a:solidFill>
                  <a:srgbClr val="000000"/>
                </a:solidFill>
              </a:rPr>
              <a:t>Takasbank’ta</a:t>
            </a:r>
            <a:r>
              <a:rPr lang="tr-TR" sz="1500" dirty="0">
                <a:solidFill>
                  <a:srgbClr val="000000"/>
                </a:solidFill>
              </a:rPr>
              <a:t> saklamada bulunan hisse miktarlarının, toplam sermaye miktarına oranı olarak hesaplanır.</a:t>
            </a:r>
          </a:p>
          <a:p>
            <a:pPr lvl="1" algn="just">
              <a:buClr>
                <a:srgbClr val="C00000"/>
              </a:buClr>
            </a:pPr>
            <a:endParaRPr lang="tr-TR" sz="1500" dirty="0"/>
          </a:p>
        </p:txBody>
      </p:sp>
    </p:spTree>
    <p:extLst>
      <p:ext uri="{BB962C8B-B14F-4D97-AF65-F5344CB8AC3E}">
        <p14:creationId xmlns:p14="http://schemas.microsoft.com/office/powerpoint/2010/main" val="30949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13854"/>
            <a:ext cx="8012450" cy="438582"/>
          </a:xfrm>
          <a:prstGeom prst="rect">
            <a:avLst/>
          </a:prstGeom>
        </p:spPr>
        <p:txBody>
          <a:bodyPr wrap="square">
            <a:spAutoFit/>
          </a:bodyPr>
          <a:lstStyle/>
          <a:p>
            <a:pPr algn="ctr">
              <a:lnSpc>
                <a:spcPct val="150000"/>
              </a:lnSpc>
              <a:spcBef>
                <a:spcPts val="450"/>
              </a:spcBef>
              <a:spcAft>
                <a:spcPts val="450"/>
              </a:spcAft>
            </a:pPr>
            <a:r>
              <a:rPr lang="tr-TR" sz="1500" b="1" dirty="0"/>
              <a:t>Kaynaklar</a:t>
            </a:r>
            <a:endParaRPr lang="tr-TR" sz="1350" dirty="0"/>
          </a:p>
        </p:txBody>
      </p:sp>
      <p:sp>
        <p:nvSpPr>
          <p:cNvPr id="6" name="Dikdörtgen 5"/>
          <p:cNvSpPr/>
          <p:nvPr/>
        </p:nvSpPr>
        <p:spPr>
          <a:xfrm>
            <a:off x="782858" y="1465949"/>
            <a:ext cx="7557470" cy="4039567"/>
          </a:xfrm>
          <a:prstGeom prst="rect">
            <a:avLst/>
          </a:prstGeom>
        </p:spPr>
        <p:txBody>
          <a:bodyPr wrap="square">
            <a:spAutoFit/>
          </a:bodyPr>
          <a:lstStyle/>
          <a:p>
            <a:pPr marL="214313" indent="-214313" algn="just">
              <a:buClr>
                <a:srgbClr val="C00000"/>
              </a:buClr>
              <a:buFont typeface="Arial" panose="020B0604020202020204" pitchFamily="34" charset="0"/>
              <a:buChar char="•"/>
            </a:pPr>
            <a:r>
              <a:rPr lang="tr-TR" sz="1350" dirty="0"/>
              <a:t>Aral, N. Ve Aytaç, M., 2018.Türkiye’de İşsizliğin Mekânsal Analizi, Marmara Üniversitesi Öneri Dergisi, Cilt: 13, Sayı:48</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Ağaç, G., vd., 2015. Çok Kriterli Karar Verme Tekniklerini Kullanarak Serbest Bölge Yer Seçimi: Doğu Anadolu Bölgesi Örneği, İİBF Dergisi, Cilt:30, Sayı:1, </a:t>
            </a:r>
            <a:r>
              <a:rPr lang="tr-TR" sz="1350" dirty="0" err="1"/>
              <a:t>ss</a:t>
            </a:r>
            <a:r>
              <a:rPr lang="tr-TR" sz="1350" dirty="0"/>
              <a:t>. 79-113. </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Cebecioğlu, C. 2006. </a:t>
            </a:r>
            <a:r>
              <a:rPr lang="tr-TR" sz="1350" dirty="0" err="1"/>
              <a:t>Swot</a:t>
            </a:r>
            <a:r>
              <a:rPr lang="tr-TR" sz="1350" dirty="0"/>
              <a:t> Analizi Ve Bir İşletme Üzerine Uygulama, Gebze Yüksek Teknoloji Enstitüsü Sosyal Bilimler Enstitüsü, Gebze.</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Çetinkaya, Ö. 2006. Rekabet Stratejilerinin Belirlenmesinde Portföy Analizi Ve Tariş Üzerine Bir Araştırma, Gazi </a:t>
            </a:r>
            <a:r>
              <a:rPr lang="tr-TR" sz="1350" dirty="0" err="1"/>
              <a:t>Universitesi</a:t>
            </a:r>
            <a:r>
              <a:rPr lang="tr-TR" sz="1350" dirty="0"/>
              <a:t> </a:t>
            </a:r>
            <a:r>
              <a:rPr lang="tr-TR" sz="1350" dirty="0" err="1"/>
              <a:t>Iktisadi</a:t>
            </a:r>
            <a:r>
              <a:rPr lang="tr-TR" sz="1350" dirty="0"/>
              <a:t> ve </a:t>
            </a:r>
            <a:r>
              <a:rPr lang="tr-TR" sz="1350" dirty="0" err="1"/>
              <a:t>Idari</a:t>
            </a:r>
            <a:r>
              <a:rPr lang="tr-TR" sz="1350" dirty="0"/>
              <a:t> Bilimler </a:t>
            </a:r>
            <a:r>
              <a:rPr lang="tr-TR" sz="1350" dirty="0" err="1"/>
              <a:t>Fakultesi</a:t>
            </a:r>
            <a:r>
              <a:rPr lang="tr-TR" sz="1350" dirty="0"/>
              <a:t> Dergisi; Ankara </a:t>
            </a:r>
            <a:r>
              <a:rPr lang="tr-TR" sz="1350" dirty="0" err="1"/>
              <a:t>Vol</a:t>
            </a:r>
            <a:r>
              <a:rPr lang="tr-TR" sz="1350" dirty="0"/>
              <a:t>. 8, </a:t>
            </a:r>
            <a:r>
              <a:rPr lang="tr-TR" sz="1350" dirty="0" err="1"/>
              <a:t>Iss</a:t>
            </a:r>
            <a:r>
              <a:rPr lang="tr-TR" sz="1350" dirty="0"/>
              <a:t>. 3</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Doğan, U., 2017. Dokuz Eylül Üniversitesi, Endüstri Mühendisliği Ders Notları.</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Okay, H. 2015. Pazar Araştırması. Web Sitesi: https://www.dunya.com/kose-yazisi/pazar-arastirmasi/25420. Erişim Tarihi: 30.01.2019.</a:t>
            </a:r>
          </a:p>
          <a:p>
            <a:pPr marL="214313" indent="-214313" algn="just">
              <a:buClr>
                <a:srgbClr val="C00000"/>
              </a:buClr>
              <a:buFont typeface="Arial" panose="020B0604020202020204" pitchFamily="34" charset="0"/>
              <a:buChar char="•"/>
            </a:pPr>
            <a:endParaRPr lang="tr-TR" sz="1350" dirty="0"/>
          </a:p>
          <a:p>
            <a:pPr marL="214313" indent="-214313" algn="just">
              <a:buClr>
                <a:srgbClr val="C00000"/>
              </a:buClr>
              <a:buFont typeface="Arial" panose="020B0604020202020204" pitchFamily="34" charset="0"/>
              <a:buChar char="•"/>
            </a:pPr>
            <a:r>
              <a:rPr lang="tr-TR" sz="1350" dirty="0"/>
              <a:t>Torlak, Ö. Ve </a:t>
            </a:r>
            <a:r>
              <a:rPr lang="tr-TR" sz="1350" dirty="0" err="1"/>
              <a:t>Altunışık</a:t>
            </a:r>
            <a:r>
              <a:rPr lang="tr-TR" sz="1350" dirty="0"/>
              <a:t>. R. 2009. Pazarlama Stratejileri – Yönetsel Bir Yaklaşım. Beta Yayınları, İstanbul</a:t>
            </a:r>
          </a:p>
          <a:p>
            <a:pPr marL="214313" indent="-214313" algn="just">
              <a:buClr>
                <a:srgbClr val="C00000"/>
              </a:buClr>
              <a:buFont typeface="Arial" panose="020B0604020202020204" pitchFamily="34" charset="0"/>
              <a:buChar char="•"/>
            </a:pPr>
            <a:endParaRPr lang="tr-TR" sz="1350" dirty="0"/>
          </a:p>
        </p:txBody>
      </p:sp>
    </p:spTree>
    <p:extLst>
      <p:ext uri="{BB962C8B-B14F-4D97-AF65-F5344CB8AC3E}">
        <p14:creationId xmlns:p14="http://schemas.microsoft.com/office/powerpoint/2010/main" val="2391055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12446</TotalTime>
  <Words>696</Words>
  <Application>Microsoft Office PowerPoint</Application>
  <PresentationFormat>Ekran Gösterisi (4:3)</PresentationFormat>
  <Paragraphs>83</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9</vt:i4>
      </vt:variant>
    </vt:vector>
  </HeadingPairs>
  <TitlesOfParts>
    <vt:vector size="16" baseType="lpstr">
      <vt:lpstr>ＭＳ Ｐゴシック</vt:lpstr>
      <vt:lpstr>Arial</vt:lpstr>
      <vt:lpstr>Calibri</vt:lpstr>
      <vt:lpstr>Cambria Math</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Taşınmaz</cp:lastModifiedBy>
  <cp:revision>811</cp:revision>
  <cp:lastPrinted>2016-10-24T07:53:35Z</cp:lastPrinted>
  <dcterms:created xsi:type="dcterms:W3CDTF">2016-09-18T09:35:24Z</dcterms:created>
  <dcterms:modified xsi:type="dcterms:W3CDTF">2020-02-25T08:44:31Z</dcterms:modified>
</cp:coreProperties>
</file>