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16"/>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7C60B-5DBA-4B20-AC6E-3F9ECEEE4C0B}" type="datetimeFigureOut">
              <a:rPr lang="tr-TR" smtClean="0"/>
              <a:t>29.10.2017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74557-D2E9-417F-AFD9-7B576113158D}" type="slidenum">
              <a:rPr lang="tr-TR" smtClean="0"/>
              <a:t>‹#›</a:t>
            </a:fld>
            <a:endParaRPr lang="tr-TR"/>
          </a:p>
        </p:txBody>
      </p:sp>
    </p:spTree>
    <p:extLst>
      <p:ext uri="{BB962C8B-B14F-4D97-AF65-F5344CB8AC3E}">
        <p14:creationId xmlns:p14="http://schemas.microsoft.com/office/powerpoint/2010/main" val="292399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pPr>
              <a:defRPr/>
            </a:pPr>
            <a:fld id="{8DD67F5F-E6FE-4BD4-8087-6D6ADFA67E7A}"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220229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1156C330-7B52-47BC-B75E-5B02F9FC5FF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567468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004FC713-5246-4920-A483-FBA05F23BE2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035821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pPr>
              <a:defRPr/>
            </a:pPr>
            <a:fld id="{3C225C24-4B2A-4089-B015-F146B75EA62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942839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ECF9920-A76B-4D0F-88C6-65CD8DCE9E17}"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934684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pPr>
              <a:defRPr/>
            </a:pPr>
            <a:fld id="{E33287DD-426E-455C-87EE-32BC34A16E22}"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55528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pPr>
              <a:defRPr/>
            </a:pPr>
            <a:fld id="{0B79CC8C-0DD3-4901-B7E2-F41F5C9349F2}"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4004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0A2F719-96C4-4E6B-A269-B46E138B11B7}"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2149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49010E82-9024-4B2A-A3EA-980956E0AC6B}"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54451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pPr>
              <a:defRPr/>
            </a:pPr>
            <a:fld id="{8DD67F5F-E6FE-4BD4-8087-6D6ADFA67E7A}"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307409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B96C0985-AF9E-400B-AC96-CF9FF7A3B458}"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196097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B96C0985-AF9E-400B-AC96-CF9FF7A3B458}"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596720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C069B3BB-D141-42F4-B06C-86627AF14D86}"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539149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A38F2A17-BE5D-47FF-A5B9-586201CE948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097131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pPr>
              <a:defRPr/>
            </a:pPr>
            <a:fld id="{F7A54F46-F4CB-4D03-A3B1-9390D517B359}"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277396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pPr>
              <a:defRPr/>
            </a:pPr>
            <a:fld id="{AB0CE8C2-964B-4589-A95A-A6D7BBF7349A}"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532110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EEB4239F-BF94-4D25-B40D-0C5DEC9E473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225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3B985DB5-F508-4EFE-B1AB-46674FE35BC8}"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725861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AA9D567-5CDD-4257-9D43-85EFC004E06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692536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1156C330-7B52-47BC-B75E-5B02F9FC5FF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0494350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004FC713-5246-4920-A483-FBA05F23BE2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636942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pPr>
              <a:defRPr/>
            </a:pPr>
            <a:fld id="{3C225C24-4B2A-4089-B015-F146B75EA62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168418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C069B3BB-D141-42F4-B06C-86627AF14D86}"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0334982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ECF9920-A76B-4D0F-88C6-65CD8DCE9E17}"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463523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pPr>
              <a:defRPr/>
            </a:pPr>
            <a:fld id="{E33287DD-426E-455C-87EE-32BC34A16E22}"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6087692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pPr>
              <a:defRPr/>
            </a:pPr>
            <a:fld id="{0B79CC8C-0DD3-4901-B7E2-F41F5C9349F2}"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297030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0A2F719-96C4-4E6B-A269-B46E138B11B7}"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732212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49010E82-9024-4B2A-A3EA-980956E0AC6B}"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95871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A38F2A17-BE5D-47FF-A5B9-586201CE948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08155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pPr>
              <a:defRPr/>
            </a:pPr>
            <a:fld id="{F7A54F46-F4CB-4D03-A3B1-9390D517B359}"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33520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pPr>
              <a:defRPr/>
            </a:pPr>
            <a:fld id="{AB0CE8C2-964B-4589-A95A-A6D7BBF7349A}"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0380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EEB4239F-BF94-4D25-B40D-0C5DEC9E473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667693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3B985DB5-F508-4EFE-B1AB-46674FE35BC8}"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14961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AA9D567-5CDD-4257-9D43-85EFC004E06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269491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defRPr/>
            </a:pPr>
            <a:fld id="{68056CA5-5E65-4727-A4A9-F537B8DD70F0}" type="slidenum">
              <a:rPr lang="tr-TR" altLang="tr-TR">
                <a:solidFill>
                  <a:prstClr val="black"/>
                </a:solidFill>
                <a:cs typeface="Arial" panose="020B0604020202020204" pitchFamily="34" charset="0"/>
              </a:rPr>
              <a:pPr eaLnBrk="0" fontAlgn="base" hangingPunct="0">
                <a:spcBef>
                  <a:spcPct val="0"/>
                </a:spcBef>
                <a:spcAft>
                  <a:spcPct val="0"/>
                </a:spcAft>
                <a:defRPr/>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626985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defRPr/>
            </a:pPr>
            <a:fld id="{68056CA5-5E65-4727-A4A9-F537B8DD70F0}" type="slidenum">
              <a:rPr lang="tr-TR" altLang="tr-TR">
                <a:solidFill>
                  <a:prstClr val="black"/>
                </a:solidFill>
                <a:cs typeface="Arial" panose="020B0604020202020204" pitchFamily="34" charset="0"/>
              </a:rPr>
              <a:pPr eaLnBrk="0" fontAlgn="base" hangingPunct="0">
                <a:spcBef>
                  <a:spcPct val="0"/>
                </a:spcBef>
                <a:spcAft>
                  <a:spcPct val="0"/>
                </a:spcAft>
                <a:defRPr/>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33680969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692400" y="1871663"/>
            <a:ext cx="6815138" cy="1514475"/>
          </a:xfrm>
        </p:spPr>
        <p:txBody>
          <a:bodyPr rtlCol="0"/>
          <a:lstStyle/>
          <a:p>
            <a:pPr eaLnBrk="1" fontAlgn="auto" hangingPunct="1">
              <a:spcAft>
                <a:spcPts val="0"/>
              </a:spcAft>
              <a:defRPr/>
            </a:pPr>
            <a:r>
              <a:rPr lang="tr-TR" altLang="tr-TR" sz="3200" b="1" dirty="0" smtClean="0">
                <a:solidFill>
                  <a:schemeClr val="tx1">
                    <a:lumMod val="85000"/>
                    <a:lumOff val="15000"/>
                  </a:schemeClr>
                </a:solidFill>
                <a:latin typeface="+mn-lt"/>
              </a:rPr>
              <a:t>TURİZM </a:t>
            </a:r>
            <a:r>
              <a:rPr lang="tr-TR" altLang="tr-TR" sz="3200" b="1" dirty="0" smtClean="0">
                <a:solidFill>
                  <a:schemeClr val="tx1">
                    <a:lumMod val="85000"/>
                    <a:lumOff val="15000"/>
                  </a:schemeClr>
                </a:solidFill>
                <a:latin typeface="+mn-lt"/>
              </a:rPr>
              <a:t>PAZARLAMASINDA GÜNCEL YALAŞIMLAR</a:t>
            </a:r>
            <a:endParaRPr lang="tr-TR" altLang="tr-TR" sz="3200" b="1" dirty="0">
              <a:solidFill>
                <a:schemeClr val="tx1">
                  <a:lumMod val="85000"/>
                  <a:lumOff val="15000"/>
                </a:schemeClr>
              </a:solidFill>
              <a:latin typeface="+mn-lt"/>
            </a:endParaRPr>
          </a:p>
        </p:txBody>
      </p:sp>
      <p:sp>
        <p:nvSpPr>
          <p:cNvPr id="16387" name="Rectangle 3"/>
          <p:cNvSpPr>
            <a:spLocks noGrp="1" noChangeArrowheads="1"/>
          </p:cNvSpPr>
          <p:nvPr>
            <p:ph type="subTitle" idx="1"/>
          </p:nvPr>
        </p:nvSpPr>
        <p:spPr>
          <a:xfrm>
            <a:off x="2692400" y="3657600"/>
            <a:ext cx="6815138" cy="1320800"/>
          </a:xfrm>
        </p:spPr>
        <p:txBody>
          <a:bodyPr/>
          <a:lstStyle/>
          <a:p>
            <a:pPr eaLnBrk="1" hangingPunct="1"/>
            <a:r>
              <a:rPr lang="tr-TR" altLang="tr-TR" sz="3200" smtClean="0"/>
              <a:t>Emir Hilmi Üner</a:t>
            </a:r>
          </a:p>
        </p:txBody>
      </p:sp>
    </p:spTree>
    <p:extLst>
      <p:ext uri="{BB962C8B-B14F-4D97-AF65-F5344CB8AC3E}">
        <p14:creationId xmlns:p14="http://schemas.microsoft.com/office/powerpoint/2010/main" val="190027127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Unvan 1"/>
          <p:cNvSpPr>
            <a:spLocks noGrp="1"/>
          </p:cNvSpPr>
          <p:nvPr>
            <p:ph type="title"/>
          </p:nvPr>
        </p:nvSpPr>
        <p:spPr/>
        <p:txBody>
          <a:bodyPr/>
          <a:lstStyle/>
          <a:p>
            <a:pPr eaLnBrk="1" hangingPunct="1"/>
            <a:endParaRPr lang="tr-TR" altLang="tr-TR" smtClean="0">
              <a:ln>
                <a:noFill/>
              </a:ln>
            </a:endParaRPr>
          </a:p>
        </p:txBody>
      </p:sp>
      <p:sp>
        <p:nvSpPr>
          <p:cNvPr id="119811" name="İçerik Yer Tutucusu 2"/>
          <p:cNvSpPr>
            <a:spLocks noGrp="1"/>
          </p:cNvSpPr>
          <p:nvPr>
            <p:ph idx="1"/>
          </p:nvPr>
        </p:nvSpPr>
        <p:spPr/>
        <p:txBody>
          <a:bodyPr/>
          <a:lstStyle/>
          <a:p>
            <a:pPr algn="just" eaLnBrk="1" hangingPunct="1"/>
            <a:r>
              <a:rPr lang="tr-TR" altLang="tr-TR" sz="3200" smtClean="0"/>
              <a:t>Bazı ürünler bazı nedenlerden dolayı giriş aşamasından öteye gidemezler. Potansiyel alıcılar yeni malı herhangi bir nedenden ötürü benimsemediklerinde mal tutunmamış olur. büyüme dönemi süresince, satışlar hızlı bir şekilde artar, mal giderek aşağı gelir gruplarınca da satın alınmaya başlanır ve kârlılık en üst düzeye ulaşır, bunun ardında da kârda düşüşler başlar.</a:t>
            </a:r>
            <a:endParaRPr lang="tr-TR" altLang="tr-TR" smtClean="0"/>
          </a:p>
        </p:txBody>
      </p:sp>
    </p:spTree>
    <p:extLst>
      <p:ext uri="{BB962C8B-B14F-4D97-AF65-F5344CB8AC3E}">
        <p14:creationId xmlns:p14="http://schemas.microsoft.com/office/powerpoint/2010/main" val="1808100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Unvan 1"/>
          <p:cNvSpPr>
            <a:spLocks noGrp="1"/>
          </p:cNvSpPr>
          <p:nvPr>
            <p:ph type="title"/>
          </p:nvPr>
        </p:nvSpPr>
        <p:spPr/>
        <p:txBody>
          <a:bodyPr/>
          <a:lstStyle/>
          <a:p>
            <a:pPr eaLnBrk="1" hangingPunct="1"/>
            <a:endParaRPr lang="tr-TR" altLang="tr-TR" smtClean="0">
              <a:ln>
                <a:noFill/>
              </a:ln>
            </a:endParaRPr>
          </a:p>
        </p:txBody>
      </p:sp>
      <p:sp>
        <p:nvSpPr>
          <p:cNvPr id="120835" name="İçerik Yer Tutucusu 2"/>
          <p:cNvSpPr>
            <a:spLocks noGrp="1"/>
          </p:cNvSpPr>
          <p:nvPr>
            <p:ph idx="1"/>
          </p:nvPr>
        </p:nvSpPr>
        <p:spPr/>
        <p:txBody>
          <a:bodyPr/>
          <a:lstStyle/>
          <a:p>
            <a:pPr algn="just" eaLnBrk="1" hangingPunct="1"/>
            <a:r>
              <a:rPr lang="tr-TR" altLang="tr-TR" sz="3200" smtClean="0"/>
              <a:t>Ürünün pazarda benimsenmeye başlanmasından sonra bir çok rakip işletme pazara girmeye çalışır. Gelişme aşaması ürünün devamlılığı açısından oldukça kritik bir aşamadır, çünkü bu gelişme süresince ürünün başarısına karşı görülen rekabetçi tepkiler ürünün yaşam umudunu etkiler.</a:t>
            </a:r>
            <a:r>
              <a:rPr lang="tr-TR" altLang="tr-TR" smtClean="0"/>
              <a:t/>
            </a:r>
            <a:br>
              <a:rPr lang="tr-TR" altLang="tr-TR" smtClean="0"/>
            </a:br>
            <a:endParaRPr lang="tr-TR" altLang="tr-TR" smtClean="0"/>
          </a:p>
          <a:p>
            <a:pPr eaLnBrk="1" hangingPunct="1"/>
            <a:endParaRPr lang="tr-TR" altLang="tr-TR" smtClean="0"/>
          </a:p>
        </p:txBody>
      </p:sp>
    </p:spTree>
    <p:extLst>
      <p:ext uri="{BB962C8B-B14F-4D97-AF65-F5344CB8AC3E}">
        <p14:creationId xmlns:p14="http://schemas.microsoft.com/office/powerpoint/2010/main" val="519771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idx="1"/>
          </p:nvPr>
        </p:nvSpPr>
        <p:spPr>
          <a:xfrm>
            <a:off x="1295400" y="990600"/>
            <a:ext cx="9601200" cy="4884738"/>
          </a:xfrm>
        </p:spPr>
        <p:txBody>
          <a:bodyPr rtlCol="0">
            <a:normAutofit/>
          </a:bodyPr>
          <a:lstStyle/>
          <a:p>
            <a:pPr marL="0" indent="0" algn="ctr" eaLnBrk="1" fontAlgn="auto" hangingPunct="1">
              <a:lnSpc>
                <a:spcPct val="90000"/>
              </a:lnSpc>
              <a:buFont typeface="Arial" panose="020B0604020202020204" pitchFamily="34" charset="0"/>
              <a:buNone/>
              <a:defRPr/>
            </a:pPr>
            <a:r>
              <a:rPr lang="tr-TR" altLang="tr-TR" sz="3600" b="1" dirty="0" smtClean="0">
                <a:solidFill>
                  <a:schemeClr val="tx1">
                    <a:lumMod val="85000"/>
                    <a:lumOff val="15000"/>
                  </a:schemeClr>
                </a:solidFill>
              </a:rPr>
              <a:t>Olgunluk Dönemi</a:t>
            </a:r>
            <a:endParaRPr lang="tr-TR" altLang="tr-TR" sz="3600" b="1" dirty="0">
              <a:solidFill>
                <a:schemeClr val="tx1">
                  <a:lumMod val="85000"/>
                  <a:lumOff val="15000"/>
                </a:schemeClr>
              </a:solidFill>
            </a:endParaRPr>
          </a:p>
          <a:p>
            <a:pPr algn="just" eaLnBrk="1" fontAlgn="auto" hangingPunct="1">
              <a:lnSpc>
                <a:spcPct val="90000"/>
              </a:lnSpc>
              <a:buFont typeface="Arial"/>
              <a:buChar char="•"/>
              <a:defRPr/>
            </a:pPr>
            <a:endParaRPr lang="tr-TR" altLang="tr-TR" sz="3200" dirty="0" smtClean="0">
              <a:solidFill>
                <a:schemeClr val="tx1">
                  <a:lumMod val="85000"/>
                  <a:lumOff val="15000"/>
                </a:schemeClr>
              </a:solidFill>
            </a:endParaRPr>
          </a:p>
          <a:p>
            <a:pPr marL="0" indent="0" algn="just" eaLnBrk="1" fontAlgn="auto" hangingPunct="1">
              <a:lnSpc>
                <a:spcPct val="90000"/>
              </a:lnSpc>
              <a:buFont typeface="Arial" panose="020B0604020202020204" pitchFamily="34" charset="0"/>
              <a:buNone/>
              <a:defRPr/>
            </a:pPr>
            <a:endParaRPr lang="tr-TR" altLang="tr-TR" sz="3200" dirty="0" smtClean="0">
              <a:solidFill>
                <a:schemeClr val="tx1">
                  <a:lumMod val="85000"/>
                  <a:lumOff val="15000"/>
                </a:schemeClr>
              </a:solidFill>
            </a:endParaRPr>
          </a:p>
          <a:p>
            <a:pPr algn="just" eaLnBrk="1" fontAlgn="auto" hangingPunct="1">
              <a:lnSpc>
                <a:spcPct val="90000"/>
              </a:lnSpc>
              <a:defRPr/>
            </a:pPr>
            <a:r>
              <a:rPr lang="tr-TR" altLang="tr-TR" sz="3200" dirty="0" smtClean="0">
                <a:solidFill>
                  <a:schemeClr val="tx1">
                    <a:lumMod val="85000"/>
                    <a:lumOff val="15000"/>
                  </a:schemeClr>
                </a:solidFill>
              </a:rPr>
              <a:t>Bu dönemin</a:t>
            </a:r>
            <a:r>
              <a:rPr lang="tr-TR" altLang="tr-TR" sz="3200" b="1" dirty="0" smtClean="0">
                <a:solidFill>
                  <a:schemeClr val="tx1">
                    <a:lumMod val="85000"/>
                    <a:lumOff val="15000"/>
                  </a:schemeClr>
                </a:solidFill>
              </a:rPr>
              <a:t> </a:t>
            </a:r>
            <a:r>
              <a:rPr lang="tr-TR" altLang="tr-TR" sz="3200" dirty="0">
                <a:solidFill>
                  <a:schemeClr val="tx1">
                    <a:lumMod val="85000"/>
                    <a:lumOff val="15000"/>
                  </a:schemeClr>
                </a:solidFill>
              </a:rPr>
              <a:t>başlarında satış artışı bir süre daha devam edebilir. Çünkü henüz ürünü kullanmayan potansiyel talep vardır. </a:t>
            </a:r>
            <a:endParaRPr lang="tr-TR" altLang="tr-TR" sz="3200" dirty="0" smtClean="0">
              <a:solidFill>
                <a:schemeClr val="tx1">
                  <a:lumMod val="85000"/>
                  <a:lumOff val="15000"/>
                </a:schemeClr>
              </a:solidFill>
            </a:endParaRPr>
          </a:p>
          <a:p>
            <a:pPr algn="just" eaLnBrk="1" fontAlgn="auto" hangingPunct="1">
              <a:lnSpc>
                <a:spcPct val="90000"/>
              </a:lnSpc>
              <a:defRPr/>
            </a:pPr>
            <a:r>
              <a:rPr lang="tr-TR" altLang="tr-TR" sz="3200" dirty="0" smtClean="0">
                <a:solidFill>
                  <a:schemeClr val="tx1">
                    <a:lumMod val="85000"/>
                    <a:lumOff val="15000"/>
                  </a:schemeClr>
                </a:solidFill>
              </a:rPr>
              <a:t>Bu </a:t>
            </a:r>
            <a:r>
              <a:rPr lang="tr-TR" altLang="tr-TR" sz="3200" dirty="0">
                <a:solidFill>
                  <a:schemeClr val="tx1">
                    <a:lumMod val="85000"/>
                    <a:lumOff val="15000"/>
                  </a:schemeClr>
                </a:solidFill>
              </a:rPr>
              <a:t>dönem, ürünün ve pazarın özelliklerine bağlı olarak çok kısa veya uzun sürebilir.</a:t>
            </a:r>
          </a:p>
          <a:p>
            <a:pPr algn="just" eaLnBrk="1" fontAlgn="auto" hangingPunct="1">
              <a:lnSpc>
                <a:spcPct val="90000"/>
              </a:lnSpc>
              <a:buFontTx/>
              <a:buNone/>
              <a:defRPr/>
            </a:pPr>
            <a:endParaRPr lang="tr-TR" altLang="tr-TR" sz="3200" dirty="0">
              <a:solidFill>
                <a:schemeClr val="tx1">
                  <a:lumMod val="85000"/>
                  <a:lumOff val="15000"/>
                </a:schemeClr>
              </a:solidFill>
            </a:endParaRPr>
          </a:p>
          <a:p>
            <a:pPr algn="just" eaLnBrk="1" fontAlgn="auto" hangingPunct="1">
              <a:lnSpc>
                <a:spcPct val="90000"/>
              </a:lnSpc>
              <a:buFontTx/>
              <a:buNone/>
              <a:defRPr/>
            </a:pPr>
            <a:endParaRPr lang="tr-TR" altLang="tr-TR" sz="3200" dirty="0">
              <a:solidFill>
                <a:schemeClr val="tx1">
                  <a:lumMod val="85000"/>
                  <a:lumOff val="15000"/>
                </a:schemeClr>
              </a:solidFill>
            </a:endParaRPr>
          </a:p>
          <a:p>
            <a:pPr eaLnBrk="1" fontAlgn="auto" hangingPunct="1">
              <a:lnSpc>
                <a:spcPct val="90000"/>
              </a:lnSpc>
              <a:buFont typeface="Arial"/>
              <a:buChar char="•"/>
              <a:defRPr/>
            </a:pPr>
            <a:endParaRPr lang="tr-TR" altLang="tr-TR" sz="3200" dirty="0">
              <a:solidFill>
                <a:schemeClr val="tx1">
                  <a:lumMod val="85000"/>
                  <a:lumOff val="15000"/>
                </a:schemeClr>
              </a:solidFill>
            </a:endParaRPr>
          </a:p>
        </p:txBody>
      </p:sp>
    </p:spTree>
    <p:extLst>
      <p:ext uri="{BB962C8B-B14F-4D97-AF65-F5344CB8AC3E}">
        <p14:creationId xmlns:p14="http://schemas.microsoft.com/office/powerpoint/2010/main" val="3422959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Unvan 1"/>
          <p:cNvSpPr>
            <a:spLocks noGrp="1"/>
          </p:cNvSpPr>
          <p:nvPr>
            <p:ph type="title"/>
          </p:nvPr>
        </p:nvSpPr>
        <p:spPr/>
        <p:txBody>
          <a:bodyPr/>
          <a:lstStyle/>
          <a:p>
            <a:pPr eaLnBrk="1" hangingPunct="1"/>
            <a:r>
              <a:rPr lang="tr-TR" altLang="tr-TR" smtClean="0">
                <a:ln>
                  <a:noFill/>
                </a:ln>
              </a:rPr>
              <a:t>Olgunluk Dönemi</a:t>
            </a:r>
            <a:br>
              <a:rPr lang="tr-TR" altLang="tr-TR" smtClean="0">
                <a:ln>
                  <a:noFill/>
                </a:ln>
              </a:rPr>
            </a:br>
            <a:endParaRPr lang="tr-TR" altLang="tr-TR" smtClean="0">
              <a:ln>
                <a:noFill/>
              </a:ln>
            </a:endParaRPr>
          </a:p>
        </p:txBody>
      </p:sp>
      <p:sp>
        <p:nvSpPr>
          <p:cNvPr id="122883" name="İçerik Yer Tutucusu 2"/>
          <p:cNvSpPr>
            <a:spLocks noGrp="1"/>
          </p:cNvSpPr>
          <p:nvPr>
            <p:ph idx="1"/>
          </p:nvPr>
        </p:nvSpPr>
        <p:spPr/>
        <p:txBody>
          <a:bodyPr/>
          <a:lstStyle/>
          <a:p>
            <a:pPr algn="just" eaLnBrk="1" hangingPunct="1"/>
            <a:r>
              <a:rPr lang="tr-TR" altLang="tr-TR" sz="3200" smtClean="0"/>
              <a:t>Olgunluk dönemi süresince satış artışı azalan oranda devam eder, ancak en üst satış noktasına ulaşılmasından sonra satış eğrisi azalma eğilimi gösterir. Bu aşamada ürün tüm gelir grupları tarafından satın alınır. </a:t>
            </a:r>
          </a:p>
        </p:txBody>
      </p:sp>
    </p:spTree>
    <p:extLst>
      <p:ext uri="{BB962C8B-B14F-4D97-AF65-F5344CB8AC3E}">
        <p14:creationId xmlns:p14="http://schemas.microsoft.com/office/powerpoint/2010/main" val="2819196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Başlık 1"/>
          <p:cNvSpPr>
            <a:spLocks noGrp="1"/>
          </p:cNvSpPr>
          <p:nvPr>
            <p:ph type="title"/>
          </p:nvPr>
        </p:nvSpPr>
        <p:spPr>
          <a:xfrm>
            <a:off x="1905000" y="838200"/>
            <a:ext cx="8229600" cy="762000"/>
          </a:xfrm>
        </p:spPr>
        <p:txBody>
          <a:bodyPr rtlCol="0">
            <a:normAutofit/>
          </a:bodyPr>
          <a:lstStyle/>
          <a:p>
            <a:pPr eaLnBrk="1" fontAlgn="auto" hangingPunct="1">
              <a:spcAft>
                <a:spcPts val="0"/>
              </a:spcAft>
              <a:defRPr/>
            </a:pPr>
            <a:r>
              <a:rPr lang="tr-TR" altLang="tr-TR" sz="3200" b="1" dirty="0">
                <a:solidFill>
                  <a:schemeClr val="tx1">
                    <a:lumMod val="85000"/>
                    <a:lumOff val="15000"/>
                  </a:schemeClr>
                </a:solidFill>
                <a:latin typeface="+mn-lt"/>
              </a:rPr>
              <a:t>ÜRÜN YAŞAM EVRELERİ</a:t>
            </a:r>
          </a:p>
        </p:txBody>
      </p:sp>
      <p:sp>
        <p:nvSpPr>
          <p:cNvPr id="48131" name="Rectangle 4"/>
          <p:cNvSpPr>
            <a:spLocks noGrp="1" noChangeArrowheads="1"/>
          </p:cNvSpPr>
          <p:nvPr>
            <p:ph idx="1"/>
          </p:nvPr>
        </p:nvSpPr>
        <p:spPr>
          <a:xfrm>
            <a:off x="762000" y="1600200"/>
            <a:ext cx="9906000" cy="4572000"/>
          </a:xfrm>
        </p:spPr>
        <p:txBody>
          <a:bodyPr rtlCol="0">
            <a:normAutofit/>
          </a:bodyPr>
          <a:lstStyle/>
          <a:p>
            <a:pPr algn="just" eaLnBrk="1" fontAlgn="auto" hangingPunct="1">
              <a:lnSpc>
                <a:spcPct val="80000"/>
              </a:lnSpc>
              <a:buFont typeface="Arial"/>
              <a:buChar char="•"/>
              <a:defRPr/>
            </a:pPr>
            <a:r>
              <a:rPr lang="tr-TR" altLang="tr-TR" sz="3600" b="1" dirty="0" smtClean="0">
                <a:solidFill>
                  <a:schemeClr val="tx1">
                    <a:lumMod val="85000"/>
                    <a:lumOff val="15000"/>
                  </a:schemeClr>
                </a:solidFill>
              </a:rPr>
              <a:t>Pazara Giriş Aşaması:</a:t>
            </a:r>
            <a:endParaRPr lang="tr-TR" altLang="tr-TR" sz="3600" b="1" dirty="0">
              <a:solidFill>
                <a:schemeClr val="tx1">
                  <a:lumMod val="85000"/>
                  <a:lumOff val="15000"/>
                </a:schemeClr>
              </a:solidFill>
            </a:endParaRPr>
          </a:p>
          <a:p>
            <a:pPr algn="just" eaLnBrk="1" fontAlgn="auto" hangingPunct="1">
              <a:lnSpc>
                <a:spcPct val="80000"/>
              </a:lnSpc>
              <a:buFont typeface="Arial"/>
              <a:buChar char="•"/>
              <a:defRPr/>
            </a:pPr>
            <a:endParaRPr lang="tr-TR" altLang="tr-TR" sz="3200" dirty="0" smtClean="0">
              <a:solidFill>
                <a:schemeClr val="tx1">
                  <a:lumMod val="85000"/>
                  <a:lumOff val="15000"/>
                </a:schemeClr>
              </a:solidFill>
            </a:endParaRPr>
          </a:p>
          <a:p>
            <a:pPr algn="just" eaLnBrk="1" fontAlgn="auto" hangingPunct="1">
              <a:lnSpc>
                <a:spcPct val="80000"/>
              </a:lnSpc>
              <a:buFont typeface="Arial"/>
              <a:buChar char="•"/>
              <a:defRPr/>
            </a:pPr>
            <a:r>
              <a:rPr lang="tr-TR" altLang="tr-TR" sz="3200" dirty="0" smtClean="0">
                <a:solidFill>
                  <a:schemeClr val="tx1">
                    <a:lumMod val="85000"/>
                    <a:lumOff val="15000"/>
                  </a:schemeClr>
                </a:solidFill>
              </a:rPr>
              <a:t>Bu aşamasındaki </a:t>
            </a:r>
            <a:r>
              <a:rPr lang="tr-TR" altLang="tr-TR" sz="3200" dirty="0">
                <a:solidFill>
                  <a:schemeClr val="tx1">
                    <a:lumMod val="85000"/>
                    <a:lumOff val="15000"/>
                  </a:schemeClr>
                </a:solidFill>
              </a:rPr>
              <a:t>bir ürünün yeniliği oranında taklit edilmesi zaman alır dolayısıyla bu aşamada rekabet yoktur. Tüketicileri bilgilendirici ve onları ürünlerin yararları ile kullanımı hakkında eğitici tutundurma çabaları bu aşamada ağırlık kazanır</a:t>
            </a:r>
            <a:r>
              <a:rPr lang="tr-TR" altLang="tr-TR" sz="3200" dirty="0" smtClean="0">
                <a:solidFill>
                  <a:schemeClr val="tx1">
                    <a:lumMod val="85000"/>
                    <a:lumOff val="15000"/>
                  </a:schemeClr>
                </a:solidFill>
              </a:rPr>
              <a:t>.</a:t>
            </a:r>
          </a:p>
        </p:txBody>
      </p:sp>
    </p:spTree>
    <p:extLst>
      <p:ext uri="{BB962C8B-B14F-4D97-AF65-F5344CB8AC3E}">
        <p14:creationId xmlns:p14="http://schemas.microsoft.com/office/powerpoint/2010/main" val="1771970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marL="285750" indent="-285750" eaLnBrk="1" fontAlgn="auto" hangingPunct="1">
              <a:lnSpc>
                <a:spcPct val="80000"/>
              </a:lnSpc>
              <a:spcBef>
                <a:spcPct val="20000"/>
              </a:spcBef>
              <a:spcAft>
                <a:spcPts val="600"/>
              </a:spcAft>
              <a:defRPr/>
            </a:pPr>
            <a:r>
              <a:rPr lang="tr-TR" altLang="tr-TR" sz="3600" b="1" dirty="0">
                <a:ln>
                  <a:noFill/>
                </a:ln>
                <a:solidFill>
                  <a:prstClr val="black">
                    <a:lumMod val="85000"/>
                    <a:lumOff val="15000"/>
                  </a:prstClr>
                </a:solidFill>
                <a:ea typeface="+mn-ea"/>
                <a:cs typeface="+mn-cs"/>
              </a:rPr>
              <a:t>Pazara Giriş Aşaması:</a:t>
            </a:r>
            <a:br>
              <a:rPr lang="tr-TR" altLang="tr-TR" sz="3600" b="1" dirty="0">
                <a:ln>
                  <a:noFill/>
                </a:ln>
                <a:solidFill>
                  <a:prstClr val="black">
                    <a:lumMod val="85000"/>
                    <a:lumOff val="15000"/>
                  </a:prstClr>
                </a:solidFill>
                <a:ea typeface="+mn-ea"/>
                <a:cs typeface="+mn-cs"/>
              </a:rPr>
            </a:br>
            <a:endParaRPr lang="tr-TR" dirty="0"/>
          </a:p>
        </p:txBody>
      </p:sp>
      <p:sp>
        <p:nvSpPr>
          <p:cNvPr id="112643" name="İçerik Yer Tutucusu 2"/>
          <p:cNvSpPr>
            <a:spLocks noGrp="1"/>
          </p:cNvSpPr>
          <p:nvPr>
            <p:ph idx="1"/>
          </p:nvPr>
        </p:nvSpPr>
        <p:spPr/>
        <p:txBody>
          <a:bodyPr/>
          <a:lstStyle/>
          <a:p>
            <a:pPr algn="just" eaLnBrk="1" hangingPunct="1"/>
            <a:r>
              <a:rPr lang="tr-TR" altLang="tr-TR" sz="3200" smtClean="0"/>
              <a:t>Yaşam eğrisinin giriş aşaması, ürünün pazar alanında ilk kez yer aldığı, başlangıçta satışların çok az ve karlılığın negatif olduğu aşamadır. Genel olarak şirket dağıtım ve tutundurma için büyük harcamalar yapmasına karşın başlangıç gelirinin düşük olmasından dolayı, kâr elde edilemez. Bu aşamada satışlar yavaş yavaş yükselir. </a:t>
            </a:r>
            <a:r>
              <a:rPr lang="tr-TR" altLang="tr-TR" smtClean="0">
                <a:solidFill>
                  <a:srgbClr val="000000"/>
                </a:solidFill>
              </a:rPr>
              <a:t/>
            </a:r>
            <a:br>
              <a:rPr lang="tr-TR" altLang="tr-TR" smtClean="0">
                <a:solidFill>
                  <a:srgbClr val="000000"/>
                </a:solidFill>
              </a:rPr>
            </a:br>
            <a:endParaRPr lang="tr-TR" altLang="tr-TR" smtClean="0">
              <a:solidFill>
                <a:srgbClr val="000000"/>
              </a:solidFill>
            </a:endParaRPr>
          </a:p>
          <a:p>
            <a:pPr eaLnBrk="1" hangingPunct="1"/>
            <a:endParaRPr lang="tr-TR" altLang="tr-TR" smtClean="0"/>
          </a:p>
        </p:txBody>
      </p:sp>
    </p:spTree>
    <p:extLst>
      <p:ext uri="{BB962C8B-B14F-4D97-AF65-F5344CB8AC3E}">
        <p14:creationId xmlns:p14="http://schemas.microsoft.com/office/powerpoint/2010/main" val="3430120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eaLnBrk="1" hangingPunct="1">
              <a:defRPr/>
            </a:pPr>
            <a:r>
              <a:rPr lang="tr-TR" altLang="tr-TR" b="1" dirty="0" smtClean="0">
                <a:solidFill>
                  <a:schemeClr val="tx1">
                    <a:lumMod val="85000"/>
                    <a:lumOff val="15000"/>
                  </a:schemeClr>
                </a:solidFill>
              </a:rPr>
              <a:t>Pazara Giriş Aşaması:</a:t>
            </a:r>
            <a:br>
              <a:rPr lang="tr-TR" altLang="tr-TR" b="1" dirty="0" smtClean="0">
                <a:solidFill>
                  <a:schemeClr val="tx1">
                    <a:lumMod val="85000"/>
                    <a:lumOff val="15000"/>
                  </a:schemeClr>
                </a:solidFill>
              </a:rPr>
            </a:br>
            <a:endParaRPr lang="tr-TR" dirty="0"/>
          </a:p>
        </p:txBody>
      </p:sp>
      <p:sp>
        <p:nvSpPr>
          <p:cNvPr id="113667" name="İçerik Yer Tutucusu 2"/>
          <p:cNvSpPr>
            <a:spLocks noGrp="1"/>
          </p:cNvSpPr>
          <p:nvPr>
            <p:ph idx="1"/>
          </p:nvPr>
        </p:nvSpPr>
        <p:spPr/>
        <p:txBody>
          <a:bodyPr/>
          <a:lstStyle/>
          <a:p>
            <a:pPr algn="just" eaLnBrk="1" hangingPunct="1"/>
            <a:r>
              <a:rPr lang="tr-TR" altLang="tr-TR" sz="3200" smtClean="0"/>
              <a:t>Yeni mal, ürüne karşı acil ihtiyacı ve yeterli satın alma gücü olanlar tarafından satın alınır. Pazarda yeni malın benzeri olmadığından doğrudan rakip yoktur. Ne var ki, yeni malın yerini aldığı ikame malları üretenlerin rekabeti söz konusudur. </a:t>
            </a:r>
          </a:p>
        </p:txBody>
      </p:sp>
    </p:spTree>
    <p:extLst>
      <p:ext uri="{BB962C8B-B14F-4D97-AF65-F5344CB8AC3E}">
        <p14:creationId xmlns:p14="http://schemas.microsoft.com/office/powerpoint/2010/main" val="2412466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eaLnBrk="1" hangingPunct="1">
              <a:defRPr/>
            </a:pPr>
            <a:r>
              <a:rPr lang="tr-TR" altLang="tr-TR" b="1" dirty="0" smtClean="0">
                <a:solidFill>
                  <a:schemeClr val="tx1">
                    <a:lumMod val="85000"/>
                    <a:lumOff val="15000"/>
                  </a:schemeClr>
                </a:solidFill>
              </a:rPr>
              <a:t>Pazara Giriş Aşaması:</a:t>
            </a:r>
            <a:br>
              <a:rPr lang="tr-TR" altLang="tr-TR" b="1" dirty="0" smtClean="0">
                <a:solidFill>
                  <a:schemeClr val="tx1">
                    <a:lumMod val="85000"/>
                    <a:lumOff val="15000"/>
                  </a:schemeClr>
                </a:solidFill>
              </a:rPr>
            </a:br>
            <a:endParaRPr lang="tr-TR" dirty="0"/>
          </a:p>
        </p:txBody>
      </p:sp>
      <p:sp>
        <p:nvSpPr>
          <p:cNvPr id="114691" name="İçerik Yer Tutucusu 2"/>
          <p:cNvSpPr>
            <a:spLocks noGrp="1"/>
          </p:cNvSpPr>
          <p:nvPr>
            <p:ph idx="1"/>
          </p:nvPr>
        </p:nvSpPr>
        <p:spPr>
          <a:xfrm>
            <a:off x="1295400" y="2557463"/>
            <a:ext cx="9601200" cy="3690937"/>
          </a:xfrm>
        </p:spPr>
        <p:txBody>
          <a:bodyPr/>
          <a:lstStyle/>
          <a:p>
            <a:pPr algn="just" eaLnBrk="1" hangingPunct="1">
              <a:buClr>
                <a:srgbClr val="B15E28"/>
              </a:buClr>
            </a:pPr>
            <a:r>
              <a:rPr lang="tr-TR" altLang="tr-TR" sz="3200" smtClean="0"/>
              <a:t>Bu aşamada yeni malın nitelikleri alıcıların istekleri doğrultusunda sık sık yapılan pazar araştırmalarına göre değiştirilir. </a:t>
            </a:r>
          </a:p>
          <a:p>
            <a:pPr algn="just" eaLnBrk="1" hangingPunct="1">
              <a:buClr>
                <a:srgbClr val="B15E28"/>
              </a:buClr>
            </a:pPr>
            <a:r>
              <a:rPr lang="tr-TR" altLang="tr-TR" sz="3200" smtClean="0"/>
              <a:t>Yeni bir ürünü geliştirme ve pazara sunma oldukça büyük harcamalar yapmayı zorunlu kılar. Yeni ürünün zarar etme riski nispeten yüksektir.</a:t>
            </a:r>
            <a:endParaRPr lang="tr-TR" altLang="tr-TR" smtClean="0"/>
          </a:p>
          <a:p>
            <a:pPr eaLnBrk="1" hangingPunct="1"/>
            <a:endParaRPr lang="tr-TR" altLang="tr-TR" smtClean="0"/>
          </a:p>
        </p:txBody>
      </p:sp>
    </p:spTree>
    <p:extLst>
      <p:ext uri="{BB962C8B-B14F-4D97-AF65-F5344CB8AC3E}">
        <p14:creationId xmlns:p14="http://schemas.microsoft.com/office/powerpoint/2010/main" val="48822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eaLnBrk="1" hangingPunct="1">
              <a:defRPr/>
            </a:pPr>
            <a:r>
              <a:rPr lang="tr-TR" altLang="tr-TR" b="1" dirty="0" smtClean="0">
                <a:solidFill>
                  <a:schemeClr val="tx1">
                    <a:lumMod val="85000"/>
                    <a:lumOff val="15000"/>
                  </a:schemeClr>
                </a:solidFill>
              </a:rPr>
              <a:t>Pazara Giriş Aşaması:</a:t>
            </a:r>
            <a:br>
              <a:rPr lang="tr-TR" altLang="tr-TR" b="1" dirty="0" smtClean="0">
                <a:solidFill>
                  <a:schemeClr val="tx1">
                    <a:lumMod val="85000"/>
                    <a:lumOff val="15000"/>
                  </a:schemeClr>
                </a:solidFill>
              </a:rPr>
            </a:br>
            <a:endParaRPr lang="tr-TR" dirty="0"/>
          </a:p>
        </p:txBody>
      </p:sp>
      <p:sp>
        <p:nvSpPr>
          <p:cNvPr id="115715" name="İçerik Yer Tutucusu 2"/>
          <p:cNvSpPr>
            <a:spLocks noGrp="1"/>
          </p:cNvSpPr>
          <p:nvPr>
            <p:ph idx="1"/>
          </p:nvPr>
        </p:nvSpPr>
        <p:spPr>
          <a:xfrm>
            <a:off x="914400" y="2438400"/>
            <a:ext cx="10363200" cy="3810000"/>
          </a:xfrm>
        </p:spPr>
        <p:txBody>
          <a:bodyPr/>
          <a:lstStyle/>
          <a:p>
            <a:pPr eaLnBrk="1" hangingPunct="1"/>
            <a:r>
              <a:rPr lang="tr-TR" altLang="tr-TR" sz="3200" smtClean="0"/>
              <a:t>Tüketiciler ürünü bu aşamada tanımamaktadırlar. </a:t>
            </a:r>
          </a:p>
          <a:p>
            <a:pPr eaLnBrk="1" hangingPunct="1"/>
            <a:r>
              <a:rPr lang="tr-TR" altLang="tr-TR" sz="3200" smtClean="0"/>
              <a:t>Dolayısıyla tüketicilerin beklentileri ve muhtemel davranışları belirsiz olacaktır.  </a:t>
            </a:r>
          </a:p>
          <a:p>
            <a:pPr eaLnBrk="1" hangingPunct="1"/>
            <a:r>
              <a:rPr lang="tr-TR" altLang="tr-TR" sz="3200" smtClean="0"/>
              <a:t>Dağıtım kanalı yeni baştan kurulacak ya da mevcut dağıtım kanallarından birisi kullanılacaktır. </a:t>
            </a:r>
          </a:p>
        </p:txBody>
      </p:sp>
    </p:spTree>
    <p:extLst>
      <p:ext uri="{BB962C8B-B14F-4D97-AF65-F5344CB8AC3E}">
        <p14:creationId xmlns:p14="http://schemas.microsoft.com/office/powerpoint/2010/main" val="3595983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eaLnBrk="1" hangingPunct="1">
              <a:defRPr/>
            </a:pPr>
            <a:r>
              <a:rPr lang="tr-TR" altLang="tr-TR" b="1" dirty="0" smtClean="0">
                <a:solidFill>
                  <a:schemeClr val="tx1">
                    <a:lumMod val="85000"/>
                    <a:lumOff val="15000"/>
                  </a:schemeClr>
                </a:solidFill>
              </a:rPr>
              <a:t>Pazara Giriş Aşaması:</a:t>
            </a:r>
            <a:br>
              <a:rPr lang="tr-TR" altLang="tr-TR" b="1" dirty="0" smtClean="0">
                <a:solidFill>
                  <a:schemeClr val="tx1">
                    <a:lumMod val="85000"/>
                    <a:lumOff val="15000"/>
                  </a:schemeClr>
                </a:solidFill>
              </a:rPr>
            </a:br>
            <a:endParaRPr lang="tr-TR" dirty="0"/>
          </a:p>
        </p:txBody>
      </p:sp>
      <p:sp>
        <p:nvSpPr>
          <p:cNvPr id="116739" name="İçerik Yer Tutucusu 2"/>
          <p:cNvSpPr>
            <a:spLocks noGrp="1"/>
          </p:cNvSpPr>
          <p:nvPr>
            <p:ph idx="1"/>
          </p:nvPr>
        </p:nvSpPr>
        <p:spPr/>
        <p:txBody>
          <a:bodyPr/>
          <a:lstStyle/>
          <a:p>
            <a:pPr algn="just" eaLnBrk="1" hangingPunct="1">
              <a:lnSpc>
                <a:spcPct val="80000"/>
              </a:lnSpc>
              <a:buClr>
                <a:srgbClr val="B15E28"/>
              </a:buClr>
            </a:pPr>
            <a:r>
              <a:rPr lang="tr-TR" altLang="tr-TR" sz="3200" smtClean="0"/>
              <a:t>Kar düşük</a:t>
            </a:r>
          </a:p>
          <a:p>
            <a:pPr algn="just" eaLnBrk="1" hangingPunct="1">
              <a:lnSpc>
                <a:spcPct val="80000"/>
              </a:lnSpc>
              <a:buClr>
                <a:srgbClr val="B15E28"/>
              </a:buClr>
            </a:pPr>
            <a:r>
              <a:rPr lang="tr-TR" altLang="tr-TR" sz="3200" smtClean="0"/>
              <a:t>Rekabet yok </a:t>
            </a:r>
          </a:p>
          <a:p>
            <a:pPr algn="just" eaLnBrk="1" hangingPunct="1">
              <a:lnSpc>
                <a:spcPct val="80000"/>
              </a:lnSpc>
              <a:buClr>
                <a:srgbClr val="B15E28"/>
              </a:buClr>
            </a:pPr>
            <a:r>
              <a:rPr lang="tr-TR" altLang="tr-TR" sz="3200" smtClean="0"/>
              <a:t>Ürün tanıtımı önemli (reklam vb tutundurma çalışmaları)</a:t>
            </a:r>
          </a:p>
          <a:p>
            <a:pPr algn="just" eaLnBrk="1" hangingPunct="1">
              <a:lnSpc>
                <a:spcPct val="80000"/>
              </a:lnSpc>
              <a:buClr>
                <a:srgbClr val="B15E28"/>
              </a:buClr>
            </a:pPr>
            <a:r>
              <a:rPr lang="tr-TR" altLang="tr-TR" sz="3200" smtClean="0"/>
              <a:t>Dağıtım kanallarının belirlenmesi önemli</a:t>
            </a:r>
          </a:p>
          <a:p>
            <a:pPr eaLnBrk="1" hangingPunct="1"/>
            <a:endParaRPr lang="tr-TR" altLang="tr-TR" smtClean="0"/>
          </a:p>
        </p:txBody>
      </p:sp>
    </p:spTree>
    <p:extLst>
      <p:ext uri="{BB962C8B-B14F-4D97-AF65-F5344CB8AC3E}">
        <p14:creationId xmlns:p14="http://schemas.microsoft.com/office/powerpoint/2010/main" val="2168664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eaLnBrk="1" hangingPunct="1">
              <a:defRPr/>
            </a:pPr>
            <a:r>
              <a:rPr lang="tr-TR" sz="3200" b="1" dirty="0" smtClean="0">
                <a:ln>
                  <a:noFill/>
                </a:ln>
                <a:ea typeface="+mn-ea"/>
                <a:cs typeface="+mn-cs"/>
              </a:rPr>
              <a:t>BÜYÜME </a:t>
            </a:r>
            <a:r>
              <a:rPr lang="tr-TR" sz="3200" b="1" dirty="0">
                <a:ln>
                  <a:noFill/>
                </a:ln>
                <a:ea typeface="+mn-ea"/>
                <a:cs typeface="+mn-cs"/>
              </a:rPr>
              <a:t>DÖNEMİ</a:t>
            </a:r>
            <a:endParaRPr lang="tr-TR" sz="5400" b="1" dirty="0"/>
          </a:p>
        </p:txBody>
      </p:sp>
      <p:sp>
        <p:nvSpPr>
          <p:cNvPr id="117763" name="İçerik Yer Tutucusu 2"/>
          <p:cNvSpPr>
            <a:spLocks noGrp="1"/>
          </p:cNvSpPr>
          <p:nvPr>
            <p:ph idx="1"/>
          </p:nvPr>
        </p:nvSpPr>
        <p:spPr>
          <a:xfrm>
            <a:off x="762000" y="2438400"/>
            <a:ext cx="10668000" cy="3810000"/>
          </a:xfrm>
        </p:spPr>
        <p:txBody>
          <a:bodyPr/>
          <a:lstStyle/>
          <a:p>
            <a:pPr eaLnBrk="1" hangingPunct="1"/>
            <a:r>
              <a:rPr lang="tr-TR" altLang="tr-TR" sz="2800" smtClean="0"/>
              <a:t> Ürünün tüketiciler tarafından benimsenmeye başladığı ve sektör satışlarının ve karının hızlı bir yükseliş trendi içine girdiği dönemdir.  </a:t>
            </a:r>
          </a:p>
          <a:p>
            <a:pPr eaLnBrk="1" hangingPunct="1"/>
            <a:r>
              <a:rPr lang="tr-TR" altLang="tr-TR" sz="2800" smtClean="0"/>
              <a:t>Hızlı yükseliş döneminde pazara yeni işletmeler girerken, ürünlerde sürekli iyileştirmeler yapılır. </a:t>
            </a:r>
          </a:p>
          <a:p>
            <a:pPr eaLnBrk="1" hangingPunct="1"/>
            <a:r>
              <a:rPr lang="tr-TR" altLang="tr-TR" sz="2800" smtClean="0"/>
              <a:t>Rekabet yoğunluğu gittikçe artmaktadır </a:t>
            </a:r>
          </a:p>
          <a:p>
            <a:pPr eaLnBrk="1" hangingPunct="1"/>
            <a:r>
              <a:rPr lang="tr-TR" altLang="tr-TR" sz="2800" smtClean="0"/>
              <a:t>İşletme yüksek pazar payı ile yüksek kar oranı arasında seçim yapma durumu ile karşılaşabilir. </a:t>
            </a:r>
          </a:p>
        </p:txBody>
      </p:sp>
    </p:spTree>
    <p:extLst>
      <p:ext uri="{BB962C8B-B14F-4D97-AF65-F5344CB8AC3E}">
        <p14:creationId xmlns:p14="http://schemas.microsoft.com/office/powerpoint/2010/main" val="141509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Unvan 1"/>
          <p:cNvSpPr>
            <a:spLocks noGrp="1"/>
          </p:cNvSpPr>
          <p:nvPr>
            <p:ph type="title"/>
          </p:nvPr>
        </p:nvSpPr>
        <p:spPr/>
        <p:txBody>
          <a:bodyPr/>
          <a:lstStyle/>
          <a:p>
            <a:pPr eaLnBrk="1" hangingPunct="1"/>
            <a:endParaRPr lang="tr-TR" altLang="tr-TR" smtClean="0">
              <a:ln>
                <a:noFill/>
              </a:ln>
            </a:endParaRPr>
          </a:p>
        </p:txBody>
      </p:sp>
      <p:sp>
        <p:nvSpPr>
          <p:cNvPr id="3" name="İçerik Yer Tutucusu 2"/>
          <p:cNvSpPr>
            <a:spLocks noGrp="1"/>
          </p:cNvSpPr>
          <p:nvPr>
            <p:ph idx="1"/>
          </p:nvPr>
        </p:nvSpPr>
        <p:spPr>
          <a:xfrm>
            <a:off x="685800" y="1905000"/>
            <a:ext cx="10668000" cy="4343400"/>
          </a:xfrm>
        </p:spPr>
        <p:txBody>
          <a:bodyPr/>
          <a:lstStyle/>
          <a:p>
            <a:pPr eaLnBrk="1" hangingPunct="1">
              <a:defRPr/>
            </a:pPr>
            <a:r>
              <a:rPr lang="tr-TR" altLang="tr-TR" sz="3200" b="1" dirty="0" smtClean="0">
                <a:solidFill>
                  <a:schemeClr val="tx1"/>
                </a:solidFill>
              </a:rPr>
              <a:t>Büyüme</a:t>
            </a:r>
            <a:endParaRPr lang="tr-TR" altLang="tr-TR" sz="3200" dirty="0" smtClean="0">
              <a:solidFill>
                <a:schemeClr val="tx1"/>
              </a:solidFill>
            </a:endParaRPr>
          </a:p>
          <a:p>
            <a:pPr algn="just" eaLnBrk="1" hangingPunct="1">
              <a:defRPr/>
            </a:pPr>
            <a:r>
              <a:rPr lang="tr-TR" altLang="tr-TR" sz="3200" dirty="0" smtClean="0">
                <a:solidFill>
                  <a:schemeClr val="tx1">
                    <a:lumMod val="85000"/>
                    <a:lumOff val="15000"/>
                  </a:schemeClr>
                </a:solidFill>
              </a:rPr>
              <a:t>Bu aşamada, satışlar hızla artmaya başlar. Kar artışı ise bu aşamada satışlardan daha yüksek olabilir. Ancak bu aşamanın sonlarına doğru, pazara girecek rakip ürünlerin sayısı ve performansına bağlı olarak karlılık satışlardan daha hızlı azalabilir. Çünkü bu aşamada ayırt edici özelliklere vurgu yapıcı daha fazla tutundurma çabası ile daha fazla dağıtım maliyetine katlanmak gerekir.</a:t>
            </a:r>
          </a:p>
          <a:p>
            <a:pPr eaLnBrk="1" hangingPunct="1">
              <a:defRPr/>
            </a:pPr>
            <a:endParaRPr lang="tr-TR" dirty="0"/>
          </a:p>
        </p:txBody>
      </p:sp>
    </p:spTree>
    <p:extLst>
      <p:ext uri="{BB962C8B-B14F-4D97-AF65-F5344CB8AC3E}">
        <p14:creationId xmlns:p14="http://schemas.microsoft.com/office/powerpoint/2010/main" val="39268383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1_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520</Words>
  <Application>Microsoft Office PowerPoint</Application>
  <PresentationFormat>Geniş ekran</PresentationFormat>
  <Paragraphs>39</Paragraphs>
  <Slides>13</Slides>
  <Notes>0</Notes>
  <HiddenSlides>0</HiddenSlides>
  <MMClips>0</MMClips>
  <ScaleCrop>false</ScaleCrop>
  <HeadingPairs>
    <vt:vector size="6" baseType="variant">
      <vt:variant>
        <vt:lpstr>Kullanılan Yazı Tipleri</vt:lpstr>
      </vt:variant>
      <vt:variant>
        <vt:i4>3</vt:i4>
      </vt:variant>
      <vt:variant>
        <vt:lpstr>Tema</vt:lpstr>
      </vt:variant>
      <vt:variant>
        <vt:i4>2</vt:i4>
      </vt:variant>
      <vt:variant>
        <vt:lpstr>Slayt Başlıkları</vt:lpstr>
      </vt:variant>
      <vt:variant>
        <vt:i4>13</vt:i4>
      </vt:variant>
    </vt:vector>
  </HeadingPairs>
  <TitlesOfParts>
    <vt:vector size="18" baseType="lpstr">
      <vt:lpstr>Arial</vt:lpstr>
      <vt:lpstr>Calibri</vt:lpstr>
      <vt:lpstr>Garamond</vt:lpstr>
      <vt:lpstr>Organik</vt:lpstr>
      <vt:lpstr>1_Organik</vt:lpstr>
      <vt:lpstr>TURİZM PAZARLAMASINDA GÜNCEL YALAŞIMLAR</vt:lpstr>
      <vt:lpstr>ÜRÜN YAŞAM EVRELERİ</vt:lpstr>
      <vt:lpstr>Pazara Giriş Aşaması: </vt:lpstr>
      <vt:lpstr>Pazara Giriş Aşaması: </vt:lpstr>
      <vt:lpstr>Pazara Giriş Aşaması: </vt:lpstr>
      <vt:lpstr>Pazara Giriş Aşaması: </vt:lpstr>
      <vt:lpstr>Pazara Giriş Aşaması: </vt:lpstr>
      <vt:lpstr>BÜYÜME DÖNEMİ</vt:lpstr>
      <vt:lpstr>PowerPoint Sunusu</vt:lpstr>
      <vt:lpstr>PowerPoint Sunusu</vt:lpstr>
      <vt:lpstr>PowerPoint Sunusu</vt:lpstr>
      <vt:lpstr>PowerPoint Sunusu</vt:lpstr>
      <vt:lpstr>Olgunluk Dönemi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TURİZM PAZARLAMASINDA GÜNCEL YALAŞIMLAR</dc:title>
  <dc:creator>emir üner</dc:creator>
  <cp:lastModifiedBy>emir üner</cp:lastModifiedBy>
  <cp:revision>12</cp:revision>
  <dcterms:created xsi:type="dcterms:W3CDTF">2017-10-29T11:58:33Z</dcterms:created>
  <dcterms:modified xsi:type="dcterms:W3CDTF">2017-10-29T12:11:00Z</dcterms:modified>
</cp:coreProperties>
</file>