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82" r:id="rId5"/>
    <p:sldId id="286" r:id="rId6"/>
    <p:sldId id="283" r:id="rId7"/>
    <p:sldId id="287" r:id="rId8"/>
    <p:sldId id="284" r:id="rId9"/>
    <p:sldId id="288" r:id="rId10"/>
    <p:sldId id="285" r:id="rId11"/>
    <p:sldId id="28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76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7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2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60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2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00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0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75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7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45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1877" y="2042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HLK 112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FOLKLOR ve KÜLTÜR II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38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07752"/>
            <a:ext cx="10515600" cy="4351338"/>
          </a:xfrm>
        </p:spPr>
        <p:txBody>
          <a:bodyPr/>
          <a:lstStyle/>
          <a:p>
            <a:r>
              <a:rPr lang="tr-TR" dirty="0"/>
              <a:t>Kişinin eski statüden ayrıldığı, yabancılaştırıldığı ayrılma </a:t>
            </a:r>
            <a:r>
              <a:rPr lang="tr-TR" dirty="0" err="1"/>
              <a:t>ritleri</a:t>
            </a:r>
            <a:r>
              <a:rPr lang="tr-TR" dirty="0"/>
              <a:t>, önceki rolü gündemden kaldırır ve eski </a:t>
            </a:r>
            <a:r>
              <a:rPr lang="tr-TR" dirty="0" err="1"/>
              <a:t>ego’yu</a:t>
            </a:r>
            <a:r>
              <a:rPr lang="tr-TR" dirty="0"/>
              <a:t> (</a:t>
            </a:r>
            <a:r>
              <a:rPr lang="tr-TR" dirty="0" err="1"/>
              <a:t>ben’i</a:t>
            </a:r>
            <a:r>
              <a:rPr lang="tr-TR" dirty="0"/>
              <a:t>) öldürür. </a:t>
            </a:r>
            <a:r>
              <a:rPr lang="tr-TR" dirty="0" err="1"/>
              <a:t>Eşiksellik</a:t>
            </a:r>
            <a:r>
              <a:rPr lang="tr-TR" dirty="0"/>
              <a:t> (</a:t>
            </a:r>
            <a:r>
              <a:rPr lang="tr-TR" dirty="0" err="1"/>
              <a:t>liminal</a:t>
            </a:r>
            <a:r>
              <a:rPr lang="tr-TR" dirty="0"/>
              <a:t>) kişinin hayatında meydana gelen değişikliğin farkına varmasını sağlar. </a:t>
            </a:r>
          </a:p>
        </p:txBody>
      </p:sp>
    </p:spTree>
    <p:extLst>
      <p:ext uri="{BB962C8B-B14F-4D97-AF65-F5344CB8AC3E}">
        <p14:creationId xmlns:p14="http://schemas.microsoft.com/office/powerpoint/2010/main" val="3373067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Üstlenmesi gereken yeni rolü, görevi ve hakları tanımlar, bilgi aktarımı sağlar ve kişinin o konudaki yeterliliğini test eder. Bütünleşme </a:t>
            </a:r>
            <a:r>
              <a:rPr lang="tr-TR" dirty="0" err="1"/>
              <a:t>ritlerinin</a:t>
            </a:r>
            <a:r>
              <a:rPr lang="tr-TR" dirty="0"/>
              <a:t> karakteristik özelliği; örneğin kişinin ondan beklenen görevleri gerçekleştirmek için becerilerini ve yeni rolüne adapte olma isteğini sergilediği sembolik pratikleri içermektedir.    </a:t>
            </a:r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sz="2000" dirty="0" smtClean="0"/>
              <a:t>Kudret </a:t>
            </a:r>
            <a:r>
              <a:rPr lang="tr-TR" sz="2000" dirty="0"/>
              <a:t>Emiroğlu-Suavi Aydın, </a:t>
            </a:r>
            <a:r>
              <a:rPr lang="tr-TR" sz="2000" i="1" dirty="0"/>
              <a:t>Antropoloji Sözlüğü</a:t>
            </a:r>
            <a:r>
              <a:rPr lang="tr-TR" sz="2000" dirty="0"/>
              <a:t>, Bilim ve Sanat Yayınları, </a:t>
            </a:r>
            <a:r>
              <a:rPr lang="tr-TR" sz="2000" dirty="0" smtClean="0"/>
              <a:t>Ankara, 2003</a:t>
            </a:r>
            <a:r>
              <a:rPr lang="tr-TR" sz="2000" dirty="0"/>
              <a:t>, </a:t>
            </a:r>
            <a:r>
              <a:rPr lang="tr-TR" sz="2000" dirty="0" smtClean="0"/>
              <a:t>s.325.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3440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0473" y="269953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RİTÜEL SINIFLAMALARI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3703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8807" y="2957718"/>
            <a:ext cx="10515600" cy="1325563"/>
          </a:xfrm>
        </p:spPr>
        <p:txBody>
          <a:bodyPr/>
          <a:lstStyle/>
          <a:p>
            <a:pPr algn="ctr"/>
            <a:r>
              <a:rPr lang="tr-TR" b="1" dirty="0"/>
              <a:t>Geçiş </a:t>
            </a:r>
            <a:r>
              <a:rPr lang="tr-TR" b="1" dirty="0" err="1"/>
              <a:t>R</a:t>
            </a:r>
            <a:r>
              <a:rPr lang="tr-TR" b="1" dirty="0" err="1" smtClean="0"/>
              <a:t>itleri</a:t>
            </a:r>
            <a:r>
              <a:rPr lang="tr-TR" b="1" dirty="0" smtClean="0"/>
              <a:t> /Ritüelleri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217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09719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İnsanın yaşamında açılan yeni bir dönemi vurgulayan </a:t>
            </a:r>
            <a:r>
              <a:rPr lang="tr-TR" dirty="0" err="1"/>
              <a:t>ritler</a:t>
            </a:r>
            <a:r>
              <a:rPr lang="tr-TR" dirty="0"/>
              <a:t>. </a:t>
            </a:r>
            <a:r>
              <a:rPr lang="tr-TR" dirty="0" err="1"/>
              <a:t>Durkheim’ın</a:t>
            </a:r>
            <a:r>
              <a:rPr lang="tr-TR" dirty="0"/>
              <a:t> çağdaşı, ünlü Fransız halkbilimcisi </a:t>
            </a:r>
            <a:r>
              <a:rPr lang="tr-TR" dirty="0" err="1"/>
              <a:t>A.Van</a:t>
            </a:r>
            <a:r>
              <a:rPr lang="tr-TR" dirty="0"/>
              <a:t> </a:t>
            </a:r>
            <a:r>
              <a:rPr lang="tr-TR" dirty="0" err="1"/>
              <a:t>Gennep’in</a:t>
            </a:r>
            <a:r>
              <a:rPr lang="tr-TR" dirty="0"/>
              <a:t> “</a:t>
            </a:r>
            <a:r>
              <a:rPr lang="tr-TR" dirty="0" err="1"/>
              <a:t>Les</a:t>
            </a:r>
            <a:r>
              <a:rPr lang="tr-TR" dirty="0"/>
              <a:t> </a:t>
            </a:r>
            <a:r>
              <a:rPr lang="tr-TR" dirty="0" err="1"/>
              <a:t>Rites</a:t>
            </a:r>
            <a:r>
              <a:rPr lang="tr-TR" dirty="0"/>
              <a:t> de </a:t>
            </a:r>
            <a:r>
              <a:rPr lang="tr-TR" dirty="0" err="1"/>
              <a:t>Passage</a:t>
            </a:r>
            <a:r>
              <a:rPr lang="tr-TR" dirty="0"/>
              <a:t>” (Paris 1909) adlı klasik ve öncü kültürler-arası incelemesinde statü değişiklikleri ve bunlara eşlik eden ayinler/ritüeller için kullandığı, antropoloji literatüründe “Geçiş </a:t>
            </a:r>
            <a:r>
              <a:rPr lang="tr-TR" dirty="0" err="1"/>
              <a:t>Ritleri</a:t>
            </a:r>
            <a:r>
              <a:rPr lang="tr-TR" dirty="0"/>
              <a:t>” olarak kavramlaştırılan ritüellerdir. </a:t>
            </a:r>
          </a:p>
        </p:txBody>
      </p:sp>
    </p:spTree>
    <p:extLst>
      <p:ext uri="{BB962C8B-B14F-4D97-AF65-F5344CB8AC3E}">
        <p14:creationId xmlns:p14="http://schemas.microsoft.com/office/powerpoint/2010/main" val="425014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6534" y="2783056"/>
            <a:ext cx="10515600" cy="4351338"/>
          </a:xfrm>
        </p:spPr>
        <p:txBody>
          <a:bodyPr/>
          <a:lstStyle/>
          <a:p>
            <a:r>
              <a:rPr lang="tr-TR" dirty="0"/>
              <a:t>Geçiş </a:t>
            </a:r>
            <a:r>
              <a:rPr lang="tr-TR" dirty="0" err="1"/>
              <a:t>ritleri</a:t>
            </a:r>
            <a:r>
              <a:rPr lang="tr-TR" dirty="0"/>
              <a:t> bir insanın belli bir toplumsal statüden diğerine geçişi işaretleyen toplu etkinliklerdir. Doğum, ergenlik, evlilik ve ölüm belli başlı geçiş </a:t>
            </a:r>
            <a:r>
              <a:rPr lang="tr-TR" dirty="0" err="1"/>
              <a:t>ritleridir</a:t>
            </a:r>
            <a:r>
              <a:rPr lang="tr-TR" dirty="0"/>
              <a:t>. 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05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428054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Van </a:t>
            </a:r>
            <a:r>
              <a:rPr lang="tr-TR" dirty="0" err="1"/>
              <a:t>Gennep</a:t>
            </a:r>
            <a:r>
              <a:rPr lang="tr-TR" dirty="0"/>
              <a:t>, evrenin kendisinin insan yaşamında etkileri olan bir dönemsellik tarafından yönetildiğini ve tüm toplumlarda bireyin yaşamının bir dizi dönemsel geçişten (doğum, erginlik, evlilik ve ölüm) ibaret olduğunu söyler. </a:t>
            </a:r>
          </a:p>
        </p:txBody>
      </p:sp>
    </p:spTree>
    <p:extLst>
      <p:ext uri="{BB962C8B-B14F-4D97-AF65-F5344CB8AC3E}">
        <p14:creationId xmlns:p14="http://schemas.microsoft.com/office/powerpoint/2010/main" val="335136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998208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Geçiş içeren tüm ayinler arasında dikkate değer bir benzerlik olduğunu ve benzer kavramsal örüntüleri izlediğini belirtir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70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72298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İnsanın belli bir toplumsal statüden diğerine -bir hâlden diğer bir hâle- geçişine eşlik eden bu </a:t>
            </a:r>
            <a:r>
              <a:rPr lang="tr-TR" dirty="0" err="1"/>
              <a:t>ritler</a:t>
            </a:r>
            <a:r>
              <a:rPr lang="tr-TR" dirty="0"/>
              <a:t>, üç aşamada gerçekleşir ya da üç ayinsel-ritüel evreyi içermektedir. </a:t>
            </a:r>
          </a:p>
        </p:txBody>
      </p:sp>
    </p:spTree>
    <p:extLst>
      <p:ext uri="{BB962C8B-B14F-4D97-AF65-F5344CB8AC3E}">
        <p14:creationId xmlns:p14="http://schemas.microsoft.com/office/powerpoint/2010/main" val="1405010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Bireyin ya da grubun önceki statüden ayrılışını simgeleyen ayrılma/kopuş evresi; kişinin eski statüden ayrılmakla birlikte henüz yeni statüye de varamadığı, ne eski ne de yeni statüsüyle ilişkisinin olmadığı geçiş/</a:t>
            </a:r>
            <a:r>
              <a:rPr lang="tr-TR" dirty="0" err="1"/>
              <a:t>eşiksellik</a:t>
            </a:r>
            <a:r>
              <a:rPr lang="tr-TR" dirty="0"/>
              <a:t> evresi ve nihayet bir statüden diğerine geçişin sembolik olarak tamamlandığı yeniden bütünleşme evresi...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5143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309</Words>
  <Application>Microsoft Office PowerPoint</Application>
  <PresentationFormat>Geniş ekran</PresentationFormat>
  <Paragraphs>13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HLK 112 FOLKLOR ve KÜLTÜR II </vt:lpstr>
      <vt:lpstr>RİTÜEL SINIFLAMALARI</vt:lpstr>
      <vt:lpstr>Geçiş Ritleri /Ritüelleri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HLK 112 FOLKLOR ve KÜLTÜR II</dc:title>
  <dc:creator>Kullanıcı</dc:creator>
  <cp:lastModifiedBy>Kullanıcı</cp:lastModifiedBy>
  <cp:revision>38</cp:revision>
  <dcterms:created xsi:type="dcterms:W3CDTF">2018-03-01T08:51:22Z</dcterms:created>
  <dcterms:modified xsi:type="dcterms:W3CDTF">2018-03-01T10:00:47Z</dcterms:modified>
</cp:coreProperties>
</file>