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69" r:id="rId3"/>
    <p:sldId id="257" r:id="rId4"/>
    <p:sldId id="259" r:id="rId5"/>
    <p:sldId id="258" r:id="rId6"/>
    <p:sldId id="260" r:id="rId7"/>
    <p:sldId id="262" r:id="rId8"/>
    <p:sldId id="261" r:id="rId9"/>
    <p:sldId id="264" r:id="rId10"/>
    <p:sldId id="265" r:id="rId11"/>
    <p:sldId id="263" r:id="rId12"/>
    <p:sldId id="266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377BAB-B545-4F65-A99F-EA50382BF70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933F66C-5984-481A-AA3A-48878ADBDEAC}">
      <dgm:prSet phldrT="[Metin]" custT="1"/>
      <dgm:spPr/>
      <dgm:t>
        <a:bodyPr/>
        <a:lstStyle/>
        <a:p>
          <a:r>
            <a:rPr lang="tr-TR" sz="4400" dirty="0" err="1" smtClean="0"/>
            <a:t>Cevf</a:t>
          </a:r>
          <a:endParaRPr lang="tr-TR" sz="4400" dirty="0" smtClean="0"/>
        </a:p>
        <a:p>
          <a:r>
            <a:rPr lang="tr-TR" sz="2400" dirty="0" smtClean="0"/>
            <a:t>(Ağız ve Boğaz Boşluğu)</a:t>
          </a:r>
          <a:endParaRPr lang="tr-TR" sz="1800" dirty="0"/>
        </a:p>
      </dgm:t>
    </dgm:pt>
    <dgm:pt modelId="{260F1542-AE4B-4F80-9E4D-56CB843B362C}" type="parTrans" cxnId="{84E39276-472B-45F4-AB63-BBEE49E0363F}">
      <dgm:prSet/>
      <dgm:spPr/>
      <dgm:t>
        <a:bodyPr/>
        <a:lstStyle/>
        <a:p>
          <a:endParaRPr lang="tr-TR"/>
        </a:p>
      </dgm:t>
    </dgm:pt>
    <dgm:pt modelId="{A13DC0D4-9B57-4A3C-A47E-91BE8915D578}" type="sibTrans" cxnId="{84E39276-472B-45F4-AB63-BBEE49E0363F}">
      <dgm:prSet/>
      <dgm:spPr/>
      <dgm:t>
        <a:bodyPr/>
        <a:lstStyle/>
        <a:p>
          <a:endParaRPr lang="tr-TR"/>
        </a:p>
      </dgm:t>
    </dgm:pt>
    <dgm:pt modelId="{9BC9CAB2-EDDD-463D-9352-FD9CDF626A97}">
      <dgm:prSet phldrT="[Metin]" custT="1"/>
      <dgm:spPr/>
      <dgm:t>
        <a:bodyPr/>
        <a:lstStyle/>
        <a:p>
          <a:r>
            <a:rPr lang="tr-TR" sz="4400" dirty="0" err="1" smtClean="0"/>
            <a:t>Ḥalḳ</a:t>
          </a:r>
          <a:endParaRPr lang="tr-TR" sz="4400" dirty="0" smtClean="0"/>
        </a:p>
        <a:p>
          <a:r>
            <a:rPr lang="tr-TR" sz="2800" dirty="0" smtClean="0"/>
            <a:t>(Boğaz)</a:t>
          </a:r>
          <a:endParaRPr lang="tr-TR" sz="2800" dirty="0"/>
        </a:p>
      </dgm:t>
    </dgm:pt>
    <dgm:pt modelId="{BA2A50DB-A620-4BE7-88D2-51E36BA7AC43}" type="parTrans" cxnId="{67625638-EE0D-4800-8760-D155983B9675}">
      <dgm:prSet/>
      <dgm:spPr/>
      <dgm:t>
        <a:bodyPr/>
        <a:lstStyle/>
        <a:p>
          <a:endParaRPr lang="tr-TR"/>
        </a:p>
      </dgm:t>
    </dgm:pt>
    <dgm:pt modelId="{FA4326AA-B707-43B7-ACD5-33E63AC743AD}" type="sibTrans" cxnId="{67625638-EE0D-4800-8760-D155983B9675}">
      <dgm:prSet/>
      <dgm:spPr/>
      <dgm:t>
        <a:bodyPr/>
        <a:lstStyle/>
        <a:p>
          <a:endParaRPr lang="tr-TR"/>
        </a:p>
      </dgm:t>
    </dgm:pt>
    <dgm:pt modelId="{B51ED44C-2AA7-4427-B2D4-C7278EEE7ACB}">
      <dgm:prSet phldrT="[Metin]" custT="1"/>
      <dgm:spPr/>
      <dgm:t>
        <a:bodyPr/>
        <a:lstStyle/>
        <a:p>
          <a:r>
            <a:rPr lang="tr-TR" sz="4400" dirty="0" err="1" smtClean="0"/>
            <a:t>Lisān</a:t>
          </a:r>
          <a:endParaRPr lang="tr-TR" sz="4400" dirty="0" smtClean="0"/>
        </a:p>
        <a:p>
          <a:r>
            <a:rPr lang="tr-TR" sz="2800" dirty="0" smtClean="0"/>
            <a:t>(Dil)</a:t>
          </a:r>
          <a:endParaRPr lang="tr-TR" sz="2800" dirty="0"/>
        </a:p>
      </dgm:t>
    </dgm:pt>
    <dgm:pt modelId="{62C5F257-FA88-4B4F-A1F5-1A5BF7D41D5E}" type="parTrans" cxnId="{A06EA083-1CD1-4A03-9B1B-DA83E41CCAA1}">
      <dgm:prSet/>
      <dgm:spPr/>
      <dgm:t>
        <a:bodyPr/>
        <a:lstStyle/>
        <a:p>
          <a:endParaRPr lang="tr-TR"/>
        </a:p>
      </dgm:t>
    </dgm:pt>
    <dgm:pt modelId="{DEF06E40-1860-4EA8-A7CB-56E762E6C52C}" type="sibTrans" cxnId="{A06EA083-1CD1-4A03-9B1B-DA83E41CCAA1}">
      <dgm:prSet/>
      <dgm:spPr/>
      <dgm:t>
        <a:bodyPr/>
        <a:lstStyle/>
        <a:p>
          <a:endParaRPr lang="tr-TR"/>
        </a:p>
      </dgm:t>
    </dgm:pt>
    <dgm:pt modelId="{D1CDAB4B-7765-4631-99EE-A295BD65A562}">
      <dgm:prSet phldrT="[Metin]" custT="1"/>
      <dgm:spPr/>
      <dgm:t>
        <a:bodyPr/>
        <a:lstStyle/>
        <a:p>
          <a:r>
            <a:rPr lang="tr-TR" sz="4400" dirty="0" smtClean="0"/>
            <a:t> Şefe’</a:t>
          </a:r>
        </a:p>
        <a:p>
          <a:r>
            <a:rPr lang="tr-TR" sz="2800" dirty="0" smtClean="0"/>
            <a:t>(Dudak)</a:t>
          </a:r>
          <a:endParaRPr lang="tr-TR" sz="2800" dirty="0"/>
        </a:p>
      </dgm:t>
    </dgm:pt>
    <dgm:pt modelId="{4A5E2BF6-3254-458F-9A05-B84F9692ECE7}" type="parTrans" cxnId="{39626C9F-6398-4177-81A3-568C711CD665}">
      <dgm:prSet/>
      <dgm:spPr/>
      <dgm:t>
        <a:bodyPr/>
        <a:lstStyle/>
        <a:p>
          <a:endParaRPr lang="tr-TR"/>
        </a:p>
      </dgm:t>
    </dgm:pt>
    <dgm:pt modelId="{2DA9FC99-D644-4182-BA1E-6579EC7A2D66}" type="sibTrans" cxnId="{39626C9F-6398-4177-81A3-568C711CD665}">
      <dgm:prSet/>
      <dgm:spPr/>
      <dgm:t>
        <a:bodyPr/>
        <a:lstStyle/>
        <a:p>
          <a:endParaRPr lang="tr-TR"/>
        </a:p>
      </dgm:t>
    </dgm:pt>
    <dgm:pt modelId="{1B27A2FE-26C8-4734-B06B-88B7F4DBF36F}">
      <dgm:prSet phldrT="[Metin]" custT="1"/>
      <dgm:spPr/>
      <dgm:t>
        <a:bodyPr/>
        <a:lstStyle/>
        <a:p>
          <a:endParaRPr lang="tr-TR" sz="4400" dirty="0" smtClean="0"/>
        </a:p>
        <a:p>
          <a:r>
            <a:rPr lang="tr-TR" sz="4400" dirty="0" err="1" smtClean="0"/>
            <a:t>Ḫayşūm</a:t>
          </a:r>
          <a:endParaRPr lang="tr-TR" sz="4400" dirty="0" smtClean="0"/>
        </a:p>
        <a:p>
          <a:r>
            <a:rPr lang="tr-TR" sz="2800" dirty="0" smtClean="0"/>
            <a:t>(Geniz)</a:t>
          </a:r>
        </a:p>
        <a:p>
          <a:endParaRPr lang="tr-TR" sz="4400" dirty="0"/>
        </a:p>
      </dgm:t>
    </dgm:pt>
    <dgm:pt modelId="{45509517-A0B9-4D27-9499-4D6746F17A4D}" type="parTrans" cxnId="{C727F010-8401-4431-AFF1-D6136FF8B310}">
      <dgm:prSet/>
      <dgm:spPr/>
      <dgm:t>
        <a:bodyPr/>
        <a:lstStyle/>
        <a:p>
          <a:endParaRPr lang="tr-TR"/>
        </a:p>
      </dgm:t>
    </dgm:pt>
    <dgm:pt modelId="{A6DE590C-E7BC-4AFA-80F2-2BF767F5CAFB}" type="sibTrans" cxnId="{C727F010-8401-4431-AFF1-D6136FF8B310}">
      <dgm:prSet/>
      <dgm:spPr/>
      <dgm:t>
        <a:bodyPr/>
        <a:lstStyle/>
        <a:p>
          <a:endParaRPr lang="tr-TR"/>
        </a:p>
      </dgm:t>
    </dgm:pt>
    <dgm:pt modelId="{3D58232B-660A-456F-9229-36B0B599019C}" type="pres">
      <dgm:prSet presAssocID="{8E377BAB-B545-4F65-A99F-EA50382BF70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11DDC2C-D65B-4E81-B445-42A2A7499608}" type="pres">
      <dgm:prSet presAssocID="{5933F66C-5984-481A-AA3A-48878ADBDEA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5ED38BE-0793-4281-899A-E825D67B985C}" type="pres">
      <dgm:prSet presAssocID="{A13DC0D4-9B57-4A3C-A47E-91BE8915D578}" presName="sibTrans" presStyleCnt="0"/>
      <dgm:spPr/>
    </dgm:pt>
    <dgm:pt modelId="{7804FFB1-04A9-414C-8E66-8DF4E9EBB4B2}" type="pres">
      <dgm:prSet presAssocID="{9BC9CAB2-EDDD-463D-9352-FD9CDF626A9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00C875-0CDE-44F9-9229-E4184493896D}" type="pres">
      <dgm:prSet presAssocID="{FA4326AA-B707-43B7-ACD5-33E63AC743AD}" presName="sibTrans" presStyleCnt="0"/>
      <dgm:spPr/>
    </dgm:pt>
    <dgm:pt modelId="{F2B9729E-9ADC-488E-BB98-DB2B94746794}" type="pres">
      <dgm:prSet presAssocID="{B51ED44C-2AA7-4427-B2D4-C7278EEE7AC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9A663ED-EDE3-4ED2-83DF-59063C379DCB}" type="pres">
      <dgm:prSet presAssocID="{DEF06E40-1860-4EA8-A7CB-56E762E6C52C}" presName="sibTrans" presStyleCnt="0"/>
      <dgm:spPr/>
    </dgm:pt>
    <dgm:pt modelId="{700CD8F4-E029-469F-8295-34C3F872060B}" type="pres">
      <dgm:prSet presAssocID="{D1CDAB4B-7765-4631-99EE-A295BD65A562}" presName="node" presStyleLbl="node1" presStyleIdx="3" presStyleCnt="5" custLinFactNeighborX="-436" custLinFactNeighborY="-67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39EA0AD-B559-4EA2-802E-64167CF7A9C3}" type="pres">
      <dgm:prSet presAssocID="{2DA9FC99-D644-4182-BA1E-6579EC7A2D66}" presName="sibTrans" presStyleCnt="0"/>
      <dgm:spPr/>
    </dgm:pt>
    <dgm:pt modelId="{78CD6CAA-0B3D-4185-9662-846D94B6971E}" type="pres">
      <dgm:prSet presAssocID="{1B27A2FE-26C8-4734-B06B-88B7F4DBF36F}" presName="node" presStyleLbl="node1" presStyleIdx="4" presStyleCnt="5" custLinFactNeighborX="873" custLinFactNeighborY="-145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727F010-8401-4431-AFF1-D6136FF8B310}" srcId="{8E377BAB-B545-4F65-A99F-EA50382BF700}" destId="{1B27A2FE-26C8-4734-B06B-88B7F4DBF36F}" srcOrd="4" destOrd="0" parTransId="{45509517-A0B9-4D27-9499-4D6746F17A4D}" sibTransId="{A6DE590C-E7BC-4AFA-80F2-2BF767F5CAFB}"/>
    <dgm:cxn modelId="{B672E32A-DAAC-4BEC-8546-51485D253ECA}" type="presOf" srcId="{D1CDAB4B-7765-4631-99EE-A295BD65A562}" destId="{700CD8F4-E029-469F-8295-34C3F872060B}" srcOrd="0" destOrd="0" presId="urn:microsoft.com/office/officeart/2005/8/layout/default"/>
    <dgm:cxn modelId="{A06EA083-1CD1-4A03-9B1B-DA83E41CCAA1}" srcId="{8E377BAB-B545-4F65-A99F-EA50382BF700}" destId="{B51ED44C-2AA7-4427-B2D4-C7278EEE7ACB}" srcOrd="2" destOrd="0" parTransId="{62C5F257-FA88-4B4F-A1F5-1A5BF7D41D5E}" sibTransId="{DEF06E40-1860-4EA8-A7CB-56E762E6C52C}"/>
    <dgm:cxn modelId="{E960E6D4-F393-4E9A-BD17-8E96641C43F7}" type="presOf" srcId="{5933F66C-5984-481A-AA3A-48878ADBDEAC}" destId="{511DDC2C-D65B-4E81-B445-42A2A7499608}" srcOrd="0" destOrd="0" presId="urn:microsoft.com/office/officeart/2005/8/layout/default"/>
    <dgm:cxn modelId="{BF6725CC-E066-4A0A-9559-0D3B720245CA}" type="presOf" srcId="{9BC9CAB2-EDDD-463D-9352-FD9CDF626A97}" destId="{7804FFB1-04A9-414C-8E66-8DF4E9EBB4B2}" srcOrd="0" destOrd="0" presId="urn:microsoft.com/office/officeart/2005/8/layout/default"/>
    <dgm:cxn modelId="{84E39276-472B-45F4-AB63-BBEE49E0363F}" srcId="{8E377BAB-B545-4F65-A99F-EA50382BF700}" destId="{5933F66C-5984-481A-AA3A-48878ADBDEAC}" srcOrd="0" destOrd="0" parTransId="{260F1542-AE4B-4F80-9E4D-56CB843B362C}" sibTransId="{A13DC0D4-9B57-4A3C-A47E-91BE8915D578}"/>
    <dgm:cxn modelId="{67625638-EE0D-4800-8760-D155983B9675}" srcId="{8E377BAB-B545-4F65-A99F-EA50382BF700}" destId="{9BC9CAB2-EDDD-463D-9352-FD9CDF626A97}" srcOrd="1" destOrd="0" parTransId="{BA2A50DB-A620-4BE7-88D2-51E36BA7AC43}" sibTransId="{FA4326AA-B707-43B7-ACD5-33E63AC743AD}"/>
    <dgm:cxn modelId="{9F4EE09C-A196-4B02-AAE0-00C4E0B341E6}" type="presOf" srcId="{1B27A2FE-26C8-4734-B06B-88B7F4DBF36F}" destId="{78CD6CAA-0B3D-4185-9662-846D94B6971E}" srcOrd="0" destOrd="0" presId="urn:microsoft.com/office/officeart/2005/8/layout/default"/>
    <dgm:cxn modelId="{39626C9F-6398-4177-81A3-568C711CD665}" srcId="{8E377BAB-B545-4F65-A99F-EA50382BF700}" destId="{D1CDAB4B-7765-4631-99EE-A295BD65A562}" srcOrd="3" destOrd="0" parTransId="{4A5E2BF6-3254-458F-9A05-B84F9692ECE7}" sibTransId="{2DA9FC99-D644-4182-BA1E-6579EC7A2D66}"/>
    <dgm:cxn modelId="{B839D7FE-98D6-456B-B1A9-B27224796A09}" type="presOf" srcId="{8E377BAB-B545-4F65-A99F-EA50382BF700}" destId="{3D58232B-660A-456F-9229-36B0B599019C}" srcOrd="0" destOrd="0" presId="urn:microsoft.com/office/officeart/2005/8/layout/default"/>
    <dgm:cxn modelId="{21D05B65-A5CD-43C2-8510-F17957ABFE13}" type="presOf" srcId="{B51ED44C-2AA7-4427-B2D4-C7278EEE7ACB}" destId="{F2B9729E-9ADC-488E-BB98-DB2B94746794}" srcOrd="0" destOrd="0" presId="urn:microsoft.com/office/officeart/2005/8/layout/default"/>
    <dgm:cxn modelId="{E713A60F-1A29-4975-BAA6-5BF9DC5B0165}" type="presParOf" srcId="{3D58232B-660A-456F-9229-36B0B599019C}" destId="{511DDC2C-D65B-4E81-B445-42A2A7499608}" srcOrd="0" destOrd="0" presId="urn:microsoft.com/office/officeart/2005/8/layout/default"/>
    <dgm:cxn modelId="{5EA19DC6-93E2-4835-94B3-90B7FC7B67FE}" type="presParOf" srcId="{3D58232B-660A-456F-9229-36B0B599019C}" destId="{C5ED38BE-0793-4281-899A-E825D67B985C}" srcOrd="1" destOrd="0" presId="urn:microsoft.com/office/officeart/2005/8/layout/default"/>
    <dgm:cxn modelId="{48129873-1120-4841-A179-26DF2528314A}" type="presParOf" srcId="{3D58232B-660A-456F-9229-36B0B599019C}" destId="{7804FFB1-04A9-414C-8E66-8DF4E9EBB4B2}" srcOrd="2" destOrd="0" presId="urn:microsoft.com/office/officeart/2005/8/layout/default"/>
    <dgm:cxn modelId="{8FC03740-8629-431F-922B-3FA0515D1B8E}" type="presParOf" srcId="{3D58232B-660A-456F-9229-36B0B599019C}" destId="{1600C875-0CDE-44F9-9229-E4184493896D}" srcOrd="3" destOrd="0" presId="urn:microsoft.com/office/officeart/2005/8/layout/default"/>
    <dgm:cxn modelId="{75006764-9D0E-4261-936F-FCAADB0D941F}" type="presParOf" srcId="{3D58232B-660A-456F-9229-36B0B599019C}" destId="{F2B9729E-9ADC-488E-BB98-DB2B94746794}" srcOrd="4" destOrd="0" presId="urn:microsoft.com/office/officeart/2005/8/layout/default"/>
    <dgm:cxn modelId="{A82C69DF-2B96-4ABB-9202-14F6B32BAA1B}" type="presParOf" srcId="{3D58232B-660A-456F-9229-36B0B599019C}" destId="{A9A663ED-EDE3-4ED2-83DF-59063C379DCB}" srcOrd="5" destOrd="0" presId="urn:microsoft.com/office/officeart/2005/8/layout/default"/>
    <dgm:cxn modelId="{C6EE7A35-B746-43F9-9541-20003C9C8B9B}" type="presParOf" srcId="{3D58232B-660A-456F-9229-36B0B599019C}" destId="{700CD8F4-E029-469F-8295-34C3F872060B}" srcOrd="6" destOrd="0" presId="urn:microsoft.com/office/officeart/2005/8/layout/default"/>
    <dgm:cxn modelId="{C1390C60-8B2D-44ED-90FD-4BE4600C1A68}" type="presParOf" srcId="{3D58232B-660A-456F-9229-36B0B599019C}" destId="{439EA0AD-B559-4EA2-802E-64167CF7A9C3}" srcOrd="7" destOrd="0" presId="urn:microsoft.com/office/officeart/2005/8/layout/default"/>
    <dgm:cxn modelId="{8C6F6EC3-2190-4E6B-A788-6775750ABF65}" type="presParOf" srcId="{3D58232B-660A-456F-9229-36B0B599019C}" destId="{78CD6CAA-0B3D-4185-9662-846D94B6971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DDC2C-D65B-4E81-B445-42A2A7499608}">
      <dsp:nvSpPr>
        <dsp:cNvPr id="0" name=""/>
        <dsp:cNvSpPr/>
      </dsp:nvSpPr>
      <dsp:spPr>
        <a:xfrm>
          <a:off x="302765" y="1073"/>
          <a:ext cx="3174828" cy="1904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err="1" smtClean="0"/>
            <a:t>Cevf</a:t>
          </a:r>
          <a:endParaRPr lang="tr-TR" sz="4400" kern="1200" dirty="0" smtClean="0"/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(Ağız ve Boğaz Boşluğu)</a:t>
          </a:r>
          <a:endParaRPr lang="tr-TR" sz="1800" kern="1200" dirty="0"/>
        </a:p>
      </dsp:txBody>
      <dsp:txXfrm>
        <a:off x="302765" y="1073"/>
        <a:ext cx="3174828" cy="1904897"/>
      </dsp:txXfrm>
    </dsp:sp>
    <dsp:sp modelId="{7804FFB1-04A9-414C-8E66-8DF4E9EBB4B2}">
      <dsp:nvSpPr>
        <dsp:cNvPr id="0" name=""/>
        <dsp:cNvSpPr/>
      </dsp:nvSpPr>
      <dsp:spPr>
        <a:xfrm>
          <a:off x="3795076" y="1073"/>
          <a:ext cx="3174828" cy="1904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err="1" smtClean="0"/>
            <a:t>Ḥalḳ</a:t>
          </a:r>
          <a:endParaRPr lang="tr-TR" sz="4400" kern="1200" dirty="0" smtClean="0"/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(Boğaz)</a:t>
          </a:r>
          <a:endParaRPr lang="tr-TR" sz="2800" kern="1200" dirty="0"/>
        </a:p>
      </dsp:txBody>
      <dsp:txXfrm>
        <a:off x="3795076" y="1073"/>
        <a:ext cx="3174828" cy="1904897"/>
      </dsp:txXfrm>
    </dsp:sp>
    <dsp:sp modelId="{F2B9729E-9ADC-488E-BB98-DB2B94746794}">
      <dsp:nvSpPr>
        <dsp:cNvPr id="0" name=""/>
        <dsp:cNvSpPr/>
      </dsp:nvSpPr>
      <dsp:spPr>
        <a:xfrm>
          <a:off x="7287387" y="1073"/>
          <a:ext cx="3174828" cy="1904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err="1" smtClean="0"/>
            <a:t>Lisān</a:t>
          </a:r>
          <a:endParaRPr lang="tr-TR" sz="4400" kern="1200" dirty="0" smtClean="0"/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(Dil)</a:t>
          </a:r>
          <a:endParaRPr lang="tr-TR" sz="2800" kern="1200" dirty="0"/>
        </a:p>
      </dsp:txBody>
      <dsp:txXfrm>
        <a:off x="7287387" y="1073"/>
        <a:ext cx="3174828" cy="1904897"/>
      </dsp:txXfrm>
    </dsp:sp>
    <dsp:sp modelId="{700CD8F4-E029-469F-8295-34C3F872060B}">
      <dsp:nvSpPr>
        <dsp:cNvPr id="0" name=""/>
        <dsp:cNvSpPr/>
      </dsp:nvSpPr>
      <dsp:spPr>
        <a:xfrm>
          <a:off x="2035078" y="2210671"/>
          <a:ext cx="3174828" cy="1904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smtClean="0"/>
            <a:t> Şefe’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(Dudak)</a:t>
          </a:r>
          <a:endParaRPr lang="tr-TR" sz="2800" kern="1200" dirty="0"/>
        </a:p>
      </dsp:txBody>
      <dsp:txXfrm>
        <a:off x="2035078" y="2210671"/>
        <a:ext cx="3174828" cy="1904897"/>
      </dsp:txXfrm>
    </dsp:sp>
    <dsp:sp modelId="{78CD6CAA-0B3D-4185-9662-846D94B6971E}">
      <dsp:nvSpPr>
        <dsp:cNvPr id="0" name=""/>
        <dsp:cNvSpPr/>
      </dsp:nvSpPr>
      <dsp:spPr>
        <a:xfrm>
          <a:off x="5568948" y="2195737"/>
          <a:ext cx="3174828" cy="1904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400" kern="1200" dirty="0" smtClean="0"/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kern="1200" dirty="0" err="1" smtClean="0"/>
            <a:t>Ḫayşūm</a:t>
          </a:r>
          <a:endParaRPr lang="tr-TR" sz="4400" kern="1200" dirty="0" smtClean="0"/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(Geniz)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4400" kern="1200" dirty="0"/>
        </a:p>
      </dsp:txBody>
      <dsp:txXfrm>
        <a:off x="5568948" y="2195737"/>
        <a:ext cx="3174828" cy="19048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158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311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4402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3512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9413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9832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671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33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4189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248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617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01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95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53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172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1996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6BFE2-8117-4713-9DF9-C03666CE9E6D}" type="datetimeFigureOut">
              <a:rPr lang="tr-TR" smtClean="0"/>
              <a:t>21.02.2018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FA77818-00C0-4FD8-9C6E-738D4F8759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1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 idx="4294967295"/>
          </p:nvPr>
        </p:nvSpPr>
        <p:spPr>
          <a:xfrm>
            <a:off x="3279775" y="2633663"/>
            <a:ext cx="8912225" cy="12795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          </a:t>
            </a:r>
            <a:r>
              <a:rPr lang="tr-TR" sz="5000" dirty="0" smtClean="0">
                <a:solidFill>
                  <a:schemeClr val="accent1">
                    <a:lumMod val="75000"/>
                  </a:schemeClr>
                </a:solidFill>
                <a:latin typeface="Berlin Sans FB" panose="020E0602020502020306" pitchFamily="34" charset="0"/>
              </a:rPr>
              <a:t>Kur’an-ı Kerim Dersleri</a:t>
            </a:r>
            <a:br>
              <a:rPr lang="tr-TR" sz="5000" dirty="0" smtClean="0">
                <a:solidFill>
                  <a:schemeClr val="accent1">
                    <a:lumMod val="75000"/>
                  </a:schemeClr>
                </a:solidFill>
                <a:latin typeface="Berlin Sans FB" panose="020E0602020502020306" pitchFamily="34" charset="0"/>
              </a:rPr>
            </a:br>
            <a:r>
              <a:rPr lang="tr-TR" sz="5000" dirty="0">
                <a:solidFill>
                  <a:schemeClr val="accent1">
                    <a:lumMod val="75000"/>
                  </a:schemeClr>
                </a:solidFill>
                <a:latin typeface="Berlin Sans FB" panose="020E0602020502020306" pitchFamily="34" charset="0"/>
              </a:rPr>
              <a:t> </a:t>
            </a:r>
            <a:r>
              <a:rPr lang="tr-TR" sz="5000" dirty="0" smtClean="0">
                <a:solidFill>
                  <a:schemeClr val="accent1">
                    <a:lumMod val="75000"/>
                  </a:schemeClr>
                </a:solidFill>
                <a:latin typeface="Berlin Sans FB" panose="020E0602020502020306" pitchFamily="34" charset="0"/>
              </a:rPr>
              <a:t>                     Giriş</a:t>
            </a:r>
            <a:endParaRPr lang="tr-TR" sz="5000" dirty="0">
              <a:solidFill>
                <a:schemeClr val="accent1">
                  <a:lumMod val="75000"/>
                </a:schemeClr>
              </a:solidFill>
              <a:latin typeface="Berlin Sans FB" panose="020E0602020502020306" pitchFamily="34" charset="0"/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idx="4294967295"/>
          </p:nvPr>
        </p:nvSpPr>
        <p:spPr>
          <a:xfrm>
            <a:off x="2528454" y="1676400"/>
            <a:ext cx="8915400" cy="37782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>
              <a:latin typeface="Baskerville Old Face" panose="02020602080505020303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148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28799" y="487117"/>
            <a:ext cx="10099965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dirty="0" smtClean="0"/>
          </a:p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ن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:    </a:t>
            </a:r>
            <a:r>
              <a:rPr lang="tr-TR" sz="2800" i="1" dirty="0" smtClean="0">
                <a:solidFill>
                  <a:schemeClr val="accent5">
                    <a:lumMod val="50000"/>
                  </a:schemeClr>
                </a:solidFill>
              </a:rPr>
              <a:t>Dil ucunun üst ön dişlerin etlerine dokundurulmasıyla çıkar.</a:t>
            </a:r>
          </a:p>
          <a:p>
            <a:endParaRPr lang="tr-TR" dirty="0" smtClean="0"/>
          </a:p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ر</a:t>
            </a:r>
            <a:r>
              <a:rPr lang="tr-TR" sz="2800" i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tr-TR" sz="2800" i="1" dirty="0" smtClean="0">
                <a:solidFill>
                  <a:schemeClr val="accent5">
                    <a:lumMod val="50000"/>
                  </a:schemeClr>
                </a:solidFill>
              </a:rPr>
              <a:t>  Dil ucu ve arkasıyla dil, üst damağa doğru kavis yapılarak bu harf çıkar.</a:t>
            </a:r>
          </a:p>
          <a:p>
            <a:endParaRPr lang="tr-TR" dirty="0" smtClean="0"/>
          </a:p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ط  ت  د</a:t>
            </a:r>
            <a:r>
              <a:rPr lang="tr-TR" sz="2800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r>
              <a:rPr lang="tr-TR" sz="2800" i="1" dirty="0" smtClean="0">
                <a:solidFill>
                  <a:schemeClr val="accent5">
                    <a:lumMod val="50000"/>
                  </a:schemeClr>
                </a:solidFill>
              </a:rPr>
              <a:t>Dil ucunun üst ön dişlerin etlerine dokundurulması suretiyle bu harfler çıkar.</a:t>
            </a:r>
          </a:p>
          <a:p>
            <a:endParaRPr lang="tr-TR" dirty="0" smtClean="0"/>
          </a:p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ز 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س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ص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  : </a:t>
            </a:r>
            <a:r>
              <a:rPr lang="tr-TR" sz="2800" i="1" dirty="0" smtClean="0">
                <a:solidFill>
                  <a:schemeClr val="accent5">
                    <a:lumMod val="50000"/>
                  </a:schemeClr>
                </a:solidFill>
              </a:rPr>
              <a:t>Dil ucunun, ön dişlerin orta kısmının yukarısına dokundurulmasıyla çıkar.</a:t>
            </a:r>
          </a:p>
          <a:p>
            <a:endParaRPr lang="tr-TR" dirty="0" smtClean="0"/>
          </a:p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ذ  ث 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ظ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  : </a:t>
            </a:r>
            <a:r>
              <a:rPr lang="tr-TR" sz="2800" i="1" dirty="0" smtClean="0">
                <a:solidFill>
                  <a:schemeClr val="accent5">
                    <a:lumMod val="50000"/>
                  </a:schemeClr>
                </a:solidFill>
              </a:rPr>
              <a:t>Dil ucunun, üst ön dişlerden hafifçe dışarıya çıkarılmasıyla söylenir.</a:t>
            </a:r>
            <a:endParaRPr lang="tr-TR" sz="2800" i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9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426647" y="306815"/>
            <a:ext cx="818593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800" b="1" i="1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ŞEFE’ (</a:t>
            </a:r>
            <a:r>
              <a:rPr lang="tr-TR" sz="4800" b="1" i="1" dirty="0" smtClean="0">
                <a:solidFill>
                  <a:schemeClr val="accent5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DUDAKLAR) </a:t>
            </a:r>
            <a:r>
              <a:rPr lang="tr-TR" sz="4800" i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</a:p>
          <a:p>
            <a:endParaRPr lang="tr-TR" sz="4800" i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tr-TR" sz="32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Dudaklarda bulunan 2 mahreçten 4 harf çıkar. Bunlar, </a:t>
            </a:r>
            <a:r>
              <a:rPr lang="ar-SA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ف </a:t>
            </a:r>
            <a:r>
              <a:rPr lang="ar-SA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و  </a:t>
            </a:r>
            <a:r>
              <a:rPr lang="ar-SA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م  ب </a:t>
            </a:r>
            <a:r>
              <a:rPr lang="tr-T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3200" b="1" i="1" dirty="0" err="1" smtClean="0">
                <a:solidFill>
                  <a:schemeClr val="accent1">
                    <a:lumMod val="75000"/>
                  </a:schemeClr>
                </a:solidFill>
                <a:latin typeface="Segoe UI Semibold" panose="020B0702040204020203" pitchFamily="34" charset="0"/>
              </a:rPr>
              <a:t>dir</a:t>
            </a:r>
            <a:r>
              <a:rPr lang="tr-TR" sz="3200" b="1" i="1" dirty="0" smtClean="0">
                <a:solidFill>
                  <a:schemeClr val="accent1">
                    <a:lumMod val="75000"/>
                  </a:schemeClr>
                </a:solidFill>
                <a:latin typeface="Segoe UI Semibold" panose="020B0702040204020203" pitchFamily="34" charset="0"/>
              </a:rPr>
              <a:t>.</a:t>
            </a:r>
            <a:endParaRPr lang="tr-TR" sz="3200" b="1" i="1" dirty="0">
              <a:solidFill>
                <a:schemeClr val="accent1">
                  <a:lumMod val="75000"/>
                </a:schemeClr>
              </a:solidFill>
              <a:latin typeface="Segoe UI Semibold" panose="020B0702040204020203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546134" y="3025571"/>
            <a:ext cx="863138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SA" sz="4800" b="1" dirty="0" smtClean="0">
                <a:solidFill>
                  <a:schemeClr val="accent5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ف</a:t>
            </a:r>
            <a:r>
              <a:rPr lang="tr-TR" sz="4800" dirty="0" smtClean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tr-TR" sz="28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Üst  ön dişlerin alt dudağın iç yüzeyine hafifçe bastırılmasıyla çıkar.</a:t>
            </a:r>
            <a:endParaRPr lang="tr-TR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546134" y="4431021"/>
            <a:ext cx="783907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 </a:t>
            </a:r>
            <a:r>
              <a:rPr lang="ar-SA" sz="4000" b="1" dirty="0">
                <a:solidFill>
                  <a:schemeClr val="accent5">
                    <a:lumMod val="75000"/>
                  </a:schemeClr>
                </a:solidFill>
              </a:rPr>
              <a:t>و  م  ب </a:t>
            </a:r>
            <a:r>
              <a:rPr lang="tr-TR" sz="4000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tr-TR" sz="28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Dudak içlerinin birbirine kuvvetle kapanmasıyla  </a:t>
            </a:r>
            <a:r>
              <a:rPr lang="ar-SA" sz="2800" b="1" i="1" dirty="0" smtClean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Simplified Arabic" panose="02020603050405020304" pitchFamily="18" charset="-78"/>
              </a:rPr>
              <a:t>ب</a:t>
            </a:r>
            <a:r>
              <a:rPr lang="tr-TR" sz="28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, dudak uçlarına yakın yerlerin birbirine hafifçe kapanmasıyla  </a:t>
            </a:r>
            <a:r>
              <a:rPr lang="ar-SA" sz="2800" b="1" i="1" dirty="0" smtClean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Simplified Arabic" panose="02020603050405020304" pitchFamily="18" charset="-78"/>
              </a:rPr>
              <a:t>م</a:t>
            </a:r>
            <a:r>
              <a:rPr lang="tr-TR" sz="28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,  dudakların kapanmadan ileri doğru uzatılmasıyla  </a:t>
            </a:r>
            <a:r>
              <a:rPr lang="ar-SA" sz="2800" b="1" i="1" dirty="0" smtClean="0">
                <a:solidFill>
                  <a:schemeClr val="accent1">
                    <a:lumMod val="75000"/>
                  </a:schemeClr>
                </a:solidFill>
                <a:effectLst/>
                <a:ea typeface="Calibri" panose="020F0502020204030204" pitchFamily="34" charset="0"/>
                <a:cs typeface="Simplified Arabic" panose="02020603050405020304" pitchFamily="18" charset="-78"/>
              </a:rPr>
              <a:t>و</a:t>
            </a:r>
            <a:r>
              <a:rPr lang="tr-TR" sz="28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harfi çıkar.</a:t>
            </a:r>
            <a:endParaRPr lang="tr-TR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2426647" y="3656513"/>
            <a:ext cx="33855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4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69299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629890" y="1371279"/>
            <a:ext cx="6719455" cy="4120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5400" b="1" i="1" dirty="0" smtClean="0">
                <a:solidFill>
                  <a:schemeClr val="bg2">
                    <a:lumMod val="2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HAYŞUM (</a:t>
            </a:r>
            <a:r>
              <a:rPr lang="en-GB" sz="5400" b="1" i="1" dirty="0" smtClean="0">
                <a:solidFill>
                  <a:schemeClr val="bg2">
                    <a:lumMod val="2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GENİZ</a:t>
            </a:r>
            <a:r>
              <a:rPr lang="tr-TR" sz="5400" b="1" i="1" dirty="0" smtClean="0">
                <a:solidFill>
                  <a:schemeClr val="bg2">
                    <a:lumMod val="2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endParaRPr lang="tr-TR" sz="5400" b="1" i="1" dirty="0">
              <a:solidFill>
                <a:schemeClr val="bg2">
                  <a:lumMod val="25000"/>
                </a:schemeClr>
              </a:solidFill>
              <a:latin typeface="Monotype Corsiva" panose="03010101010201010101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5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Bu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mahreçten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GUNNE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çıkar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tr-TR" sz="3600" dirty="0" smtClean="0">
              <a:solidFill>
                <a:schemeClr val="accent1">
                  <a:lumMod val="75000"/>
                </a:schemeClr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GUNNE,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sakin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nun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ve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sakin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mim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harflerine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mahsus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bir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özellik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olup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genizden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gizli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bir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sestir</a:t>
            </a:r>
            <a:r>
              <a:rPr lang="en-GB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tr-TR" sz="3600" dirty="0">
              <a:solidFill>
                <a:schemeClr val="accent1">
                  <a:lumMod val="75000"/>
                </a:schemeClr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31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Hazırlayan: Sema ÇELEM</a:t>
            </a:r>
            <a:br>
              <a:rPr lang="tr-TR" dirty="0" smtClean="0"/>
            </a:br>
            <a:r>
              <a:rPr lang="tr-TR" dirty="0" smtClean="0"/>
              <a:t>Kaynak: Prof. Dr. Abdurrahman Çetin, </a:t>
            </a:r>
            <a:r>
              <a:rPr lang="tr-TR" i="1" dirty="0" smtClean="0"/>
              <a:t>Kur’an Okuma Esasları</a:t>
            </a:r>
            <a:r>
              <a:rPr lang="tr-TR" dirty="0" smtClean="0"/>
              <a:t>,</a:t>
            </a:r>
            <a:br>
              <a:rPr lang="tr-TR" dirty="0" smtClean="0"/>
            </a:br>
            <a:r>
              <a:rPr lang="tr-TR" dirty="0" smtClean="0"/>
              <a:t>                       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>
          <a:xfrm>
            <a:off x="2589212" y="785611"/>
            <a:ext cx="8915399" cy="5124299"/>
          </a:xfrm>
        </p:spPr>
        <p:txBody>
          <a:bodyPr>
            <a:normAutofit/>
          </a:bodyPr>
          <a:lstStyle/>
          <a:p>
            <a:r>
              <a:rPr lang="tr-TR" sz="4400" dirty="0" smtClean="0">
                <a:solidFill>
                  <a:schemeClr val="tx1"/>
                </a:solidFill>
              </a:rPr>
              <a:t>Bursa: Emin Yayınları.</a:t>
            </a:r>
            <a:endParaRPr lang="tr-TR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95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u="sng" dirty="0" smtClean="0"/>
              <a:t>Dersin İşlenişi</a:t>
            </a:r>
            <a:endParaRPr lang="tr-TR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429555"/>
            <a:ext cx="8915400" cy="4481667"/>
          </a:xfrm>
        </p:spPr>
        <p:txBody>
          <a:bodyPr/>
          <a:lstStyle/>
          <a:p>
            <a:endParaRPr lang="tr-TR" dirty="0" smtClean="0"/>
          </a:p>
          <a:p>
            <a:r>
              <a:rPr lang="tr-TR" sz="2400" dirty="0" smtClean="0"/>
              <a:t>1. Kur’an-ı Kerim </a:t>
            </a:r>
            <a:r>
              <a:rPr lang="tr-TR" sz="2400" dirty="0" smtClean="0"/>
              <a:t>Dersinin </a:t>
            </a:r>
            <a:r>
              <a:rPr lang="tr-TR" sz="2400" dirty="0" smtClean="0"/>
              <a:t>Önemi</a:t>
            </a:r>
          </a:p>
          <a:p>
            <a:r>
              <a:rPr lang="tr-TR" sz="2400" dirty="0" smtClean="0"/>
              <a:t>2.</a:t>
            </a:r>
            <a:r>
              <a:rPr lang="tr-TR" sz="2400" dirty="0"/>
              <a:t> Kur’an-ı </a:t>
            </a:r>
            <a:r>
              <a:rPr lang="tr-TR" sz="2400"/>
              <a:t>Kerim </a:t>
            </a:r>
            <a:r>
              <a:rPr lang="tr-TR" sz="2400" smtClean="0"/>
              <a:t>Dersine </a:t>
            </a:r>
            <a:r>
              <a:rPr lang="tr-TR" sz="2400" dirty="0" smtClean="0"/>
              <a:t>Duyulan İhtiyaç</a:t>
            </a:r>
          </a:p>
          <a:p>
            <a:r>
              <a:rPr lang="tr-TR" sz="2400" dirty="0" smtClean="0"/>
              <a:t>3. Kur’an’ı Nasıl Okumalıyız?</a:t>
            </a:r>
          </a:p>
          <a:p>
            <a:r>
              <a:rPr lang="tr-TR" sz="2400" dirty="0" smtClean="0"/>
              <a:t>4. Hz. Peygamber Nasıl Kur’an Okurdu?</a:t>
            </a:r>
          </a:p>
          <a:p>
            <a:r>
              <a:rPr lang="tr-TR" sz="2400" dirty="0" smtClean="0"/>
              <a:t>5. Harflerin Mahreçleri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7262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4294967295"/>
          </p:nvPr>
        </p:nvSpPr>
        <p:spPr>
          <a:xfrm>
            <a:off x="1960418" y="581891"/>
            <a:ext cx="9358746" cy="6276109"/>
          </a:xfrm>
        </p:spPr>
        <p:txBody>
          <a:bodyPr>
            <a:normAutofit fontScale="77500" lnSpcReduction="20000"/>
          </a:bodyPr>
          <a:lstStyle/>
          <a:p>
            <a:r>
              <a:rPr lang="tr-TR" sz="4500" b="1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PEYGAMBERİMİZ (</a:t>
            </a:r>
            <a:r>
              <a:rPr lang="tr-TR" sz="4500" b="1" dirty="0" err="1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s.a.v</a:t>
            </a:r>
            <a:r>
              <a:rPr lang="tr-TR" sz="4500" b="1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.) NASIL KUR’AN OKURDU</a:t>
            </a:r>
            <a:r>
              <a:rPr lang="tr-TR" sz="3600" b="1" dirty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?</a:t>
            </a:r>
            <a:endParaRPr lang="tr-TR" sz="3600" b="1" dirty="0" smtClean="0">
              <a:solidFill>
                <a:schemeClr val="accent4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dirty="0" smtClean="0">
              <a:latin typeface="Curlz MT" panose="04040404050702020202" pitchFamily="82" charset="0"/>
            </a:endParaRPr>
          </a:p>
          <a:p>
            <a:r>
              <a:rPr lang="tr-TR" sz="3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Sevgili Peygamberimiz (sav), "Kur'an'ı ağır ağır, tane tane oku." (73/Müzzemmil:4) şeklindeki ilahi emri titizlikle uygular, Kur'an okurken ayetlerin arasında bir müddet duraklar sonra devam ederdi. Secde ayeti geçtiğinde secde ederdi. Allah'ın yüceliğinden bahseden bir ayet geldiğinde </a:t>
            </a:r>
            <a:r>
              <a:rPr lang="tr-TR" sz="3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tesbihatta</a:t>
            </a:r>
            <a:r>
              <a:rPr lang="tr-TR" sz="3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bulunur, dua edilmesi gereken bir konu geldiğinde durup dua eder, Allah 'a sığınılacak hususları ihtiva eden bir ayet okuduğunda ise okuyuşuna ara verip </a:t>
            </a:r>
            <a:r>
              <a:rPr lang="tr-TR" sz="3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istiazede</a:t>
            </a:r>
            <a:r>
              <a:rPr lang="tr-TR" sz="3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bulunurdu. Namaz kılarken Fatiha okuyan kişinin dilinden dökülen her ayete Allah'ın anında cevap verdiğini, dolayısıyla </a:t>
            </a:r>
            <a:r>
              <a:rPr lang="tr-TR" sz="3400" dirty="0" err="1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Cenab</a:t>
            </a:r>
            <a:r>
              <a:rPr lang="tr-TR" sz="3400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-ı Hakk'ın Kur'an okuyana bizzat karşılık verdiğini söylerdi. Kur'an okumanın insana verdiği huzura sığınarak sıkıntılı bir durumla karşı karşıya kaldığında namaz kılardı.</a:t>
            </a:r>
            <a:endParaRPr lang="tr-TR" sz="3400" dirty="0"/>
          </a:p>
        </p:txBody>
      </p:sp>
    </p:spTree>
    <p:extLst>
      <p:ext uri="{BB962C8B-B14F-4D97-AF65-F5344CB8AC3E}">
        <p14:creationId xmlns:p14="http://schemas.microsoft.com/office/powerpoint/2010/main" val="95306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Aslî Harfler    </a:t>
            </a:r>
            <a:r>
              <a:rPr lang="tr-TR" dirty="0" err="1" smtClean="0"/>
              <a:t>Fer’î</a:t>
            </a:r>
            <a:r>
              <a:rPr lang="tr-TR" dirty="0" smtClean="0"/>
              <a:t> Harfler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836823" y="1544180"/>
            <a:ext cx="4850678" cy="1126283"/>
          </a:xfrm>
        </p:spPr>
        <p:txBody>
          <a:bodyPr>
            <a:noAutofit/>
          </a:bodyPr>
          <a:lstStyle/>
          <a:p>
            <a:r>
              <a:rPr lang="tr-TR" sz="6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HARFLER</a:t>
            </a:r>
            <a:endParaRPr lang="tr-TR" sz="6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" name="Düz Ok Bağlayıcısı 8"/>
          <p:cNvCxnSpPr/>
          <p:nvPr/>
        </p:nvCxnSpPr>
        <p:spPr>
          <a:xfrm flipH="1">
            <a:off x="4987637" y="2826327"/>
            <a:ext cx="1336963" cy="96981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098578" y="2826327"/>
            <a:ext cx="1210685" cy="9975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157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158836" y="1748274"/>
            <a:ext cx="6844145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Aslî Harfler:</a:t>
            </a:r>
          </a:p>
          <a:p>
            <a:endParaRPr lang="tr-TR" dirty="0"/>
          </a:p>
          <a:p>
            <a:r>
              <a:rPr lang="tr-TR" sz="2400" dirty="0" smtClean="0">
                <a:solidFill>
                  <a:schemeClr val="bg2">
                    <a:lumMod val="25000"/>
                  </a:schemeClr>
                </a:solidFill>
              </a:rPr>
              <a:t>Arap 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alfabesindeki harflerdir. Arap alfabesi 28 harften oluşur. Bu alfabeye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Basra’lı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dilcilere göre  </a:t>
            </a:r>
            <a:r>
              <a:rPr lang="ar-SA" sz="2400" dirty="0">
                <a:solidFill>
                  <a:schemeClr val="bg2">
                    <a:lumMod val="25000"/>
                  </a:schemeClr>
                </a:solidFill>
              </a:rPr>
              <a:t> لا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da bir harf olarak </a:t>
            </a:r>
            <a:r>
              <a:rPr lang="tr-TR" sz="2400" dirty="0" smtClean="0">
                <a:solidFill>
                  <a:schemeClr val="bg2">
                    <a:lumMod val="25000"/>
                  </a:schemeClr>
                </a:solidFill>
              </a:rPr>
              <a:t>eklenir. 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Arap alfabesinde harfler sessizdir. Onların okunmasını sağlayan, yani sesli harf görevi gören harekelerdir. Kur’an alfabesindeki bazı harflerin sesleri Türkçemizde </a:t>
            </a:r>
            <a:r>
              <a:rPr lang="tr-TR" sz="2400" dirty="0" smtClean="0">
                <a:solidFill>
                  <a:schemeClr val="bg2">
                    <a:lumMod val="25000"/>
                  </a:schemeClr>
                </a:solidFill>
              </a:rPr>
              <a:t>yoktur.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78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 idx="4294967295"/>
          </p:nvPr>
        </p:nvSpPr>
        <p:spPr>
          <a:xfrm>
            <a:off x="2270270" y="319088"/>
            <a:ext cx="9409112" cy="1995487"/>
          </a:xfrm>
        </p:spPr>
        <p:txBody>
          <a:bodyPr>
            <a:normAutofit fontScale="90000"/>
          </a:bodyPr>
          <a:lstStyle/>
          <a:p>
            <a:r>
              <a:rPr lang="tr-TR" sz="4000" b="1" u="sng" dirty="0">
                <a:solidFill>
                  <a:schemeClr val="bg2">
                    <a:lumMod val="25000"/>
                  </a:schemeClr>
                </a:solidFill>
              </a:rPr>
              <a:t>HARFLERİN MAHREÇLERİ</a:t>
            </a:r>
            <a:r>
              <a:rPr lang="tr-TR" sz="2000" dirty="0"/>
              <a:t/>
            </a:r>
            <a:br>
              <a:rPr lang="tr-TR" sz="2000" dirty="0"/>
            </a:b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100" b="1" dirty="0" smtClean="0">
                <a:solidFill>
                  <a:schemeClr val="bg2">
                    <a:lumMod val="50000"/>
                  </a:schemeClr>
                </a:solidFill>
              </a:rPr>
              <a:t>Kur’an-ı </a:t>
            </a:r>
            <a:r>
              <a:rPr lang="tr-TR" sz="3100" b="1" dirty="0">
                <a:solidFill>
                  <a:schemeClr val="bg2">
                    <a:lumMod val="50000"/>
                  </a:schemeClr>
                </a:solidFill>
              </a:rPr>
              <a:t>Kerim </a:t>
            </a:r>
            <a:r>
              <a:rPr lang="tr-TR" sz="3100" b="1" dirty="0" smtClean="0">
                <a:solidFill>
                  <a:schemeClr val="bg2">
                    <a:lumMod val="50000"/>
                  </a:schemeClr>
                </a:solidFill>
              </a:rPr>
              <a:t>harfleri başlıca beş bölgeden çıkar. </a:t>
            </a:r>
            <a:br>
              <a:rPr lang="tr-TR" sz="31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tr-TR" sz="31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tr-TR" sz="3100" b="1" dirty="0">
                <a:solidFill>
                  <a:schemeClr val="bg2">
                    <a:lumMod val="50000"/>
                  </a:schemeClr>
                </a:solidFill>
              </a:rPr>
            </a:br>
            <a:endParaRPr lang="tr-TR" sz="31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703464470"/>
              </p:ext>
            </p:extLst>
          </p:nvPr>
        </p:nvGraphicFramePr>
        <p:xfrm>
          <a:off x="1427019" y="1995054"/>
          <a:ext cx="10764981" cy="4129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3071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311236" y="1255555"/>
            <a:ext cx="8077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CEVF (</a:t>
            </a:r>
            <a:r>
              <a:rPr lang="en-GB" sz="4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AĞIZ BOŞLUĞU</a:t>
            </a:r>
            <a:r>
              <a:rPr lang="tr-TR" sz="4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) </a:t>
            </a:r>
            <a:r>
              <a:rPr lang="en-GB" sz="48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:</a:t>
            </a:r>
            <a:endParaRPr lang="tr-TR" sz="4800" b="1" dirty="0" smtClean="0">
              <a:solidFill>
                <a:schemeClr val="accent6">
                  <a:lumMod val="50000"/>
                </a:schemeClr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</a:endParaRPr>
          </a:p>
          <a:p>
            <a:endParaRPr lang="tr-TR" sz="48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n-GB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Buradan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med (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uzatma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)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harfleri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olan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   </a:t>
            </a:r>
            <a:r>
              <a:rPr lang="ar-SA" sz="40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  <a:cs typeface="Simplified Arabic" panose="02020603050405020304" pitchFamily="18" charset="-78"/>
              </a:rPr>
              <a:t>   ي  و  ا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 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harfleri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çıkar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.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Bunlar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kendi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başlarına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okunmazlar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.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Kendilerinden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bir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önceki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harfin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okunuşuna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tabi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 </a:t>
            </a:r>
            <a:r>
              <a:rPr lang="en-GB" sz="40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olurlar</a:t>
            </a:r>
            <a:r>
              <a:rPr lang="en-GB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Monotype Corsiva" panose="03010101010201010101" pitchFamily="66" charset="0"/>
                <a:ea typeface="Calibri" panose="020F0502020204030204" pitchFamily="34" charset="0"/>
              </a:rPr>
              <a:t>. </a:t>
            </a:r>
            <a:endParaRPr lang="tr-TR" sz="4000" dirty="0">
              <a:solidFill>
                <a:schemeClr val="accent1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66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40872" y="360218"/>
            <a:ext cx="10474037" cy="6605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Ḥ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Ḳ (</a:t>
            </a:r>
            <a:r>
              <a:rPr lang="tr-TR" sz="30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BOĞAZ) : Boğazda bulunan üç mahreçten altı harf çıkar.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1.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Aḳ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ṣ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a-l </a:t>
            </a:r>
            <a:r>
              <a:rPr lang="tr-TR" sz="2400" b="1" dirty="0" err="1" smtClean="0">
                <a:solidFill>
                  <a:schemeClr val="accent1">
                    <a:lumMod val="75000"/>
                  </a:schemeClr>
                </a:solidFill>
              </a:rPr>
              <a:t>ḥalḳ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2400" b="1" i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tr-TR" sz="24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2200" i="1" dirty="0" smtClean="0"/>
              <a:t>Boğazın başlangıcı, </a:t>
            </a:r>
            <a:r>
              <a:rPr lang="tr-TR" sz="2200" i="1" dirty="0" err="1" smtClean="0"/>
              <a:t>göğüse</a:t>
            </a:r>
            <a:r>
              <a:rPr lang="tr-TR" sz="2200" i="1" dirty="0" smtClean="0"/>
              <a:t> bitişik olan köküdür. Harfleri; </a:t>
            </a:r>
            <a:endParaRPr lang="tr-TR" sz="22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ar-SA" sz="4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ا</a:t>
            </a:r>
            <a:r>
              <a:rPr lang="ar-SA" sz="4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i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ve</a:t>
            </a:r>
            <a:r>
              <a:rPr lang="tr-TR" sz="2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4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ه</a:t>
            </a:r>
            <a:r>
              <a:rPr lang="tr-TR" sz="2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</a:t>
            </a:r>
            <a:r>
              <a:rPr lang="tr-TR" sz="240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dir</a:t>
            </a:r>
            <a:r>
              <a:rPr lang="tr-TR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ar-SA" sz="2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  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SA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      </a:t>
            </a:r>
            <a:endParaRPr lang="tr-TR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Simplified Arabic" panose="02020603050405020304" pitchFamily="18" charset="-78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ar-SA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   </a:t>
            </a:r>
            <a:endParaRPr lang="tr-TR" b="1" dirty="0">
              <a:latin typeface="Calibri" panose="020F0502020204030204" pitchFamily="34" charset="0"/>
              <a:cs typeface="Simplified Arabic" panose="02020603050405020304" pitchFamily="18" charset="-78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2.Ve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ṣ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ṭ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u'1-ḥalḳ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2200" i="1" dirty="0" smtClean="0"/>
              <a:t>Boğazın ortasıdır. Harfleri;</a:t>
            </a:r>
            <a:r>
              <a:rPr lang="tr-TR" sz="2400" i="1" dirty="0" smtClean="0"/>
              <a:t/>
            </a:r>
            <a:br>
              <a:rPr lang="tr-TR" sz="2400" i="1" dirty="0" smtClean="0"/>
            </a:br>
            <a:r>
              <a:rPr lang="ar-SA" sz="2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</a:t>
            </a:r>
            <a:r>
              <a:rPr lang="tr-TR" sz="2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SA" sz="4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ع</a:t>
            </a:r>
            <a:r>
              <a:rPr lang="tr-TR" sz="2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  </a:t>
            </a:r>
            <a:r>
              <a:rPr lang="tr-TR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ve</a:t>
            </a:r>
            <a:r>
              <a:rPr lang="tr-TR" sz="2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SA" sz="4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ح </a:t>
            </a:r>
            <a:r>
              <a:rPr lang="tr-TR" sz="4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tr-TR" sz="2400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tr-TR" sz="2400" i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dır</a:t>
            </a:r>
            <a:r>
              <a:rPr lang="tr-TR" sz="2400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.  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tr-TR" sz="2400" i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ar-SA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3.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Edna’l -</a:t>
            </a:r>
            <a:r>
              <a:rPr lang="tr-TR" sz="2400" b="1" dirty="0" err="1" smtClean="0">
                <a:solidFill>
                  <a:schemeClr val="accent1">
                    <a:lumMod val="75000"/>
                  </a:schemeClr>
                </a:solidFill>
              </a:rPr>
              <a:t>ḥalḳ</a:t>
            </a:r>
            <a:r>
              <a:rPr lang="tr-TR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sz="2400" b="1" i="1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tr-TR" sz="2200" i="1" dirty="0" smtClean="0"/>
              <a:t>Boğazın ağıza yakın olan yeridir. Harfleri </a:t>
            </a:r>
            <a:r>
              <a:rPr lang="tr-TR" sz="2400" i="1" dirty="0" smtClean="0"/>
              <a:t>;</a:t>
            </a:r>
            <a:r>
              <a:rPr lang="ar-SA" sz="2400" b="1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endParaRPr lang="tr-TR" sz="2400" b="1" i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2400" b="1" i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r>
              <a:rPr lang="ar-SA" sz="44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غ</a:t>
            </a:r>
            <a:r>
              <a:rPr lang="tr-TR" sz="24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</a:t>
            </a:r>
            <a:r>
              <a:rPr lang="tr-TR" sz="2400" b="1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ve</a:t>
            </a:r>
            <a:r>
              <a:rPr lang="tr-TR" sz="24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 </a:t>
            </a:r>
            <a:r>
              <a:rPr lang="ar-SA" sz="44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خ</a:t>
            </a:r>
            <a:r>
              <a:rPr lang="tr-TR" sz="2400" b="1" i="1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 </a:t>
            </a:r>
            <a:r>
              <a:rPr lang="tr-TR" sz="2400" b="1" i="1" dirty="0" err="1" smtClean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dır</a:t>
            </a:r>
            <a:r>
              <a:rPr lang="tr-TR" sz="2400" b="1" i="1" dirty="0" smtClean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.</a:t>
            </a:r>
            <a:r>
              <a:rPr lang="tr-TR" sz="2400" b="1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   </a:t>
            </a:r>
            <a:endParaRPr lang="tr-TR" sz="2400" i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ar-SA" b="1" dirty="0" smtClean="0">
                <a:effectLst/>
                <a:ea typeface="Calibri" panose="020F0502020204030204" pitchFamily="34" charset="0"/>
                <a:cs typeface="Simplified Arabic" panose="02020603050405020304" pitchFamily="18" charset="-78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77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482436" y="-36195"/>
            <a:ext cx="109741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5000" dirty="0" smtClean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LİSAN (</a:t>
            </a:r>
            <a:r>
              <a:rPr lang="tr-TR" sz="5000" dirty="0" smtClean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DİL) : </a:t>
            </a:r>
          </a:p>
          <a:p>
            <a:r>
              <a:rPr lang="tr-TR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tr-TR" sz="2800" b="1" i="1" dirty="0" smtClean="0">
                <a:solidFill>
                  <a:schemeClr val="bg2">
                    <a:lumMod val="25000"/>
                  </a:schemeClr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Dilde bulunan 10 mahreçten 18 harf çıkar. </a:t>
            </a:r>
          </a:p>
          <a:p>
            <a:endParaRPr lang="tr-TR" sz="2800" i="1" dirty="0">
              <a:latin typeface="Comic Sans MS" panose="030F0702030302020204" pitchFamily="66" charset="0"/>
            </a:endParaRPr>
          </a:p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ق </a:t>
            </a:r>
            <a:r>
              <a:rPr lang="tr-TR" sz="2800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Dilin </a:t>
            </a:r>
            <a:r>
              <a:rPr lang="tr-TR" sz="2800" dirty="0">
                <a:solidFill>
                  <a:schemeClr val="accent5">
                    <a:lumMod val="75000"/>
                  </a:schemeClr>
                </a:solidFill>
              </a:rPr>
              <a:t>kökü ve karşılığı olan üst damaktan çıkar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tr-TR" sz="2800" dirty="0"/>
          </a:p>
          <a:p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ك 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ar-SA" sz="2800" b="1" dirty="0">
                <a:solidFill>
                  <a:schemeClr val="accent5">
                    <a:lumMod val="75000"/>
                  </a:schemeClr>
                </a:solidFill>
              </a:rPr>
              <a:t>ق</a:t>
            </a:r>
            <a:r>
              <a:rPr lang="tr-TR" sz="2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harfinin önünden, dil </a:t>
            </a:r>
            <a:r>
              <a:rPr lang="tr-TR" sz="2800" dirty="0">
                <a:solidFill>
                  <a:schemeClr val="accent5">
                    <a:lumMod val="75000"/>
                  </a:schemeClr>
                </a:solidFill>
              </a:rPr>
              <a:t>ortasına 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doğru çıkar.</a:t>
            </a:r>
          </a:p>
          <a:p>
            <a:endParaRPr lang="tr-TR" sz="2800" dirty="0"/>
          </a:p>
          <a:p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ي ش </a:t>
            </a:r>
            <a:r>
              <a:rPr lang="ar-SA" sz="2800" b="1" dirty="0" smtClean="0">
                <a:solidFill>
                  <a:schemeClr val="accent1">
                    <a:lumMod val="75000"/>
                  </a:schemeClr>
                </a:solidFill>
              </a:rPr>
              <a:t>ج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tr-TR" sz="2800" dirty="0">
                <a:solidFill>
                  <a:schemeClr val="accent5">
                    <a:lumMod val="75000"/>
                  </a:schemeClr>
                </a:solidFill>
              </a:rPr>
              <a:t>B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u harfler </a:t>
            </a:r>
            <a:r>
              <a:rPr lang="tr-TR" sz="2800" dirty="0">
                <a:solidFill>
                  <a:schemeClr val="accent5">
                    <a:lumMod val="75000"/>
                  </a:schemeClr>
                </a:solidFill>
              </a:rPr>
              <a:t>d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ilin </a:t>
            </a:r>
            <a:r>
              <a:rPr lang="tr-TR" sz="2800" dirty="0">
                <a:solidFill>
                  <a:schemeClr val="accent5">
                    <a:lumMod val="75000"/>
                  </a:schemeClr>
                </a:solidFill>
              </a:rPr>
              <a:t>ortası ve karşılığı olan üst damaktan 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çıkar.</a:t>
            </a:r>
          </a:p>
          <a:p>
            <a:endParaRPr lang="tr-TR" sz="2800" dirty="0"/>
          </a:p>
          <a:p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ض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tr-TR" sz="2800" dirty="0">
                <a:solidFill>
                  <a:schemeClr val="accent5">
                    <a:lumMod val="75000"/>
                  </a:schemeClr>
                </a:solidFill>
              </a:rPr>
              <a:t>Dilin sağ veya sol yan taraflarının üst azı dişlerinin iç yüzeylerine dokundurulmasıyla çıkar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tr-TR" sz="2800" dirty="0"/>
          </a:p>
          <a:p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ل</a:t>
            </a:r>
            <a:r>
              <a:rPr lang="tr-TR" sz="2800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tr-TR" sz="2800" dirty="0">
                <a:solidFill>
                  <a:schemeClr val="accent5">
                    <a:lumMod val="75000"/>
                  </a:schemeClr>
                </a:solidFill>
              </a:rPr>
              <a:t>Dil ucunun üst ön dişlerin damağa bitiştiği yere dokundurulmasıyla çıkar</a:t>
            </a:r>
            <a:r>
              <a:rPr lang="tr-TR" sz="28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tr-TR" sz="2800" i="1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75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264</TotalTime>
  <Words>570</Words>
  <Application>Microsoft Office PowerPoint</Application>
  <PresentationFormat>Özel</PresentationFormat>
  <Paragraphs>73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Duman</vt:lpstr>
      <vt:lpstr>          Kur’an-ı Kerim Dersleri                       Giriş</vt:lpstr>
      <vt:lpstr>Dersin İşlenişi</vt:lpstr>
      <vt:lpstr>PowerPoint Sunusu</vt:lpstr>
      <vt:lpstr>Aslî Harfler    Fer’î Harfler</vt:lpstr>
      <vt:lpstr>PowerPoint Sunusu</vt:lpstr>
      <vt:lpstr>HARFLERİN MAHREÇLERİ  Kur’an-ı Kerim harfleri başlıca beş bölgeden çıkar.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Hazırlayan: Sema ÇELEM Kaynak: Prof. Dr. Abdurrahman Çetin, Kur’an Okuma Esasları,        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semaa</dc:creator>
  <cp:lastModifiedBy>User</cp:lastModifiedBy>
  <cp:revision>32</cp:revision>
  <dcterms:created xsi:type="dcterms:W3CDTF">2015-09-19T09:06:35Z</dcterms:created>
  <dcterms:modified xsi:type="dcterms:W3CDTF">2018-02-21T11:20:21Z</dcterms:modified>
</cp:coreProperties>
</file>