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6"/>
  </p:notesMasterIdLst>
  <p:sldIdLst>
    <p:sldId id="256" r:id="rId2"/>
    <p:sldId id="263" r:id="rId3"/>
    <p:sldId id="279" r:id="rId4"/>
    <p:sldId id="280" r:id="rId5"/>
    <p:sldId id="258" r:id="rId6"/>
    <p:sldId id="262" r:id="rId7"/>
    <p:sldId id="281" r:id="rId8"/>
    <p:sldId id="264" r:id="rId9"/>
    <p:sldId id="282" r:id="rId10"/>
    <p:sldId id="273" r:id="rId11"/>
    <p:sldId id="283" r:id="rId12"/>
    <p:sldId id="265" r:id="rId13"/>
    <p:sldId id="272" r:id="rId14"/>
    <p:sldId id="284" r:id="rId15"/>
    <p:sldId id="261" r:id="rId16"/>
    <p:sldId id="268" r:id="rId17"/>
    <p:sldId id="259" r:id="rId18"/>
    <p:sldId id="277" r:id="rId19"/>
    <p:sldId id="285" r:id="rId20"/>
    <p:sldId id="286" r:id="rId21"/>
    <p:sldId id="288" r:id="rId22"/>
    <p:sldId id="289" r:id="rId23"/>
    <p:sldId id="290" r:id="rId24"/>
    <p:sldId id="291" r:id="rId25"/>
    <p:sldId id="287" r:id="rId26"/>
    <p:sldId id="292" r:id="rId27"/>
    <p:sldId id="293" r:id="rId28"/>
    <p:sldId id="294" r:id="rId29"/>
    <p:sldId id="295" r:id="rId30"/>
    <p:sldId id="296" r:id="rId31"/>
    <p:sldId id="276" r:id="rId32"/>
    <p:sldId id="278" r:id="rId33"/>
    <p:sldId id="270" r:id="rId34"/>
    <p:sldId id="271" r:id="rId35"/>
  </p:sldIdLst>
  <p:sldSz cx="9144000" cy="6858000" type="screen4x3"/>
  <p:notesSz cx="6858000" cy="9144000"/>
  <p:defaultTextStyle>
    <a:defPPr>
      <a:defRPr lang="tr-TR"/>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p:restoredTop sz="55746"/>
  </p:normalViewPr>
  <p:slideViewPr>
    <p:cSldViewPr>
      <p:cViewPr varScale="1">
        <p:scale>
          <a:sx n="52" d="100"/>
          <a:sy n="52" d="100"/>
        </p:scale>
        <p:origin x="3016" y="1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EDD6D1B-8306-AB4E-9E5A-D0F7436D776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tr-TR"/>
          </a:p>
        </p:txBody>
      </p:sp>
      <p:sp>
        <p:nvSpPr>
          <p:cNvPr id="5123" name="Rectangle 3">
            <a:extLst>
              <a:ext uri="{FF2B5EF4-FFF2-40B4-BE49-F238E27FC236}">
                <a16:creationId xmlns:a16="http://schemas.microsoft.com/office/drawing/2014/main" id="{FE61BA9D-D7EB-BE4C-912E-97CA3AB50A2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tr-TR"/>
          </a:p>
        </p:txBody>
      </p:sp>
      <p:sp>
        <p:nvSpPr>
          <p:cNvPr id="14340" name="Rectangle 4">
            <a:extLst>
              <a:ext uri="{FF2B5EF4-FFF2-40B4-BE49-F238E27FC236}">
                <a16:creationId xmlns:a16="http://schemas.microsoft.com/office/drawing/2014/main" id="{0DFF0779-BB38-DED0-7467-EE5977DB73E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3E477AEF-E615-C048-BA3A-B3EB05C5BCD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tr-TR" altLang="tr-TR" noProof="0"/>
              <a:t>Asıl metin stillerini düzenlemek için tıklatın</a:t>
            </a:r>
          </a:p>
          <a:p>
            <a:pPr lvl="1"/>
            <a:r>
              <a:rPr lang="tr-TR" altLang="tr-TR" noProof="0"/>
              <a:t>İkinci düzey</a:t>
            </a:r>
          </a:p>
          <a:p>
            <a:pPr lvl="2"/>
            <a:r>
              <a:rPr lang="tr-TR" altLang="tr-TR" noProof="0"/>
              <a:t>Üçüncü düzey</a:t>
            </a:r>
          </a:p>
          <a:p>
            <a:pPr lvl="3"/>
            <a:r>
              <a:rPr lang="tr-TR" altLang="tr-TR" noProof="0"/>
              <a:t>Dördüncü düzey</a:t>
            </a:r>
          </a:p>
          <a:p>
            <a:pPr lvl="4"/>
            <a:r>
              <a:rPr lang="tr-TR" altLang="tr-TR" noProof="0"/>
              <a:t>Beşinci düzey</a:t>
            </a:r>
          </a:p>
        </p:txBody>
      </p:sp>
      <p:sp>
        <p:nvSpPr>
          <p:cNvPr id="5126" name="Rectangle 6">
            <a:extLst>
              <a:ext uri="{FF2B5EF4-FFF2-40B4-BE49-F238E27FC236}">
                <a16:creationId xmlns:a16="http://schemas.microsoft.com/office/drawing/2014/main" id="{FCEB960E-7414-F146-AFA6-F4CDF372C0E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tr-TR"/>
          </a:p>
        </p:txBody>
      </p:sp>
      <p:sp>
        <p:nvSpPr>
          <p:cNvPr id="5127" name="Rectangle 7">
            <a:extLst>
              <a:ext uri="{FF2B5EF4-FFF2-40B4-BE49-F238E27FC236}">
                <a16:creationId xmlns:a16="http://schemas.microsoft.com/office/drawing/2014/main" id="{861D0E29-1D49-424B-9F54-54AA51B0BFE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fld id="{9419B017-B162-6044-A9D8-EC2308A278E8}"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C925FC35-14DF-16F8-1AF9-4AF8ADEA2B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001080-0E22-7F49-9321-EFD8EB6593B5}" type="slidenum">
              <a:rPr lang="tr-TR" altLang="tr-TR"/>
              <a:pPr>
                <a:spcBef>
                  <a:spcPct val="0"/>
                </a:spcBef>
              </a:pPr>
              <a:t>1</a:t>
            </a:fld>
            <a:endParaRPr lang="tr-TR" altLang="tr-TR"/>
          </a:p>
        </p:txBody>
      </p:sp>
      <p:sp>
        <p:nvSpPr>
          <p:cNvPr id="16386" name="Rectangle 1026">
            <a:extLst>
              <a:ext uri="{FF2B5EF4-FFF2-40B4-BE49-F238E27FC236}">
                <a16:creationId xmlns:a16="http://schemas.microsoft.com/office/drawing/2014/main" id="{095CC2DB-B968-0BC8-10A7-9F05D0966E0C}"/>
              </a:ext>
            </a:extLst>
          </p:cNvPr>
          <p:cNvSpPr>
            <a:spLocks noGrp="1" noRot="1" noChangeAspect="1" noChangeArrowheads="1" noTextEdit="1"/>
          </p:cNvSpPr>
          <p:nvPr>
            <p:ph type="sldImg"/>
          </p:nvPr>
        </p:nvSpPr>
        <p:spPr>
          <a:ln/>
        </p:spPr>
      </p:sp>
      <p:sp>
        <p:nvSpPr>
          <p:cNvPr id="16387" name="Rectangle 1027">
            <a:extLst>
              <a:ext uri="{FF2B5EF4-FFF2-40B4-BE49-F238E27FC236}">
                <a16:creationId xmlns:a16="http://schemas.microsoft.com/office/drawing/2014/main" id="{BBDA9461-92A0-DA9E-1DBF-F069B0E769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AEE37841-F061-0A16-45EE-FBEBC2F1D8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1BB00D2-5DF8-784A-8B9E-9800371EF7FA}" type="slidenum">
              <a:rPr lang="tr-TR" altLang="tr-TR"/>
              <a:pPr>
                <a:spcBef>
                  <a:spcPct val="0"/>
                </a:spcBef>
              </a:pPr>
              <a:t>10</a:t>
            </a:fld>
            <a:endParaRPr lang="tr-TR" altLang="tr-TR"/>
          </a:p>
        </p:txBody>
      </p:sp>
      <p:sp>
        <p:nvSpPr>
          <p:cNvPr id="34818" name="Rectangle 2">
            <a:extLst>
              <a:ext uri="{FF2B5EF4-FFF2-40B4-BE49-F238E27FC236}">
                <a16:creationId xmlns:a16="http://schemas.microsoft.com/office/drawing/2014/main" id="{1A9B0638-ECD5-D95E-504D-637B7F7BE60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BCD319B-4F48-3FFC-D5C0-B12BE74139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a:latin typeface="Arial" panose="020B0604020202020204" pitchFamily="34" charset="0"/>
                <a:ea typeface="ＭＳ Ｐゴシック" panose="020B0600070205080204" pitchFamily="34" charset="-128"/>
              </a:rPr>
              <a:t>Larvalar su altında yaşarlar. Sürekli yedikleri için, bir hafta içinde 6-7 kat büyürler. Bu dönem sivrisineğin yaşamı boyunca büyüdüğü tek dönemdir. </a:t>
            </a:r>
          </a:p>
          <a:p>
            <a:pPr eaLnBrk="1" hangingPunct="1"/>
            <a:r>
              <a:rPr lang="tr-TR" altLang="tr-TR">
                <a:latin typeface="Arial" panose="020B0604020202020204" pitchFamily="34" charset="0"/>
                <a:ea typeface="ＭＳ Ｐゴシック" panose="020B0600070205080204" pitchFamily="34" charset="-128"/>
              </a:rPr>
              <a:t>Ağzının iki yanında, 4 set halinde bulunan ince tüylü bir fırçayı hızlı bir şekilde sallayarak suda bir akıntı yaratır. Böylece suda bulunan bakteriler, suyun hareketiyle larvanın ağzına gelirler. Larva da bu fırçalara takılan bakterileri yer. Bir sivrisinek larvası bu yöntemi kullanarak günde 100-1000 cm3 suyu süzebilir. </a:t>
            </a:r>
          </a:p>
          <a:p>
            <a:pPr eaLnBrk="1" hangingPunct="1"/>
            <a:r>
              <a:rPr lang="tr-TR" altLang="tr-TR">
                <a:latin typeface="Arial" panose="020B0604020202020204" pitchFamily="34" charset="0"/>
                <a:ea typeface="ＭＳ Ｐゴシック" panose="020B0600070205080204" pitchFamily="34" charset="-128"/>
              </a:rPr>
              <a:t>Suyun içinde başaşağı dururken, vücudunun arka tarafında bulunan solunum borularıyla nefes alır. Kimi larvalar da suya paralel durur ve karınlarında bulunan üç solunum deliğini kullanırlar. Bu sistemler, dalgıçların kullandığı şnorkel ve hava pompalarının bir benzeridir. Larvanın şnorkelinin ucunda bulunan özel yağ sayesinde şnorkelin içine su kaçmaz. Bu yağın özelliği hidrofob (suyu iten) bir yağ olmasıdır. </a:t>
            </a:r>
          </a:p>
          <a:p>
            <a:pPr eaLnBrk="1" hangingPunct="1"/>
            <a:r>
              <a:rPr lang="tr-TR" altLang="tr-TR">
                <a:latin typeface="Arial" panose="020B0604020202020204" pitchFamily="34" charset="0"/>
                <a:ea typeface="ＭＳ Ｐゴシック" panose="020B0600070205080204" pitchFamily="34" charset="-128"/>
              </a:rPr>
              <a:t>Sivrisineklerin çoğunda larva dönemi bir hafta kadar sürer </a:t>
            </a:r>
          </a:p>
          <a:p>
            <a:pPr eaLnBrk="1" hangingPunct="1"/>
            <a:endParaRPr lang="tr-TR" altLang="tr-TR">
              <a:latin typeface="Arial" panose="020B0604020202020204" pitchFamily="34" charset="0"/>
              <a:ea typeface="ＭＳ Ｐゴシック" panose="020B0600070205080204" pitchFamily="34" charset="-128"/>
            </a:endParaRPr>
          </a:p>
          <a:p>
            <a:pPr eaLnBrk="1" hangingPunct="1">
              <a:buFontTx/>
              <a:buChar char="•"/>
            </a:pPr>
            <a:r>
              <a:rPr lang="tr-TR" altLang="tr-TR">
                <a:latin typeface="Arial" panose="020B0604020202020204" pitchFamily="34" charset="0"/>
                <a:ea typeface="ＭＳ Ｐゴシック" panose="020B0600070205080204" pitchFamily="34" charset="-128"/>
              </a:rPr>
              <a:t>Anopheles larvaları su yüzeyine paralel dururlar ve abdomen segmentlerinin üst tarafında çift yapılı yelpaze şeklinde yayılmış adhezyon gücüyle suların alt yüzeyine, yüzey gerilimiyle tutunmayı tutunmayı sağlayan tüy demetleri taşırlar. Başın 180 derece dönmesiyle, larvalar anafor aygıtları ile suyun yüzeyindeki besin partiküllerini alabilirler. Başları daha uzundur ve vücutları tüyümsü kıllarla donatılmıştır.</a:t>
            </a:r>
          </a:p>
          <a:p>
            <a:pPr eaLnBrk="1" hangingPunct="1">
              <a:buFontTx/>
              <a:buChar char="•"/>
            </a:pPr>
            <a:r>
              <a:rPr lang="tr-TR" altLang="tr-TR">
                <a:latin typeface="Arial" panose="020B0604020202020204" pitchFamily="34" charset="0"/>
                <a:ea typeface="ＭＳ Ｐゴシック" panose="020B0600070205080204" pitchFamily="34" charset="-128"/>
              </a:rPr>
              <a:t>Culex ve Aedes larvaları abdomen segmentlerinin son kısmından çıkan soluk boruları ile su yüzeyine değerler ve eğik olarak baş aşağı asılırlar. Bunlar da besinlerini ağızlarındaki kılların oluşturduğu anafor ile alırlar.</a:t>
            </a:r>
          </a:p>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72FD6E43-A248-B8CA-D6C6-A4C558F439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5A966A0-EBEE-D744-8ACC-0709853BCCD8}" type="slidenum">
              <a:rPr lang="tr-TR" altLang="tr-TR"/>
              <a:pPr>
                <a:spcBef>
                  <a:spcPct val="0"/>
                </a:spcBef>
              </a:pPr>
              <a:t>11</a:t>
            </a:fld>
            <a:endParaRPr lang="tr-TR" altLang="tr-TR"/>
          </a:p>
        </p:txBody>
      </p:sp>
      <p:sp>
        <p:nvSpPr>
          <p:cNvPr id="36866" name="Rectangle 2">
            <a:extLst>
              <a:ext uri="{FF2B5EF4-FFF2-40B4-BE49-F238E27FC236}">
                <a16:creationId xmlns:a16="http://schemas.microsoft.com/office/drawing/2014/main" id="{90612CC4-1156-42F2-F152-D8E67527508B}"/>
              </a:ext>
            </a:extLst>
          </p:cNvPr>
          <p:cNvSpPr>
            <a:spLocks noGrp="1" noRot="1" noChangeAspect="1"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B7A3AAF0-622D-231E-B87E-7232D1013154}"/>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64B12C26-E8C0-C7D9-405C-3122D361A2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C91AFF8-1E0B-8445-980E-1574BB301B55}" type="slidenum">
              <a:rPr lang="tr-TR" altLang="tr-TR"/>
              <a:pPr>
                <a:spcBef>
                  <a:spcPct val="0"/>
                </a:spcBef>
              </a:pPr>
              <a:t>12</a:t>
            </a:fld>
            <a:endParaRPr lang="tr-TR" altLang="tr-TR"/>
          </a:p>
        </p:txBody>
      </p:sp>
      <p:sp>
        <p:nvSpPr>
          <p:cNvPr id="38914" name="Rectangle 2">
            <a:extLst>
              <a:ext uri="{FF2B5EF4-FFF2-40B4-BE49-F238E27FC236}">
                <a16:creationId xmlns:a16="http://schemas.microsoft.com/office/drawing/2014/main" id="{4F3A8DD1-8828-1679-B819-687265AA47E3}"/>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971546F2-5F2D-6D00-ADF1-81B5406A8A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tr-TR" altLang="tr-TR">
                <a:latin typeface="Arial" panose="020B0604020202020204" pitchFamily="34" charset="0"/>
                <a:ea typeface="ＭＳ Ｐゴシック" panose="020B0600070205080204" pitchFamily="34" charset="-128"/>
              </a:rPr>
              <a:t>Yaklaşık 1-1.5 mm uzunluğunda olan larvanın vücudu baş, göğüs ve karın olmak üzere 3 bölüme ayrılmıştır. Başı oval görünümdedir ve iki yanında birleşik gözler ve gözlerin önünde de kısa bir anten mevcuttur. </a:t>
            </a:r>
          </a:p>
          <a:p>
            <a:pPr eaLnBrk="1" hangingPunct="1">
              <a:buFontTx/>
              <a:buChar char="•"/>
            </a:pPr>
            <a:r>
              <a:rPr lang="tr-TR" altLang="tr-TR">
                <a:latin typeface="Arial" panose="020B0604020202020204" pitchFamily="34" charset="0"/>
                <a:ea typeface="ＭＳ Ｐゴシック" panose="020B0600070205080204" pitchFamily="34" charset="-128"/>
              </a:rPr>
              <a:t>Anopheles larvaları su yüzeyine paralel dururlar ve abdomen segmentlerinin üst tarafında çift yapılı yelpaze şeklinde yayılmış adhezyon gücüyle suların alt yüzeyine, yüzey gerilimiyle tutunmayı tutunmayı sağlayan tüy demetleri taşırlar. Başın 180 derece dönmesiyle, larvalar anafor aygıtları ile suyun yüzeyindeki besin partiküllerini alabilirler. Başları daha uzundur ve vücutları tüyümsü kıllarla donatılmıştır.</a:t>
            </a:r>
          </a:p>
          <a:p>
            <a:pPr eaLnBrk="1" hangingPunct="1">
              <a:buFontTx/>
              <a:buChar char="•"/>
            </a:pPr>
            <a:r>
              <a:rPr lang="tr-TR" altLang="tr-TR">
                <a:latin typeface="Arial" panose="020B0604020202020204" pitchFamily="34" charset="0"/>
                <a:ea typeface="ＭＳ Ｐゴシック" panose="020B0600070205080204" pitchFamily="34" charset="-128"/>
              </a:rPr>
              <a:t>Culex ve Aedes larvaları abdomen segmentlerinin son kısmından çıkan soluk boruları ile su yüzeyine değerler ve eğik olarak baş aşağı asılırlar. Bunlar da besinlerini ağızlarındaki kılların oluşturduğu anafor ile alırlar.</a:t>
            </a:r>
          </a:p>
          <a:p>
            <a:pPr eaLnBrk="1" hangingPunct="1">
              <a:buFontTx/>
              <a:buChar char="•"/>
            </a:pPr>
            <a:endParaRPr lang="tr-TR" altLang="tr-TR">
              <a:latin typeface="Arial" panose="020B0604020202020204" pitchFamily="34" charset="0"/>
              <a:ea typeface="ＭＳ Ｐゴシック" panose="020B0600070205080204" pitchFamily="34" charset="-128"/>
            </a:endParaRPr>
          </a:p>
          <a:p>
            <a:pPr eaLnBrk="1" hangingPunct="1">
              <a:buFontTx/>
              <a:buChar char="•"/>
            </a:pPr>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C81C4B3-D377-466E-E4EF-963B98E38F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3566A7-2176-4445-B525-1EE44DDA2A9B}" type="slidenum">
              <a:rPr lang="tr-TR" altLang="tr-TR"/>
              <a:pPr>
                <a:spcBef>
                  <a:spcPct val="0"/>
                </a:spcBef>
              </a:pPr>
              <a:t>13</a:t>
            </a:fld>
            <a:endParaRPr lang="tr-TR" altLang="tr-TR"/>
          </a:p>
        </p:txBody>
      </p:sp>
      <p:sp>
        <p:nvSpPr>
          <p:cNvPr id="40962" name="Rectangle 2">
            <a:extLst>
              <a:ext uri="{FF2B5EF4-FFF2-40B4-BE49-F238E27FC236}">
                <a16:creationId xmlns:a16="http://schemas.microsoft.com/office/drawing/2014/main" id="{D3553C6F-E989-5BA8-6788-D29D7ADB9DBE}"/>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B6BF468-026E-06CC-2BD9-2669E9913E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a:latin typeface="Arial" panose="020B0604020202020204" pitchFamily="34" charset="0"/>
                <a:ea typeface="ＭＳ Ｐゴシック" panose="020B0600070205080204" pitchFamily="34" charset="-128"/>
              </a:rPr>
              <a:t>Kendine özgü görünüşleri olan pupları vardır. Baş ve göğüs kısmı tek bir parça halinde birleşmiştir; abdomen yassı bir yapı olarak bu birliğe bağlanmıştır. Oldukça büyük göz çiftlerinin önemli işlev gördüğü varsayılmaktadır. Bu puplar çok hareketlidirler. Abdomenin vertikal hareketleri ile hızlı fakat düz olmayan bir hareket meydana gelir. Puplar genellikle su yüzeyinin hemen altında bulunurlar. Buna vücudun ön kısmında bulunan hava yastığı yardımcı olur. Pup evresi kısadır; en fazla 5 – 6, iyi koşullarda 1 – 2 gün sürer. Başkalaşım yapacak puplar yatay konuma geçerler ve vücutlarının ön kısmını sudan dışarıya uzatırlar. Hava alma ile pup örtüsü içerisindeki iç basınç artar; buna bağlı olarak vücudun ön kısmında orta çizgi boydan boya yırtılır ve ergin hayvan dışarıya çıkar. Dışarıya çıkma 5 – 6 dk sürer. Dış iskeletin sertleşmesi ve renklenmesi için bir süre daha zamana gereksinme vardır. Bu gelişmenin hemen arkasından beslenebilir ve çiftleşebilir.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10539D0D-8137-5CDD-7AA3-66BAFC26D5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FDF8C4D-F315-7C44-88E3-C25FE4E1094C}" type="slidenum">
              <a:rPr lang="tr-TR" altLang="tr-TR"/>
              <a:pPr>
                <a:spcBef>
                  <a:spcPct val="0"/>
                </a:spcBef>
              </a:pPr>
              <a:t>14</a:t>
            </a:fld>
            <a:endParaRPr lang="tr-TR" altLang="tr-TR"/>
          </a:p>
        </p:txBody>
      </p:sp>
      <p:sp>
        <p:nvSpPr>
          <p:cNvPr id="43010" name="Rectangle 2">
            <a:extLst>
              <a:ext uri="{FF2B5EF4-FFF2-40B4-BE49-F238E27FC236}">
                <a16:creationId xmlns:a16="http://schemas.microsoft.com/office/drawing/2014/main" id="{8E61D6BE-33C3-F79B-50BF-343DA278E561}"/>
              </a:ext>
            </a:extLst>
          </p:cNvPr>
          <p:cNvSpPr>
            <a:spLocks noGrp="1" noRot="1" noChangeAspect="1" noChangeArrowheads="1" noTextEdit="1"/>
          </p:cNvSpPr>
          <p:nvPr>
            <p:ph type="sldImg"/>
          </p:nvPr>
        </p:nvSpPr>
        <p:spPr>
          <a:solidFill>
            <a:srgbClr val="FFFFFF"/>
          </a:solidFill>
          <a:ln/>
        </p:spPr>
      </p:sp>
      <p:sp>
        <p:nvSpPr>
          <p:cNvPr id="43011" name="Rectangle 3">
            <a:extLst>
              <a:ext uri="{FF2B5EF4-FFF2-40B4-BE49-F238E27FC236}">
                <a16:creationId xmlns:a16="http://schemas.microsoft.com/office/drawing/2014/main" id="{D06FD107-2C11-A36B-ED2F-4417E10D68FE}"/>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BFF0D258-6432-B17D-65E2-C027E10056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CCDDAA1-3684-5145-94A9-1BA97F6265EF}" type="slidenum">
              <a:rPr lang="tr-TR" altLang="tr-TR"/>
              <a:pPr>
                <a:spcBef>
                  <a:spcPct val="0"/>
                </a:spcBef>
              </a:pPr>
              <a:t>15</a:t>
            </a:fld>
            <a:endParaRPr lang="tr-TR" altLang="tr-TR"/>
          </a:p>
        </p:txBody>
      </p:sp>
      <p:sp>
        <p:nvSpPr>
          <p:cNvPr id="45058" name="Rectangle 2">
            <a:extLst>
              <a:ext uri="{FF2B5EF4-FFF2-40B4-BE49-F238E27FC236}">
                <a16:creationId xmlns:a16="http://schemas.microsoft.com/office/drawing/2014/main" id="{6005D1E1-4103-7F16-1BC0-FFF373628130}"/>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AE63B10D-6962-BFBA-1618-E2C6741109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a:latin typeface="Arial" panose="020B0604020202020204" pitchFamily="34" charset="0"/>
                <a:ea typeface="ＭＳ Ｐゴシック" panose="020B0600070205080204" pitchFamily="34" charset="-128"/>
              </a:rPr>
              <a:t>Erginlerin bacak ve antenleri çok narin ve uzundur. Vücudun tümü ince kıllar ve farklı pullarla örtülüdür. Pulları kanat damarlarında belirgin olarak görmek mümkündür. Kanat renksiz ya da dumanımsı renklidir. Fakat bazen benekli olabilir. Başta bir çift anten, bir çift palp, hortum ve gözler, 3 çift bacak ve kanat</a:t>
            </a:r>
          </a:p>
          <a:p>
            <a:pPr eaLnBrk="1" hangingPunct="1"/>
            <a:r>
              <a:rPr lang="tr-TR" altLang="tr-TR">
                <a:latin typeface="Arial" panose="020B0604020202020204" pitchFamily="34" charset="0"/>
                <a:ea typeface="ＭＳ Ｐゴシック" panose="020B0600070205080204" pitchFamily="34" charset="-128"/>
              </a:rPr>
              <a:t>Türler birbirinden eşeysel organlarının dış yapısı, pullarının rengi, şekli ve dizilişi, belirli vücut kısımlarının desenleri, örneğin bilezikler ile ayrılır. Erkekleri demetler halinde çok tüylü antenleri, en azından hortum uzunluğunda olan dokunaçları ve eşeysel organlarıyla kolayca tanınırlar.  </a:t>
            </a:r>
          </a:p>
          <a:p>
            <a:pPr eaLnBrk="1" hangingPunct="1"/>
            <a:r>
              <a:rPr lang="tr-TR" altLang="tr-TR">
                <a:latin typeface="Arial" panose="020B0604020202020204" pitchFamily="34" charset="0"/>
                <a:ea typeface="ＭＳ Ｐゴシック" panose="020B0600070205080204" pitchFamily="34" charset="-128"/>
              </a:rPr>
              <a:t>Ağız parçaları sokucu – emici</a:t>
            </a:r>
          </a:p>
          <a:p>
            <a:pPr eaLnBrk="1" hangingPunct="1"/>
            <a:endParaRPr lang="tr-TR" altLang="tr-TR">
              <a:latin typeface="Arial" panose="020B0604020202020204" pitchFamily="34" charset="0"/>
              <a:ea typeface="ＭＳ Ｐゴシック" panose="020B0600070205080204" pitchFamily="34" charset="-128"/>
            </a:endParaRPr>
          </a:p>
          <a:p>
            <a:pPr eaLnBrk="1" hangingPunct="1"/>
            <a:endParaRPr lang="tr-TR" altLang="tr-TR">
              <a:latin typeface="Arial" panose="020B0604020202020204" pitchFamily="34" charset="0"/>
              <a:ea typeface="ＭＳ Ｐゴシック" panose="020B0600070205080204" pitchFamily="34" charset="-128"/>
            </a:endParaRPr>
          </a:p>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8D75756A-5213-9887-3511-8D21B59E9B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FA36273-D92F-8945-967F-E3FDE1821F03}" type="slidenum">
              <a:rPr lang="tr-TR" altLang="tr-TR"/>
              <a:pPr>
                <a:spcBef>
                  <a:spcPct val="0"/>
                </a:spcBef>
              </a:pPr>
              <a:t>16</a:t>
            </a:fld>
            <a:endParaRPr lang="tr-TR" altLang="tr-TR"/>
          </a:p>
        </p:txBody>
      </p:sp>
      <p:sp>
        <p:nvSpPr>
          <p:cNvPr id="47106" name="Rectangle 2">
            <a:extLst>
              <a:ext uri="{FF2B5EF4-FFF2-40B4-BE49-F238E27FC236}">
                <a16:creationId xmlns:a16="http://schemas.microsoft.com/office/drawing/2014/main" id="{104A423C-30B7-19EE-0544-4D0A6AE32A51}"/>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238CABC4-D9F9-D186-2740-51EBBA69F0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740AC55E-0C43-D9E9-C6B4-707C708481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1136904-E2B7-084D-821F-8CAEFE4B99A4}" type="slidenum">
              <a:rPr lang="tr-TR" altLang="tr-TR"/>
              <a:pPr>
                <a:spcBef>
                  <a:spcPct val="0"/>
                </a:spcBef>
              </a:pPr>
              <a:t>17</a:t>
            </a:fld>
            <a:endParaRPr lang="tr-TR" altLang="tr-TR"/>
          </a:p>
        </p:txBody>
      </p:sp>
      <p:sp>
        <p:nvSpPr>
          <p:cNvPr id="49154" name="Rectangle 2">
            <a:extLst>
              <a:ext uri="{FF2B5EF4-FFF2-40B4-BE49-F238E27FC236}">
                <a16:creationId xmlns:a16="http://schemas.microsoft.com/office/drawing/2014/main" id="{95A60268-187F-9D72-F7CF-928618FDFDCD}"/>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521FD23D-6C5E-9B94-E466-8A9BABC55B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tr-TR" altLang="tr-TR" sz="800">
                <a:latin typeface="Arial" panose="020B0604020202020204" pitchFamily="34" charset="0"/>
                <a:ea typeface="ＭＳ Ｐゴシック" panose="020B0600070205080204" pitchFamily="34" charset="-128"/>
              </a:rPr>
              <a:t>Uygun şartlarda 2 – 7 günde pupa dönemi tamamlanır. </a:t>
            </a:r>
            <a:r>
              <a:rPr lang="tr-TR" altLang="tr-TR">
                <a:latin typeface="Arial" panose="020B0604020202020204" pitchFamily="34" charset="0"/>
                <a:ea typeface="ＭＳ Ｐゴシック" panose="020B0600070205080204" pitchFamily="34" charset="-128"/>
              </a:rPr>
              <a:t>Suyun durgun olduğu rüzgarsız bir anda ergin sinek olarak suyu terk ederler. Erkeklerin ömrü ortalam 15 gün kadardır. Dişiler 1-2 ay kadar yaşarlar. Çevre şartları bu süreler üzerine etkilidir.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7672E87D-5748-90C4-FB67-B5C41C7315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FADA7FD-333E-3647-B60C-A6CA89F2DB39}" type="slidenum">
              <a:rPr lang="tr-TR" altLang="tr-TR"/>
              <a:pPr>
                <a:spcBef>
                  <a:spcPct val="0"/>
                </a:spcBef>
              </a:pPr>
              <a:t>18</a:t>
            </a:fld>
            <a:endParaRPr lang="tr-TR" altLang="tr-TR"/>
          </a:p>
        </p:txBody>
      </p:sp>
      <p:sp>
        <p:nvSpPr>
          <p:cNvPr id="51202" name="Rectangle 2">
            <a:extLst>
              <a:ext uri="{FF2B5EF4-FFF2-40B4-BE49-F238E27FC236}">
                <a16:creationId xmlns:a16="http://schemas.microsoft.com/office/drawing/2014/main" id="{39A2AE46-6505-1DBC-5BE1-A95FB4F70435}"/>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C388A6CA-611E-D57A-02DA-150981B851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37FAA0EA-1118-7A06-29D2-6C3032AE35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91F6AFE-9AD8-774D-9B1F-0C22D27F0592}" type="slidenum">
              <a:rPr lang="tr-TR" altLang="tr-TR"/>
              <a:pPr>
                <a:spcBef>
                  <a:spcPct val="0"/>
                </a:spcBef>
              </a:pPr>
              <a:t>19</a:t>
            </a:fld>
            <a:endParaRPr lang="tr-TR" altLang="tr-TR"/>
          </a:p>
        </p:txBody>
      </p:sp>
      <p:sp>
        <p:nvSpPr>
          <p:cNvPr id="53250" name="Rectangle 2">
            <a:extLst>
              <a:ext uri="{FF2B5EF4-FFF2-40B4-BE49-F238E27FC236}">
                <a16:creationId xmlns:a16="http://schemas.microsoft.com/office/drawing/2014/main" id="{4A716F7C-2EFF-963D-5D30-E0936F2A6CDF}"/>
              </a:ext>
            </a:extLst>
          </p:cNvPr>
          <p:cNvSpPr>
            <a:spLocks noGrp="1" noRot="1" noChangeAspect="1" noChangeArrowheads="1" noTextEdit="1"/>
          </p:cNvSpPr>
          <p:nvPr>
            <p:ph type="sldImg"/>
          </p:nvPr>
        </p:nvSpPr>
        <p:spPr>
          <a:solidFill>
            <a:srgbClr val="FFFFFF"/>
          </a:solidFill>
          <a:ln/>
        </p:spPr>
      </p:sp>
      <p:sp>
        <p:nvSpPr>
          <p:cNvPr id="53251" name="Rectangle 3">
            <a:extLst>
              <a:ext uri="{FF2B5EF4-FFF2-40B4-BE49-F238E27FC236}">
                <a16:creationId xmlns:a16="http://schemas.microsoft.com/office/drawing/2014/main" id="{288A81DE-C979-CA83-A187-8F6CE33B2153}"/>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97FC4485-924F-41F7-BC94-A02AD32542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8A54E1C-8133-5549-B2F9-0EB0CF8F013C}" type="slidenum">
              <a:rPr lang="tr-TR" altLang="tr-TR"/>
              <a:pPr>
                <a:spcBef>
                  <a:spcPct val="0"/>
                </a:spcBef>
              </a:pPr>
              <a:t>2</a:t>
            </a:fld>
            <a:endParaRPr lang="tr-TR" altLang="tr-TR"/>
          </a:p>
        </p:txBody>
      </p:sp>
      <p:sp>
        <p:nvSpPr>
          <p:cNvPr id="18434" name="Rectangle 2">
            <a:extLst>
              <a:ext uri="{FF2B5EF4-FFF2-40B4-BE49-F238E27FC236}">
                <a16:creationId xmlns:a16="http://schemas.microsoft.com/office/drawing/2014/main" id="{640EC6F2-A6E1-021A-E295-626EAAB5FE4A}"/>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366AE9B-7888-23BB-BCEC-3CD9614146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465B6858-D078-F167-A3C9-7D5DFE4A38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F55A53-5205-B14C-B171-A159827611E5}" type="slidenum">
              <a:rPr lang="tr-TR" altLang="tr-TR"/>
              <a:pPr>
                <a:spcBef>
                  <a:spcPct val="0"/>
                </a:spcBef>
              </a:pPr>
              <a:t>20</a:t>
            </a:fld>
            <a:endParaRPr lang="tr-TR" altLang="tr-TR"/>
          </a:p>
        </p:txBody>
      </p:sp>
      <p:sp>
        <p:nvSpPr>
          <p:cNvPr id="55298" name="Rectangle 2">
            <a:extLst>
              <a:ext uri="{FF2B5EF4-FFF2-40B4-BE49-F238E27FC236}">
                <a16:creationId xmlns:a16="http://schemas.microsoft.com/office/drawing/2014/main" id="{F5C26328-7308-F45A-53E2-9ABC6FABB110}"/>
              </a:ext>
            </a:extLst>
          </p:cNvPr>
          <p:cNvSpPr>
            <a:spLocks noGrp="1" noRot="1" noChangeAspect="1" noChangeArrowheads="1" noTextEdit="1"/>
          </p:cNvSpPr>
          <p:nvPr>
            <p:ph type="sldImg"/>
          </p:nvPr>
        </p:nvSpPr>
        <p:spPr>
          <a:solidFill>
            <a:srgbClr val="FFFFFF"/>
          </a:solidFill>
          <a:ln/>
        </p:spPr>
      </p:sp>
      <p:sp>
        <p:nvSpPr>
          <p:cNvPr id="55299" name="Rectangle 3">
            <a:extLst>
              <a:ext uri="{FF2B5EF4-FFF2-40B4-BE49-F238E27FC236}">
                <a16:creationId xmlns:a16="http://schemas.microsoft.com/office/drawing/2014/main" id="{4B2BAE1A-5068-6781-F28D-2BC016FB874E}"/>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5DD97F50-5569-0443-9960-E7FB63CEFC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4B4E3B4-0EFC-CB41-A0AE-C67EF04FCAFC}" type="slidenum">
              <a:rPr lang="tr-TR" altLang="tr-TR"/>
              <a:pPr>
                <a:spcBef>
                  <a:spcPct val="0"/>
                </a:spcBef>
              </a:pPr>
              <a:t>21</a:t>
            </a:fld>
            <a:endParaRPr lang="tr-TR" altLang="tr-TR"/>
          </a:p>
        </p:txBody>
      </p:sp>
      <p:sp>
        <p:nvSpPr>
          <p:cNvPr id="57346" name="Rectangle 2">
            <a:extLst>
              <a:ext uri="{FF2B5EF4-FFF2-40B4-BE49-F238E27FC236}">
                <a16:creationId xmlns:a16="http://schemas.microsoft.com/office/drawing/2014/main" id="{6B3BC2E7-1543-9108-8BE5-2311AE303968}"/>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0526628F-5B52-E3AD-0494-9CB61CFA36A0}"/>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48766824-F8E0-6855-7293-1A7ACEA37A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364CBF2-5A16-EE47-B1AB-FC28E3C263C1}" type="slidenum">
              <a:rPr lang="tr-TR" altLang="tr-TR"/>
              <a:pPr>
                <a:spcBef>
                  <a:spcPct val="0"/>
                </a:spcBef>
              </a:pPr>
              <a:t>22</a:t>
            </a:fld>
            <a:endParaRPr lang="tr-TR" altLang="tr-TR"/>
          </a:p>
        </p:txBody>
      </p:sp>
      <p:sp>
        <p:nvSpPr>
          <p:cNvPr id="59394" name="Rectangle 2">
            <a:extLst>
              <a:ext uri="{FF2B5EF4-FFF2-40B4-BE49-F238E27FC236}">
                <a16:creationId xmlns:a16="http://schemas.microsoft.com/office/drawing/2014/main" id="{22C90853-17C1-E401-7DF4-4891C5970C23}"/>
              </a:ext>
            </a:extLst>
          </p:cNvPr>
          <p:cNvSpPr>
            <a:spLocks noGrp="1" noRot="1" noChangeAspect="1" noChangeArrowheads="1" noTextEdit="1"/>
          </p:cNvSpPr>
          <p:nvPr>
            <p:ph type="sldImg"/>
          </p:nvPr>
        </p:nvSpPr>
        <p:spPr>
          <a:solidFill>
            <a:srgbClr val="FFFFFF"/>
          </a:solidFill>
          <a:ln/>
        </p:spPr>
      </p:sp>
      <p:sp>
        <p:nvSpPr>
          <p:cNvPr id="59395" name="Rectangle 3">
            <a:extLst>
              <a:ext uri="{FF2B5EF4-FFF2-40B4-BE49-F238E27FC236}">
                <a16:creationId xmlns:a16="http://schemas.microsoft.com/office/drawing/2014/main" id="{09D0CB36-9326-F9DE-8896-A0B237BBA01D}"/>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B3411AD3-8942-E79A-0FE0-48A9E028C7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85B4A8A-5253-5D4D-874D-9A342A3F16E0}" type="slidenum">
              <a:rPr lang="tr-TR" altLang="tr-TR"/>
              <a:pPr>
                <a:spcBef>
                  <a:spcPct val="0"/>
                </a:spcBef>
              </a:pPr>
              <a:t>23</a:t>
            </a:fld>
            <a:endParaRPr lang="tr-TR" altLang="tr-TR"/>
          </a:p>
        </p:txBody>
      </p:sp>
      <p:sp>
        <p:nvSpPr>
          <p:cNvPr id="61442" name="Rectangle 2">
            <a:extLst>
              <a:ext uri="{FF2B5EF4-FFF2-40B4-BE49-F238E27FC236}">
                <a16:creationId xmlns:a16="http://schemas.microsoft.com/office/drawing/2014/main" id="{9B9FC628-1951-4390-D73A-EA246A85D5C1}"/>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0B755002-D7AC-9E91-84F9-45FFB83439DA}"/>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AD0C3C55-F8B3-D508-C67B-787C195CBA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7391AE6-4D02-F548-880C-87A516C587C8}" type="slidenum">
              <a:rPr lang="tr-TR" altLang="tr-TR"/>
              <a:pPr>
                <a:spcBef>
                  <a:spcPct val="0"/>
                </a:spcBef>
              </a:pPr>
              <a:t>24</a:t>
            </a:fld>
            <a:endParaRPr lang="tr-TR" altLang="tr-TR"/>
          </a:p>
        </p:txBody>
      </p:sp>
      <p:sp>
        <p:nvSpPr>
          <p:cNvPr id="63490" name="Rectangle 2">
            <a:extLst>
              <a:ext uri="{FF2B5EF4-FFF2-40B4-BE49-F238E27FC236}">
                <a16:creationId xmlns:a16="http://schemas.microsoft.com/office/drawing/2014/main" id="{5496C3C2-2EF3-A66B-A0A2-AD7E38B4D6FD}"/>
              </a:ext>
            </a:extLst>
          </p:cNvPr>
          <p:cNvSpPr>
            <a:spLocks noGrp="1" noRot="1" noChangeAspect="1" noChangeArrowheads="1" noTextEdit="1"/>
          </p:cNvSpPr>
          <p:nvPr>
            <p:ph type="sldImg"/>
          </p:nvPr>
        </p:nvSpPr>
        <p:spPr>
          <a:solidFill>
            <a:srgbClr val="FFFFFF"/>
          </a:solidFill>
          <a:ln/>
        </p:spPr>
      </p:sp>
      <p:sp>
        <p:nvSpPr>
          <p:cNvPr id="63491" name="Rectangle 3">
            <a:extLst>
              <a:ext uri="{FF2B5EF4-FFF2-40B4-BE49-F238E27FC236}">
                <a16:creationId xmlns:a16="http://schemas.microsoft.com/office/drawing/2014/main" id="{C17CC7D1-F518-8BB4-2161-83DCB639E049}"/>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AA683008-5414-6F87-CCF3-87B2A8C689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A984137-3F27-6642-BB99-A89C55032E00}" type="slidenum">
              <a:rPr lang="tr-TR" altLang="tr-TR"/>
              <a:pPr>
                <a:spcBef>
                  <a:spcPct val="0"/>
                </a:spcBef>
              </a:pPr>
              <a:t>25</a:t>
            </a:fld>
            <a:endParaRPr lang="tr-TR" altLang="tr-TR"/>
          </a:p>
        </p:txBody>
      </p:sp>
      <p:sp>
        <p:nvSpPr>
          <p:cNvPr id="65538" name="Rectangle 2">
            <a:extLst>
              <a:ext uri="{FF2B5EF4-FFF2-40B4-BE49-F238E27FC236}">
                <a16:creationId xmlns:a16="http://schemas.microsoft.com/office/drawing/2014/main" id="{F8AE73F3-D444-D37C-2222-DBA893ED3EF2}"/>
              </a:ext>
            </a:extLst>
          </p:cNvPr>
          <p:cNvSpPr>
            <a:spLocks noGrp="1" noRot="1" noChangeAspect="1" noChangeArrowheads="1" noTextEdit="1"/>
          </p:cNvSpPr>
          <p:nvPr>
            <p:ph type="sldImg"/>
          </p:nvPr>
        </p:nvSpPr>
        <p:spPr>
          <a:solidFill>
            <a:srgbClr val="FFFFFF"/>
          </a:solidFill>
          <a:ln/>
        </p:spPr>
      </p:sp>
      <p:sp>
        <p:nvSpPr>
          <p:cNvPr id="65539" name="Rectangle 3">
            <a:extLst>
              <a:ext uri="{FF2B5EF4-FFF2-40B4-BE49-F238E27FC236}">
                <a16:creationId xmlns:a16="http://schemas.microsoft.com/office/drawing/2014/main" id="{88262DB3-02CB-CCAE-853E-188C304E014F}"/>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97368EAB-8703-9C85-2E8F-C4E49A4713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35863E2-F7DB-134F-B052-ACDF1ACC8BFC}" type="slidenum">
              <a:rPr lang="tr-TR" altLang="tr-TR"/>
              <a:pPr>
                <a:spcBef>
                  <a:spcPct val="0"/>
                </a:spcBef>
              </a:pPr>
              <a:t>26</a:t>
            </a:fld>
            <a:endParaRPr lang="tr-TR" altLang="tr-TR"/>
          </a:p>
        </p:txBody>
      </p:sp>
      <p:sp>
        <p:nvSpPr>
          <p:cNvPr id="67586" name="Rectangle 2">
            <a:extLst>
              <a:ext uri="{FF2B5EF4-FFF2-40B4-BE49-F238E27FC236}">
                <a16:creationId xmlns:a16="http://schemas.microsoft.com/office/drawing/2014/main" id="{B3D3C4AE-BD87-3811-2067-5ADD1153AA21}"/>
              </a:ext>
            </a:extLst>
          </p:cNvPr>
          <p:cNvSpPr>
            <a:spLocks noGrp="1" noRot="1" noChangeAspect="1" noChangeArrowheads="1" noTextEdit="1"/>
          </p:cNvSpPr>
          <p:nvPr>
            <p:ph type="sldImg"/>
          </p:nvPr>
        </p:nvSpPr>
        <p:spPr>
          <a:solidFill>
            <a:srgbClr val="FFFFFF"/>
          </a:solidFill>
          <a:ln/>
        </p:spPr>
      </p:sp>
      <p:sp>
        <p:nvSpPr>
          <p:cNvPr id="67587" name="Rectangle 3">
            <a:extLst>
              <a:ext uri="{FF2B5EF4-FFF2-40B4-BE49-F238E27FC236}">
                <a16:creationId xmlns:a16="http://schemas.microsoft.com/office/drawing/2014/main" id="{EA2206A0-35BE-5B4D-DA1C-8C12A2D6CC3E}"/>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B422993D-46C9-DF63-2932-F6D6496896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C309E7A-827D-4A4D-B027-46075E5A4493}" type="slidenum">
              <a:rPr lang="tr-TR" altLang="tr-TR"/>
              <a:pPr>
                <a:spcBef>
                  <a:spcPct val="0"/>
                </a:spcBef>
              </a:pPr>
              <a:t>27</a:t>
            </a:fld>
            <a:endParaRPr lang="tr-TR" altLang="tr-TR"/>
          </a:p>
        </p:txBody>
      </p:sp>
      <p:sp>
        <p:nvSpPr>
          <p:cNvPr id="69634" name="Rectangle 2">
            <a:extLst>
              <a:ext uri="{FF2B5EF4-FFF2-40B4-BE49-F238E27FC236}">
                <a16:creationId xmlns:a16="http://schemas.microsoft.com/office/drawing/2014/main" id="{A9AECC67-597A-CCDD-8988-3F5E06CB4F89}"/>
              </a:ext>
            </a:extLst>
          </p:cNvPr>
          <p:cNvSpPr>
            <a:spLocks noGrp="1" noRot="1" noChangeAspect="1" noChangeArrowheads="1" noTextEdit="1"/>
          </p:cNvSpPr>
          <p:nvPr>
            <p:ph type="sldImg"/>
          </p:nvPr>
        </p:nvSpPr>
        <p:spPr>
          <a:solidFill>
            <a:srgbClr val="FFFFFF"/>
          </a:solidFill>
          <a:ln/>
        </p:spPr>
      </p:sp>
      <p:sp>
        <p:nvSpPr>
          <p:cNvPr id="69635" name="Rectangle 3">
            <a:extLst>
              <a:ext uri="{FF2B5EF4-FFF2-40B4-BE49-F238E27FC236}">
                <a16:creationId xmlns:a16="http://schemas.microsoft.com/office/drawing/2014/main" id="{A9E61C54-4873-1A71-A04B-BFD452716B89}"/>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2B4D19A7-5FA0-BBF6-72AB-29FDB17F3B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7314F72-8AC8-824A-A99F-13BC5D091BC0}" type="slidenum">
              <a:rPr lang="tr-TR" altLang="tr-TR"/>
              <a:pPr>
                <a:spcBef>
                  <a:spcPct val="0"/>
                </a:spcBef>
              </a:pPr>
              <a:t>28</a:t>
            </a:fld>
            <a:endParaRPr lang="tr-TR" altLang="tr-TR"/>
          </a:p>
        </p:txBody>
      </p:sp>
      <p:sp>
        <p:nvSpPr>
          <p:cNvPr id="71682" name="Rectangle 2">
            <a:extLst>
              <a:ext uri="{FF2B5EF4-FFF2-40B4-BE49-F238E27FC236}">
                <a16:creationId xmlns:a16="http://schemas.microsoft.com/office/drawing/2014/main" id="{62B05E1E-030C-ED2B-20EB-C0B3DA26286D}"/>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3ADBA5FA-4AB3-17D3-2144-0B0492F9DD2C}"/>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07DA720-C9C3-647A-3EFF-D46477B334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7247906-42C6-E94D-831B-D8067FBA40EE}" type="slidenum">
              <a:rPr lang="tr-TR" altLang="tr-TR"/>
              <a:pPr>
                <a:spcBef>
                  <a:spcPct val="0"/>
                </a:spcBef>
              </a:pPr>
              <a:t>29</a:t>
            </a:fld>
            <a:endParaRPr lang="tr-TR" altLang="tr-TR"/>
          </a:p>
        </p:txBody>
      </p:sp>
      <p:sp>
        <p:nvSpPr>
          <p:cNvPr id="73730" name="Rectangle 2">
            <a:extLst>
              <a:ext uri="{FF2B5EF4-FFF2-40B4-BE49-F238E27FC236}">
                <a16:creationId xmlns:a16="http://schemas.microsoft.com/office/drawing/2014/main" id="{089C1C11-695B-6D3C-696D-A9BC89913BFB}"/>
              </a:ext>
            </a:extLst>
          </p:cNvPr>
          <p:cNvSpPr>
            <a:spLocks noGrp="1" noRot="1" noChangeAspect="1" noChangeArrowheads="1" noTextEdit="1"/>
          </p:cNvSpPr>
          <p:nvPr>
            <p:ph type="sldImg"/>
          </p:nvPr>
        </p:nvSpPr>
        <p:spPr>
          <a:solidFill>
            <a:srgbClr val="FFFFFF"/>
          </a:solidFill>
          <a:ln/>
        </p:spPr>
      </p:sp>
      <p:sp>
        <p:nvSpPr>
          <p:cNvPr id="73731" name="Rectangle 3">
            <a:extLst>
              <a:ext uri="{FF2B5EF4-FFF2-40B4-BE49-F238E27FC236}">
                <a16:creationId xmlns:a16="http://schemas.microsoft.com/office/drawing/2014/main" id="{C2366C67-3A36-54FC-5587-1F5B5C6991EF}"/>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71BCFEFF-88EF-E894-C446-AED3E9D4EC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13FA565-58BE-FC4F-AFA8-39FE6AEA4301}" type="slidenum">
              <a:rPr lang="tr-TR" altLang="tr-TR"/>
              <a:pPr>
                <a:spcBef>
                  <a:spcPct val="0"/>
                </a:spcBef>
              </a:pPr>
              <a:t>3</a:t>
            </a:fld>
            <a:endParaRPr lang="tr-TR" altLang="tr-TR"/>
          </a:p>
        </p:txBody>
      </p:sp>
      <p:sp>
        <p:nvSpPr>
          <p:cNvPr id="20482" name="Rectangle 2">
            <a:extLst>
              <a:ext uri="{FF2B5EF4-FFF2-40B4-BE49-F238E27FC236}">
                <a16:creationId xmlns:a16="http://schemas.microsoft.com/office/drawing/2014/main" id="{0EB04015-B29F-9C33-1E65-FA70454C3D9D}"/>
              </a:ext>
            </a:extLst>
          </p:cNvPr>
          <p:cNvSpPr>
            <a:spLocks noGrp="1" noRot="1" noChangeAspect="1" noChangeArrowheads="1" noTextEdit="1"/>
          </p:cNvSpPr>
          <p:nvPr>
            <p:ph type="sldImg"/>
          </p:nvPr>
        </p:nvSpPr>
        <p:spPr>
          <a:solidFill>
            <a:srgbClr val="FFFFFF"/>
          </a:solidFill>
          <a:ln/>
        </p:spPr>
      </p:sp>
      <p:sp>
        <p:nvSpPr>
          <p:cNvPr id="20483" name="Rectangle 3">
            <a:extLst>
              <a:ext uri="{FF2B5EF4-FFF2-40B4-BE49-F238E27FC236}">
                <a16:creationId xmlns:a16="http://schemas.microsoft.com/office/drawing/2014/main" id="{063C6928-13E1-F433-0B88-E19C432FFA90}"/>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035B6FD5-4E88-EB39-AF67-405DFA6122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1372DE-503B-D348-B486-39037E83634D}" type="slidenum">
              <a:rPr lang="tr-TR" altLang="tr-TR"/>
              <a:pPr>
                <a:spcBef>
                  <a:spcPct val="0"/>
                </a:spcBef>
              </a:pPr>
              <a:t>30</a:t>
            </a:fld>
            <a:endParaRPr lang="tr-TR" altLang="tr-TR"/>
          </a:p>
        </p:txBody>
      </p:sp>
      <p:sp>
        <p:nvSpPr>
          <p:cNvPr id="75778" name="Rectangle 2">
            <a:extLst>
              <a:ext uri="{FF2B5EF4-FFF2-40B4-BE49-F238E27FC236}">
                <a16:creationId xmlns:a16="http://schemas.microsoft.com/office/drawing/2014/main" id="{93C82277-78D6-277E-2C1A-55B16ADDE74E}"/>
              </a:ext>
            </a:extLst>
          </p:cNvPr>
          <p:cNvSpPr>
            <a:spLocks noGrp="1" noRot="1" noChangeAspect="1" noChangeArrowheads="1" noTextEdit="1"/>
          </p:cNvSpPr>
          <p:nvPr>
            <p:ph type="sldImg"/>
          </p:nvPr>
        </p:nvSpPr>
        <p:spPr>
          <a:solidFill>
            <a:srgbClr val="FFFFFF"/>
          </a:solidFill>
          <a:ln/>
        </p:spPr>
      </p:sp>
      <p:sp>
        <p:nvSpPr>
          <p:cNvPr id="75779" name="Rectangle 3">
            <a:extLst>
              <a:ext uri="{FF2B5EF4-FFF2-40B4-BE49-F238E27FC236}">
                <a16:creationId xmlns:a16="http://schemas.microsoft.com/office/drawing/2014/main" id="{F5527DB8-CD1C-D8C9-A832-8941F9B78F8A}"/>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57DF6866-638C-79DC-4615-B52F57C4C0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E2D388A-4668-9045-92B7-71E73DE27AC9}" type="slidenum">
              <a:rPr lang="tr-TR" altLang="tr-TR"/>
              <a:pPr>
                <a:spcBef>
                  <a:spcPct val="0"/>
                </a:spcBef>
              </a:pPr>
              <a:t>31</a:t>
            </a:fld>
            <a:endParaRPr lang="tr-TR" altLang="tr-TR"/>
          </a:p>
        </p:txBody>
      </p:sp>
      <p:sp>
        <p:nvSpPr>
          <p:cNvPr id="77826" name="Rectangle 2">
            <a:extLst>
              <a:ext uri="{FF2B5EF4-FFF2-40B4-BE49-F238E27FC236}">
                <a16:creationId xmlns:a16="http://schemas.microsoft.com/office/drawing/2014/main" id="{06876C8C-B948-5B7B-9678-5DBA9D214CB3}"/>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F91BF15B-4590-3F41-0B0B-41D4FD9995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B3F32733-7969-1671-6F0F-B26122DCEE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92402A1-054F-664A-96ED-5110B771E8FA}" type="slidenum">
              <a:rPr lang="tr-TR" altLang="tr-TR"/>
              <a:pPr>
                <a:spcBef>
                  <a:spcPct val="0"/>
                </a:spcBef>
              </a:pPr>
              <a:t>32</a:t>
            </a:fld>
            <a:endParaRPr lang="tr-TR" altLang="tr-TR"/>
          </a:p>
        </p:txBody>
      </p:sp>
      <p:sp>
        <p:nvSpPr>
          <p:cNvPr id="79874" name="Rectangle 2">
            <a:extLst>
              <a:ext uri="{FF2B5EF4-FFF2-40B4-BE49-F238E27FC236}">
                <a16:creationId xmlns:a16="http://schemas.microsoft.com/office/drawing/2014/main" id="{FF0A0C60-8E97-C238-3518-F590DF548FA2}"/>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23704BA-94DE-0251-79D6-B436E12A34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F6FB52BE-AF54-65B8-046A-299C981170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FDD5A9D-8798-9742-B9C4-F5C992DE5077}" type="slidenum">
              <a:rPr lang="tr-TR" altLang="tr-TR"/>
              <a:pPr>
                <a:spcBef>
                  <a:spcPct val="0"/>
                </a:spcBef>
              </a:pPr>
              <a:t>33</a:t>
            </a:fld>
            <a:endParaRPr lang="tr-TR" altLang="tr-TR"/>
          </a:p>
        </p:txBody>
      </p:sp>
      <p:sp>
        <p:nvSpPr>
          <p:cNvPr id="81922" name="Rectangle 2">
            <a:extLst>
              <a:ext uri="{FF2B5EF4-FFF2-40B4-BE49-F238E27FC236}">
                <a16:creationId xmlns:a16="http://schemas.microsoft.com/office/drawing/2014/main" id="{EE6C6E29-822D-5280-88C8-0D97C3FE89D3}"/>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F3E2C255-B550-A763-189C-78FD9DF7AE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tr-TR" altLang="tr-TR" sz="1000" b="1">
                <a:latin typeface="Arial" panose="020B0604020202020204" pitchFamily="34" charset="0"/>
                <a:ea typeface="ＭＳ Ｐゴシック" panose="020B0600070205080204" pitchFamily="34" charset="-128"/>
              </a:rPr>
              <a:t>Akarsular</a:t>
            </a:r>
            <a:r>
              <a:rPr lang="tr-TR" altLang="tr-TR" sz="1000">
                <a:latin typeface="Arial" panose="020B0604020202020204" pitchFamily="34" charset="0"/>
                <a:ea typeface="ＭＳ Ｐゴシック" panose="020B0600070205080204" pitchFamily="34" charset="-128"/>
              </a:rPr>
              <a:t> - Sivrisineklerin akarsularda (çay vb.) yaşayan çok az türü mevcuttur. Akarsuyun debisi yükseldikçe sivrisineklerin sürüklenmesine sebep olur ve akıntı içerisinde kalmak büyük miktarda enerji gerektirir. Tropik bir cins olan </a:t>
            </a:r>
            <a:r>
              <a:rPr lang="tr-TR" altLang="tr-TR" sz="1000" i="1">
                <a:latin typeface="Arial" panose="020B0604020202020204" pitchFamily="34" charset="0"/>
                <a:ea typeface="ＭＳ Ｐゴシック" panose="020B0600070205080204" pitchFamily="34" charset="-128"/>
              </a:rPr>
              <a:t>Chagasia</a:t>
            </a:r>
            <a:r>
              <a:rPr lang="tr-TR" altLang="tr-TR" sz="1000">
                <a:latin typeface="Arial" panose="020B0604020202020204" pitchFamily="34" charset="0"/>
                <a:ea typeface="ＭＳ Ｐゴシック" panose="020B0600070205080204" pitchFamily="34" charset="-128"/>
              </a:rPr>
              <a:t> ve bazı </a:t>
            </a:r>
            <a:r>
              <a:rPr lang="tr-TR" altLang="tr-TR" sz="1000" i="1">
                <a:latin typeface="Arial" panose="020B0604020202020204" pitchFamily="34" charset="0"/>
                <a:ea typeface="ＭＳ Ｐゴシック" panose="020B0600070205080204" pitchFamily="34" charset="-128"/>
              </a:rPr>
              <a:t>Anopheles</a:t>
            </a:r>
            <a:r>
              <a:rPr lang="tr-TR" altLang="tr-TR" sz="1000">
                <a:latin typeface="Arial" panose="020B0604020202020204" pitchFamily="34" charset="0"/>
                <a:ea typeface="ＭＳ Ｐゴシック" panose="020B0600070205080204" pitchFamily="34" charset="-128"/>
              </a:rPr>
              <a:t> türleri akarsuda ürerler. Ek bir bilgi olarak, </a:t>
            </a:r>
            <a:r>
              <a:rPr lang="tr-TR" altLang="tr-TR" sz="1000" i="1">
                <a:latin typeface="Arial" panose="020B0604020202020204" pitchFamily="34" charset="0"/>
                <a:ea typeface="ＭＳ Ｐゴシック" panose="020B0600070205080204" pitchFamily="34" charset="-128"/>
              </a:rPr>
              <a:t>Anopheles quadrimaculatus, Culex territans, ve Uranotaenia sapphirina</a:t>
            </a:r>
            <a:r>
              <a:rPr lang="tr-TR" altLang="tr-TR" sz="1000">
                <a:latin typeface="Arial" panose="020B0604020202020204" pitchFamily="34" charset="0"/>
                <a:ea typeface="ＭＳ Ｐゴシック" panose="020B0600070205080204" pitchFamily="34" charset="-128"/>
              </a:rPr>
              <a:t> her ne kadar akarsularda bulunsalar dabaşka habitatları tercih ederler. Akarsularda çoğalan türler kıyılarda vejetasyonun yoğun olduğu alanları seçerlerki kendilerini sabitleyebilsinler.</a:t>
            </a:r>
          </a:p>
          <a:p>
            <a:pPr eaLnBrk="1" hangingPunct="1">
              <a:lnSpc>
                <a:spcPct val="90000"/>
              </a:lnSpc>
              <a:spcBef>
                <a:spcPct val="0"/>
              </a:spcBef>
            </a:pPr>
            <a:endParaRPr lang="tr-TR" altLang="tr-TR" sz="100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tr-TR" altLang="tr-TR" b="1">
                <a:latin typeface="Arial" panose="020B0604020202020204" pitchFamily="34" charset="0"/>
                <a:ea typeface="ＭＳ Ｐゴシック" panose="020B0600070205080204" pitchFamily="34" charset="-128"/>
              </a:rPr>
              <a:t>Geçici su birikintileri –  </a:t>
            </a:r>
            <a:r>
              <a:rPr lang="tr-TR" altLang="tr-TR">
                <a:latin typeface="Arial" panose="020B0604020202020204" pitchFamily="34" charset="0"/>
                <a:ea typeface="ＭＳ Ｐゴシック" panose="020B0600070205080204" pitchFamily="34" charset="-128"/>
              </a:rPr>
              <a:t>Sel/baskın alanları, eriyen karların oluşturduğu havuzcuklar, yumurtaları kurumaya karşı dayanıklı olan sivrisinek türleri için yaşam alanı oluştururlar (</a:t>
            </a:r>
            <a:r>
              <a:rPr lang="tr-TR" altLang="tr-TR" i="1">
                <a:latin typeface="Arial" panose="020B0604020202020204" pitchFamily="34" charset="0"/>
                <a:ea typeface="ＭＳ Ｐゴシック" panose="020B0600070205080204" pitchFamily="34" charset="-128"/>
              </a:rPr>
              <a:t>Aedes</a:t>
            </a:r>
            <a:r>
              <a:rPr lang="tr-TR" altLang="tr-TR">
                <a:latin typeface="Arial" panose="020B0604020202020204" pitchFamily="34" charset="0"/>
                <a:ea typeface="ＭＳ Ｐゴシック" panose="020B0600070205080204" pitchFamily="34" charset="-128"/>
              </a:rPr>
              <a:t> ve </a:t>
            </a:r>
            <a:r>
              <a:rPr lang="tr-TR" altLang="tr-TR" i="1">
                <a:latin typeface="Arial" panose="020B0604020202020204" pitchFamily="34" charset="0"/>
                <a:ea typeface="ＭＳ Ｐゴシック" panose="020B0600070205080204" pitchFamily="34" charset="-128"/>
              </a:rPr>
              <a:t>Psorophora)</a:t>
            </a:r>
            <a:r>
              <a:rPr lang="tr-TR" altLang="tr-TR">
                <a:latin typeface="Arial" panose="020B0604020202020204" pitchFamily="34" charset="0"/>
                <a:ea typeface="ＭＳ Ｐゴシック" panose="020B0600070205080204" pitchFamily="34" charset="-128"/>
              </a:rPr>
              <a:t>. Bu cinslerin hayat çemberleri değişik kuru ve nemli sürelere ihtiyaç gösterir. Diğer türler, örneğin fırsatçı </a:t>
            </a:r>
            <a:r>
              <a:rPr lang="tr-TR" altLang="tr-TR" i="1">
                <a:latin typeface="Arial" panose="020B0604020202020204" pitchFamily="34" charset="0"/>
                <a:ea typeface="ＭＳ Ｐゴシック" panose="020B0600070205080204" pitchFamily="34" charset="-128"/>
              </a:rPr>
              <a:t>Culex,</a:t>
            </a:r>
            <a:r>
              <a:rPr lang="tr-TR" altLang="tr-TR">
                <a:latin typeface="Arial" panose="020B0604020202020204" pitchFamily="34" charset="0"/>
                <a:ea typeface="ＭＳ Ｐゴシック" panose="020B0600070205080204" pitchFamily="34" charset="-128"/>
              </a:rPr>
              <a:t> uzunca bir baskın döneminde  tek bir döl verebilirler. </a:t>
            </a:r>
          </a:p>
          <a:p>
            <a:pPr eaLnBrk="1" hangingPunct="1">
              <a:lnSpc>
                <a:spcPct val="90000"/>
              </a:lnSpc>
              <a:spcBef>
                <a:spcPct val="0"/>
              </a:spcBef>
            </a:pPr>
            <a:endParaRPr lang="tr-TR" altLang="tr-TR" sz="1000" b="1">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tr-TR" altLang="tr-TR" sz="1000" b="1">
                <a:latin typeface="Arial" panose="020B0604020202020204" pitchFamily="34" charset="0"/>
                <a:ea typeface="ＭＳ Ｐゴシック" panose="020B0600070205080204" pitchFamily="34" charset="-128"/>
              </a:rPr>
              <a:t>Daimi su kaynakları </a:t>
            </a:r>
            <a:r>
              <a:rPr lang="tr-TR" altLang="tr-TR" sz="1000">
                <a:latin typeface="Arial" panose="020B0604020202020204" pitchFamily="34" charset="0"/>
                <a:ea typeface="ＭＳ Ｐゴシック" panose="020B0600070205080204" pitchFamily="34" charset="-128"/>
              </a:rPr>
              <a:t>– Bu su kaynakları (yarı-daimi olarak ta bilinirler) uzun sürelerle mevcudiyetlerini korurlar ve karakteristik su vejetasyonunu desteklerler. Kamış, saz, bataklık otu ve tipik tatlı su bataklık bitkileri. Daimi su kaynaklarında bulunan cinsler </a:t>
            </a:r>
            <a:r>
              <a:rPr lang="tr-TR" altLang="tr-TR" sz="1000" i="1">
                <a:latin typeface="Arial" panose="020B0604020202020204" pitchFamily="34" charset="0"/>
                <a:ea typeface="ＭＳ Ｐゴシック" panose="020B0600070205080204" pitchFamily="34" charset="-128"/>
              </a:rPr>
              <a:t>Anopheles, Culex, Culiseta, Coquillettidia, </a:t>
            </a:r>
            <a:r>
              <a:rPr lang="tr-TR" altLang="tr-TR" sz="1000">
                <a:latin typeface="Arial" panose="020B0604020202020204" pitchFamily="34" charset="0"/>
                <a:ea typeface="ＭＳ Ｐゴシック" panose="020B0600070205080204" pitchFamily="34" charset="-128"/>
              </a:rPr>
              <a:t>and </a:t>
            </a:r>
            <a:r>
              <a:rPr lang="tr-TR" altLang="tr-TR" sz="1000" i="1">
                <a:latin typeface="Arial" panose="020B0604020202020204" pitchFamily="34" charset="0"/>
                <a:ea typeface="ＭＳ Ｐゴシック" panose="020B0600070205080204" pitchFamily="34" charset="-128"/>
              </a:rPr>
              <a:t>Uranotaenia</a:t>
            </a:r>
            <a:r>
              <a:rPr lang="ja-JP" altLang="tr-TR" sz="1000" i="1">
                <a:latin typeface="Arial" panose="020B0604020202020204" pitchFamily="34" charset="0"/>
                <a:ea typeface="ＭＳ Ｐゴシック" panose="020B0600070205080204" pitchFamily="34" charset="-128"/>
              </a:rPr>
              <a:t>’</a:t>
            </a:r>
            <a:r>
              <a:rPr lang="tr-TR" altLang="ja-JP" sz="1000" i="1">
                <a:latin typeface="Arial" panose="020B0604020202020204" pitchFamily="34" charset="0"/>
                <a:ea typeface="ＭＳ Ｐゴシック" panose="020B0600070205080204" pitchFamily="34" charset="-128"/>
              </a:rPr>
              <a:t>dır</a:t>
            </a:r>
            <a:r>
              <a:rPr lang="tr-TR" altLang="ja-JP" sz="1000">
                <a:latin typeface="Arial" panose="020B0604020202020204" pitchFamily="34" charset="0"/>
                <a:ea typeface="ＭＳ Ｐゴシック" panose="020B0600070205080204" pitchFamily="34" charset="-128"/>
              </a:rPr>
              <a:t>. Bu türlerin yumurtaları kuraklığa dayanıklı değildirler ve direkt olarak suya bırakılmalıdırlar. </a:t>
            </a:r>
            <a:r>
              <a:rPr lang="tr-TR" altLang="ja-JP" sz="1000" i="1">
                <a:latin typeface="Arial" panose="020B0604020202020204" pitchFamily="34" charset="0"/>
                <a:ea typeface="ＭＳ Ｐゴシック" panose="020B0600070205080204" pitchFamily="34" charset="-128"/>
              </a:rPr>
              <a:t>Aedes</a:t>
            </a:r>
            <a:r>
              <a:rPr lang="tr-TR" altLang="ja-JP" sz="1000">
                <a:latin typeface="Arial" panose="020B0604020202020204" pitchFamily="34" charset="0"/>
                <a:ea typeface="ＭＳ Ｐゴシック" panose="020B0600070205080204" pitchFamily="34" charset="-128"/>
              </a:rPr>
              <a:t> erginleri bataklık kenarlarına yumurtlarlar veya toprak ve bitkilerle birleştiği yerlere bırakırlar ancak sonradan yumurtaların açılması için su baskınına ihtiyaç duyarlar. Daimi su kaynaklarında, vejetasyonda, su kalitesinde ve sivrisinek türlerinde sezonsal değişiklikler olur.</a:t>
            </a:r>
          </a:p>
          <a:p>
            <a:pPr eaLnBrk="1" hangingPunct="1">
              <a:lnSpc>
                <a:spcPct val="90000"/>
              </a:lnSpc>
            </a:pPr>
            <a:endParaRPr lang="tr-TR" altLang="tr-TR" sz="1000">
              <a:latin typeface="Arial" panose="020B0604020202020204" pitchFamily="34" charset="0"/>
              <a:ea typeface="ＭＳ Ｐゴシック" panose="020B0600070205080204" pitchFamily="34" charset="-128"/>
            </a:endParaRPr>
          </a:p>
          <a:p>
            <a:pPr eaLnBrk="1" hangingPunct="1">
              <a:lnSpc>
                <a:spcPct val="90000"/>
              </a:lnSpc>
            </a:pPr>
            <a:r>
              <a:rPr lang="tr-TR" altLang="tr-TR" sz="1000" b="1">
                <a:latin typeface="Arial" panose="020B0604020202020204" pitchFamily="34" charset="0"/>
                <a:ea typeface="ＭＳ Ｐゴシック" panose="020B0600070205080204" pitchFamily="34" charset="-128"/>
              </a:rPr>
              <a:t>Su Tutan kaplar </a:t>
            </a:r>
            <a:r>
              <a:rPr lang="tr-TR" altLang="tr-TR" sz="1000">
                <a:latin typeface="Arial" panose="020B0604020202020204" pitchFamily="34" charset="0"/>
                <a:ea typeface="ＭＳ Ｐゴシック" panose="020B0600070205080204" pitchFamily="34" charset="-128"/>
              </a:rPr>
              <a:t>– Biriken su habitatları hem doğal hem de yapay olarak oluşabilirler, örneğin su tutan bitkiler (bromeliads) veya atık araba lastiklerinde biriken sular. Bir çok ağaç kovuğu türleri artık yapay birikintileri de kullanmaktadır, çünkğü bu alanlar iklimsel değişiklere ve benzerlerine karşın korunaklı alanlardır. </a:t>
            </a:r>
          </a:p>
          <a:p>
            <a:pPr eaLnBrk="1" hangingPunct="1">
              <a:lnSpc>
                <a:spcPct val="90000"/>
              </a:lnSpc>
            </a:pPr>
            <a:endParaRPr lang="tr-TR" altLang="tr-TR" sz="1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24F08803-03F5-9DE0-6108-64BB043227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08691C-BA71-7243-A37A-6BE6A84B66DE}" type="slidenum">
              <a:rPr lang="tr-TR" altLang="tr-TR"/>
              <a:pPr>
                <a:spcBef>
                  <a:spcPct val="0"/>
                </a:spcBef>
              </a:pPr>
              <a:t>34</a:t>
            </a:fld>
            <a:endParaRPr lang="tr-TR" altLang="tr-TR"/>
          </a:p>
        </p:txBody>
      </p:sp>
      <p:sp>
        <p:nvSpPr>
          <p:cNvPr id="83970" name="Rectangle 2">
            <a:extLst>
              <a:ext uri="{FF2B5EF4-FFF2-40B4-BE49-F238E27FC236}">
                <a16:creationId xmlns:a16="http://schemas.microsoft.com/office/drawing/2014/main" id="{51E73517-7DDF-AF05-8921-42D50F1428E3}"/>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C7AA978-6C8F-FEB3-AC44-81DC0DE56A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B5946F82-95DC-B21C-9166-FD5A4B4BB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2E76649-D221-1F4B-ACEE-A09B4FBF504D}" type="slidenum">
              <a:rPr lang="tr-TR" altLang="tr-TR"/>
              <a:pPr>
                <a:spcBef>
                  <a:spcPct val="0"/>
                </a:spcBef>
              </a:pPr>
              <a:t>4</a:t>
            </a:fld>
            <a:endParaRPr lang="tr-TR" altLang="tr-TR"/>
          </a:p>
        </p:txBody>
      </p:sp>
      <p:sp>
        <p:nvSpPr>
          <p:cNvPr id="22530" name="Rectangle 2">
            <a:extLst>
              <a:ext uri="{FF2B5EF4-FFF2-40B4-BE49-F238E27FC236}">
                <a16:creationId xmlns:a16="http://schemas.microsoft.com/office/drawing/2014/main" id="{6428D018-2B26-D668-0F68-CACE42D80FF1}"/>
              </a:ext>
            </a:extLst>
          </p:cNvPr>
          <p:cNvSpPr>
            <a:spLocks noGrp="1" noRot="1" noChangeAspect="1" noChangeArrowheads="1" noTextEdit="1"/>
          </p:cNvSpPr>
          <p:nvPr>
            <p:ph type="sldImg"/>
          </p:nvPr>
        </p:nvSpPr>
        <p:spPr>
          <a:solidFill>
            <a:srgbClr val="FFFFFF"/>
          </a:solidFill>
          <a:ln/>
        </p:spPr>
      </p:sp>
      <p:sp>
        <p:nvSpPr>
          <p:cNvPr id="22531" name="Rectangle 3">
            <a:extLst>
              <a:ext uri="{FF2B5EF4-FFF2-40B4-BE49-F238E27FC236}">
                <a16:creationId xmlns:a16="http://schemas.microsoft.com/office/drawing/2014/main" id="{FB52F3F4-95C9-A9CB-67B0-B1F0CBCE46EE}"/>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75655BB2-B4B2-9BFD-A1C5-42AF35F962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E052E4-A3EE-924C-97DF-8827593522E2}" type="slidenum">
              <a:rPr lang="tr-TR" altLang="tr-TR"/>
              <a:pPr>
                <a:spcBef>
                  <a:spcPct val="0"/>
                </a:spcBef>
              </a:pPr>
              <a:t>5</a:t>
            </a:fld>
            <a:endParaRPr lang="tr-TR" altLang="tr-TR"/>
          </a:p>
        </p:txBody>
      </p:sp>
      <p:sp>
        <p:nvSpPr>
          <p:cNvPr id="24578" name="Rectangle 2">
            <a:extLst>
              <a:ext uri="{FF2B5EF4-FFF2-40B4-BE49-F238E27FC236}">
                <a16:creationId xmlns:a16="http://schemas.microsoft.com/office/drawing/2014/main" id="{1CA2312B-8654-07D5-3F8A-6979AE2938F4}"/>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3D7F17C9-24E2-D958-9AE2-9FEEC7389D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a:latin typeface="Arial" panose="020B0604020202020204" pitchFamily="34" charset="0"/>
                <a:ea typeface="ＭＳ Ｐゴシック" panose="020B0600070205080204" pitchFamily="34" charset="-128"/>
              </a:rPr>
              <a:t> </a:t>
            </a:r>
            <a:r>
              <a:rPr lang="tr-TR" altLang="tr-TR" b="1">
                <a:latin typeface="Arial" panose="020B0604020202020204" pitchFamily="34" charset="0"/>
                <a:ea typeface="ＭＳ Ｐゴシック" panose="020B0600070205080204" pitchFamily="34" charset="-128"/>
              </a:rPr>
              <a:t>Tanınmış türler </a:t>
            </a:r>
            <a:r>
              <a:rPr lang="tr-TR" altLang="tr-TR" b="1" i="1">
                <a:latin typeface="Arial" panose="020B0604020202020204" pitchFamily="34" charset="0"/>
                <a:ea typeface="ＭＳ Ｐゴシック" panose="020B0600070205080204" pitchFamily="34" charset="-128"/>
              </a:rPr>
              <a:t>Anopheles quadrimaculatus</a:t>
            </a:r>
            <a:r>
              <a:rPr lang="tr-TR" altLang="tr-TR" b="1">
                <a:latin typeface="Arial" panose="020B0604020202020204" pitchFamily="34" charset="0"/>
                <a:ea typeface="ＭＳ Ｐゴシック" panose="020B0600070205080204" pitchFamily="34" charset="-128"/>
              </a:rPr>
              <a:t> Say.</a:t>
            </a:r>
            <a:r>
              <a:rPr lang="tr-TR" altLang="tr-TR" b="1" i="1">
                <a:latin typeface="Arial" panose="020B0604020202020204" pitchFamily="34" charset="0"/>
                <a:ea typeface="ＭＳ Ｐゴシック" panose="020B0600070205080204" pitchFamily="34" charset="-128"/>
              </a:rPr>
              <a:t>, Culex pipiens</a:t>
            </a:r>
            <a:r>
              <a:rPr lang="tr-TR" altLang="tr-TR" b="1">
                <a:latin typeface="Arial" panose="020B0604020202020204" pitchFamily="34" charset="0"/>
                <a:ea typeface="ＭＳ Ｐゴシック" panose="020B0600070205080204" pitchFamily="34" charset="-128"/>
              </a:rPr>
              <a:t> L.</a:t>
            </a:r>
            <a:r>
              <a:rPr lang="tr-TR" altLang="tr-TR" b="1" i="1">
                <a:latin typeface="Arial" panose="020B0604020202020204" pitchFamily="34" charset="0"/>
                <a:ea typeface="ＭＳ Ｐゴシック" panose="020B0600070205080204" pitchFamily="34" charset="-128"/>
              </a:rPr>
              <a:t>, Aedes aegypti </a:t>
            </a:r>
            <a:r>
              <a:rPr lang="tr-TR" altLang="tr-TR" b="1">
                <a:latin typeface="Arial" panose="020B0604020202020204" pitchFamily="34" charset="0"/>
                <a:ea typeface="ＭＳ Ｐゴシック" panose="020B0600070205080204" pitchFamily="34" charset="-128"/>
              </a:rPr>
              <a:t>(L.)</a:t>
            </a:r>
            <a:r>
              <a:rPr lang="tr-TR" altLang="tr-TR" b="1" i="1">
                <a:latin typeface="Arial" panose="020B0604020202020204" pitchFamily="34" charset="0"/>
                <a:ea typeface="ＭＳ Ｐゴシック" panose="020B0600070205080204" pitchFamily="34" charset="-128"/>
              </a:rPr>
              <a:t> </a:t>
            </a:r>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083AE9CD-792F-05FC-391C-7B0DF7684B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5F01A7-6B24-4C45-955E-3BE444D77C59}" type="slidenum">
              <a:rPr lang="tr-TR" altLang="tr-TR"/>
              <a:pPr>
                <a:spcBef>
                  <a:spcPct val="0"/>
                </a:spcBef>
              </a:pPr>
              <a:t>6</a:t>
            </a:fld>
            <a:endParaRPr lang="tr-TR" altLang="tr-TR"/>
          </a:p>
        </p:txBody>
      </p:sp>
      <p:sp>
        <p:nvSpPr>
          <p:cNvPr id="26626" name="Rectangle 2">
            <a:extLst>
              <a:ext uri="{FF2B5EF4-FFF2-40B4-BE49-F238E27FC236}">
                <a16:creationId xmlns:a16="http://schemas.microsoft.com/office/drawing/2014/main" id="{4F67085C-2B07-476B-117E-B7F234931C5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D7E3A0D-53C9-A9BE-7195-F50FA68F47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tr-TR" altLang="tr-TR">
                <a:latin typeface="Arial" panose="020B0604020202020204" pitchFamily="34" charset="0"/>
                <a:ea typeface="ＭＳ Ｐゴシック" panose="020B0600070205080204" pitchFamily="34" charset="-128"/>
              </a:rPr>
              <a:t>Anopheles yumurtaları yüzmeye yarayan yapılara sahiptir. Böylece suya batmaktan kurtulmuşlardır. Bu yapılar yumurta derisinin dışındaki hava odacıkları ve keza yumurtayı çepeçevre saran yüzme kenarlarıdır (yüzey gerilimini artırıcı). Yumurtalar tek tek su üzerinde yüzerler fakat yanyana gelerek yığın halinde kümeler de oluşturabilirler.</a:t>
            </a:r>
          </a:p>
          <a:p>
            <a:pPr eaLnBrk="1" hangingPunct="1">
              <a:buFontTx/>
              <a:buChar char="•"/>
            </a:pPr>
            <a:r>
              <a:rPr lang="tr-TR" altLang="tr-TR">
                <a:latin typeface="Arial" panose="020B0604020202020204" pitchFamily="34" charset="0"/>
                <a:ea typeface="ＭＳ Ｐゴシック" panose="020B0600070205080204" pitchFamily="34" charset="-128"/>
              </a:rPr>
              <a:t> Aedes türlerinin yumurtaları, koyu renklidir, üzerinde ağ şeklinde yapılar taşır ve su üzerinde yüzemez.</a:t>
            </a:r>
          </a:p>
          <a:p>
            <a:pPr eaLnBrk="1" hangingPunct="1">
              <a:buFontTx/>
              <a:buChar char="•"/>
            </a:pPr>
            <a:r>
              <a:rPr lang="tr-TR" altLang="tr-TR">
                <a:latin typeface="Arial" panose="020B0604020202020204" pitchFamily="34" charset="0"/>
                <a:ea typeface="ＭＳ Ｐゴシック" panose="020B0600070205080204" pitchFamily="34" charset="-128"/>
              </a:rPr>
              <a:t>Culex türlerinin yumurtalarında her yumurta alt kutbunda huni şeklinde bir oyuk taşır. Bırakılan 200- 300 kadar yumurta sivrisineklerin bacakları ile yığın haline getirilir. Sivrisinek gemisi denen, dikine duran yumurtaların birbirine yapıştırılması ile bir disk haline getirilerek su üzerinde yüzmeye bırakılır. Yumurtalar arasında bulunan hava, bir hava yastığı yaparak yumurta paketini yüzdürür.</a:t>
            </a:r>
          </a:p>
          <a:p>
            <a:pPr eaLnBrk="1" hangingPunct="1">
              <a:buFontTx/>
              <a:buChar char="•"/>
            </a:pPr>
            <a:r>
              <a:rPr lang="tr-TR" altLang="tr-TR">
                <a:latin typeface="Arial" panose="020B0604020202020204" pitchFamily="34" charset="0"/>
                <a:ea typeface="ＭＳ Ｐゴシック" panose="020B0600070205080204" pitchFamily="34" charset="-128"/>
              </a:rPr>
              <a:t>Anopheles larvaları su yüzeyine paralel dururlar ve abdomen segmentlerinin üst tarafında çift yapılı yelpaze şeklinde yayılmış adhezyon gücüyle suların alt yüzeyine, yüzey gerilimiyle tutunmayı tutunmayı sağlayan tüy demetleri taşırlar. Başın 180 derece dönmesiyle, larvalar anafor aygıtları ile suyun yüzeyindeki besin partiküllerini alabilirler. Başları daha uzundur ve vücutları tüyümsü kıllarla donatılmıştır.</a:t>
            </a:r>
          </a:p>
          <a:p>
            <a:pPr eaLnBrk="1" hangingPunct="1">
              <a:buFontTx/>
              <a:buChar char="•"/>
            </a:pPr>
            <a:r>
              <a:rPr lang="tr-TR" altLang="tr-TR">
                <a:latin typeface="Arial" panose="020B0604020202020204" pitchFamily="34" charset="0"/>
                <a:ea typeface="ＭＳ Ｐゴシック" panose="020B0600070205080204" pitchFamily="34" charset="-128"/>
              </a:rPr>
              <a:t>Culex ve Aedes larvaları abdomen segmentlerinin son kısmından çıkan soluk boruları ile su yüzeyine değerler ve eğik olarak baş aşağı asılırlar. Bunlar da besinlerini ağızlarındaki kılların oluşturduğu anafor ile alırlar.</a:t>
            </a:r>
          </a:p>
          <a:p>
            <a:pPr eaLnBrk="1" hangingPunct="1">
              <a:buFontTx/>
              <a:buChar char="•"/>
            </a:pPr>
            <a:r>
              <a:rPr lang="tr-TR" altLang="tr-TR">
                <a:latin typeface="Arial" panose="020B0604020202020204" pitchFamily="34" charset="0"/>
                <a:ea typeface="ＭＳ Ｐゴシック" panose="020B0600070205080204" pitchFamily="34" charset="-128"/>
              </a:rPr>
              <a:t>Anopheles  türlerinin dişileri dinlenme konumunda vücutları zeminle dar açı yapacak şekilde durur; abdomen ucu yukarıya doğru eğik, baş kısmı zemine doğru yönelmiştir.</a:t>
            </a:r>
          </a:p>
          <a:p>
            <a:pPr eaLnBrk="1" hangingPunct="1">
              <a:buFontTx/>
              <a:buChar char="•"/>
            </a:pPr>
            <a:r>
              <a:rPr lang="tr-TR" altLang="tr-TR">
                <a:latin typeface="Arial" panose="020B0604020202020204" pitchFamily="34" charset="0"/>
                <a:ea typeface="ＭＳ Ｐゴシック" panose="020B0600070205080204" pitchFamily="34" charset="-128"/>
              </a:rPr>
              <a:t>Culex ve Aedes türlerinde ise abdomen zemine paralel; baş ve göğüs kısmı aşağıya doğru eğik olacak şekildedir.</a:t>
            </a:r>
          </a:p>
          <a:p>
            <a:pPr eaLnBrk="1" hangingPunct="1">
              <a:buFontTx/>
              <a:buChar char="•"/>
            </a:pPr>
            <a:r>
              <a:rPr lang="tr-TR" altLang="tr-TR">
                <a:latin typeface="Arial" panose="020B0604020202020204" pitchFamily="34" charset="0"/>
                <a:ea typeface="ＭＳ Ｐゴシック" panose="020B0600070205080204" pitchFamily="34" charset="-128"/>
              </a:rPr>
              <a:t> Anopheles erginlerinin maxillary palp leri hortum kadar uzundur. Kanatlarda noktalar bulunur.  Culex ve aedes erginlerinde ise maxillary palp ler hortumdan daha  kısadır. Kanatlar da noktalar bulunmaz. Abdomen sonu sivri veya yuvarlak şekillidir.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680E6D92-19EA-31BD-02DD-F23B3048AA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0E8F076-6540-A74C-9BBF-1D06398FC564}" type="slidenum">
              <a:rPr lang="tr-TR" altLang="tr-TR"/>
              <a:pPr>
                <a:spcBef>
                  <a:spcPct val="0"/>
                </a:spcBef>
              </a:pPr>
              <a:t>7</a:t>
            </a:fld>
            <a:endParaRPr lang="tr-TR" altLang="tr-TR"/>
          </a:p>
        </p:txBody>
      </p:sp>
      <p:sp>
        <p:nvSpPr>
          <p:cNvPr id="28674" name="Rectangle 2">
            <a:extLst>
              <a:ext uri="{FF2B5EF4-FFF2-40B4-BE49-F238E27FC236}">
                <a16:creationId xmlns:a16="http://schemas.microsoft.com/office/drawing/2014/main" id="{C819BCB2-8900-5262-6B90-BC21075A6D23}"/>
              </a:ext>
            </a:extLst>
          </p:cNvPr>
          <p:cNvSpPr>
            <a:spLocks noGrp="1" noRot="1" noChangeAspect="1" noChangeArrowheads="1" noTextEdit="1"/>
          </p:cNvSpPr>
          <p:nvPr>
            <p:ph type="sldImg"/>
          </p:nvPr>
        </p:nvSpPr>
        <p:spPr>
          <a:solidFill>
            <a:srgbClr val="FFFFFF"/>
          </a:solidFill>
          <a:ln/>
        </p:spPr>
      </p:sp>
      <p:sp>
        <p:nvSpPr>
          <p:cNvPr id="28675" name="Rectangle 3">
            <a:extLst>
              <a:ext uri="{FF2B5EF4-FFF2-40B4-BE49-F238E27FC236}">
                <a16:creationId xmlns:a16="http://schemas.microsoft.com/office/drawing/2014/main" id="{78CF4BBF-A200-56B7-03E3-940E1E55985B}"/>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4AA4373D-B146-4FD4-FC12-133120FD51F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3D948B0-8F1F-BC4B-887A-A5D5D83D848E}" type="slidenum">
              <a:rPr lang="tr-TR" altLang="tr-TR"/>
              <a:pPr>
                <a:spcBef>
                  <a:spcPct val="0"/>
                </a:spcBef>
              </a:pPr>
              <a:t>8</a:t>
            </a:fld>
            <a:endParaRPr lang="tr-TR" altLang="tr-TR"/>
          </a:p>
        </p:txBody>
      </p:sp>
      <p:sp>
        <p:nvSpPr>
          <p:cNvPr id="30722" name="Rectangle 2">
            <a:extLst>
              <a:ext uri="{FF2B5EF4-FFF2-40B4-BE49-F238E27FC236}">
                <a16:creationId xmlns:a16="http://schemas.microsoft.com/office/drawing/2014/main" id="{85D105A3-DD83-DF26-B6D3-BF9A7DA62476}"/>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E018B8A-1496-E6CA-E2B9-4451BA20CE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a:latin typeface="Arial" panose="020B0604020202020204" pitchFamily="34" charset="0"/>
                <a:ea typeface="ＭＳ Ｐゴシック" panose="020B0600070205080204" pitchFamily="34" charset="-128"/>
              </a:rPr>
              <a:t>Gece bırakılan yumurtaların renkleri, sabahın ilk ışıklarıyla beraber siyaha döner. Böylece böceklere ve kuşlara karşı oldukça etkili bir şekilde kamufle edilmiş olurlar. </a:t>
            </a:r>
          </a:p>
          <a:p>
            <a:pPr eaLnBrk="1" hangingPunct="1">
              <a:buFontTx/>
              <a:buChar char="•"/>
            </a:pPr>
            <a:r>
              <a:rPr lang="tr-TR" altLang="tr-TR">
                <a:latin typeface="Arial" panose="020B0604020202020204" pitchFamily="34" charset="0"/>
                <a:ea typeface="ＭＳ Ｐゴシック" panose="020B0600070205080204" pitchFamily="34" charset="-128"/>
              </a:rPr>
              <a:t>Anopheles yumurtaları yüzmeye yarayan yapılara sahiptir. Böylece suya batmaktan kurtulmuşlardır. Bu yapılar yumurta derisinin dışındaki hava odacıkları ve keza yumurtayı çepeçevre saran yüzme kenarlarıdır (yüzey gerilimini artırıcı). Yumurtalar tek tek su üzerinde yüzerler fakat yanyana gelerek yığın halinde kümeler de oluşturabilirler.</a:t>
            </a:r>
          </a:p>
          <a:p>
            <a:pPr eaLnBrk="1" hangingPunct="1">
              <a:buFontTx/>
              <a:buChar char="•"/>
            </a:pPr>
            <a:r>
              <a:rPr lang="tr-TR" altLang="tr-TR">
                <a:latin typeface="Arial" panose="020B0604020202020204" pitchFamily="34" charset="0"/>
                <a:ea typeface="ＭＳ Ｐゴシック" panose="020B0600070205080204" pitchFamily="34" charset="-128"/>
              </a:rPr>
              <a:t> Aedes türlerinin yumurtaları, koyu renklidir, üzerinde ağ şeklinde yapılar taşır ve su üzerinde yüzemez.</a:t>
            </a:r>
          </a:p>
          <a:p>
            <a:pPr eaLnBrk="1" hangingPunct="1">
              <a:buFontTx/>
              <a:buChar char="•"/>
            </a:pPr>
            <a:r>
              <a:rPr lang="tr-TR" altLang="tr-TR">
                <a:latin typeface="Arial" panose="020B0604020202020204" pitchFamily="34" charset="0"/>
                <a:ea typeface="ＭＳ Ｐゴシック" panose="020B0600070205080204" pitchFamily="34" charset="-128"/>
              </a:rPr>
              <a:t>Culex türlerinin yumurtalarında her yumurta alt kutbunda huni şeklinde bir oyuk taşır. Bırakılan 200- 300 kadar yumurta sivrisineklerin bacakları ile yığın haline getirilir. Sivrisinek gemisi denen, dikine duran yumurtaların birbirine yapıştırılması ile bir disk haline getirilerek su üzerinde yüzmeye bırakılır. Yumurtalar arasında bulunan hava, bir hava yastığı yaparak yumurta paketini yüzdürür.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541D75BA-2D6D-E3BB-6155-BEDBCEEA2A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3D99983-A546-D649-A2B1-9E9BD78FE293}" type="slidenum">
              <a:rPr lang="tr-TR" altLang="tr-TR"/>
              <a:pPr>
                <a:spcBef>
                  <a:spcPct val="0"/>
                </a:spcBef>
              </a:pPr>
              <a:t>9</a:t>
            </a:fld>
            <a:endParaRPr lang="tr-TR" altLang="tr-TR"/>
          </a:p>
        </p:txBody>
      </p:sp>
      <p:sp>
        <p:nvSpPr>
          <p:cNvPr id="32770" name="Rectangle 2">
            <a:extLst>
              <a:ext uri="{FF2B5EF4-FFF2-40B4-BE49-F238E27FC236}">
                <a16:creationId xmlns:a16="http://schemas.microsoft.com/office/drawing/2014/main" id="{A08608EE-2016-783A-DC0C-9F860D6AB7A4}"/>
              </a:ext>
            </a:extLst>
          </p:cNvPr>
          <p:cNvSpPr>
            <a:spLocks noGrp="1" noRot="1" noChangeAspect="1"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44886214-C82B-11B9-3C81-25BA079E1767}"/>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endParaRPr lang="en-US" altLang="tr-TR">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Click to edit Master subtitle style</a:t>
            </a:r>
            <a:endParaRPr lang="en-US"/>
          </a:p>
        </p:txBody>
      </p:sp>
      <p:sp>
        <p:nvSpPr>
          <p:cNvPr id="4" name="Rectangle 4">
            <a:extLst>
              <a:ext uri="{FF2B5EF4-FFF2-40B4-BE49-F238E27FC236}">
                <a16:creationId xmlns:a16="http://schemas.microsoft.com/office/drawing/2014/main" id="{896183CF-394B-1391-BD80-AAFDC0BC9D7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170E500B-3619-D27A-CE17-33CD7BB56F1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0A8384AE-2EC3-B443-26D8-BA86E7DA4C17}"/>
              </a:ext>
            </a:extLst>
          </p:cNvPr>
          <p:cNvSpPr>
            <a:spLocks noGrp="1" noChangeArrowheads="1"/>
          </p:cNvSpPr>
          <p:nvPr>
            <p:ph type="sldNum" sz="quarter" idx="12"/>
          </p:nvPr>
        </p:nvSpPr>
        <p:spPr>
          <a:ln/>
        </p:spPr>
        <p:txBody>
          <a:bodyPr/>
          <a:lstStyle>
            <a:lvl1pPr>
              <a:defRPr/>
            </a:lvl1pPr>
          </a:lstStyle>
          <a:p>
            <a:fld id="{A5B4940E-EB74-6346-9500-F82B7BF255C7}" type="slidenum">
              <a:rPr lang="tr-TR" altLang="tr-TR"/>
              <a:pPr/>
              <a:t>‹#›</a:t>
            </a:fld>
            <a:endParaRPr lang="tr-TR" altLang="tr-TR"/>
          </a:p>
        </p:txBody>
      </p:sp>
    </p:spTree>
    <p:extLst>
      <p:ext uri="{BB962C8B-B14F-4D97-AF65-F5344CB8AC3E}">
        <p14:creationId xmlns:p14="http://schemas.microsoft.com/office/powerpoint/2010/main" val="294246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4">
            <a:extLst>
              <a:ext uri="{FF2B5EF4-FFF2-40B4-BE49-F238E27FC236}">
                <a16:creationId xmlns:a16="http://schemas.microsoft.com/office/drawing/2014/main" id="{768C4B3F-A494-428A-B693-45957CAAAA1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FF12AE95-5C7D-E606-F81C-6BFBB1F7F9C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80908257-D929-EBA7-17A6-558A431084C4}"/>
              </a:ext>
            </a:extLst>
          </p:cNvPr>
          <p:cNvSpPr>
            <a:spLocks noGrp="1" noChangeArrowheads="1"/>
          </p:cNvSpPr>
          <p:nvPr>
            <p:ph type="sldNum" sz="quarter" idx="12"/>
          </p:nvPr>
        </p:nvSpPr>
        <p:spPr>
          <a:ln/>
        </p:spPr>
        <p:txBody>
          <a:bodyPr/>
          <a:lstStyle>
            <a:lvl1pPr>
              <a:defRPr/>
            </a:lvl1pPr>
          </a:lstStyle>
          <a:p>
            <a:fld id="{E197E197-19EF-7842-ACB8-3A57A757F11B}" type="slidenum">
              <a:rPr lang="tr-TR" altLang="tr-TR"/>
              <a:pPr/>
              <a:t>‹#›</a:t>
            </a:fld>
            <a:endParaRPr lang="tr-TR" altLang="tr-TR"/>
          </a:p>
        </p:txBody>
      </p:sp>
    </p:spTree>
    <p:extLst>
      <p:ext uri="{BB962C8B-B14F-4D97-AF65-F5344CB8AC3E}">
        <p14:creationId xmlns:p14="http://schemas.microsoft.com/office/powerpoint/2010/main" val="184686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4">
            <a:extLst>
              <a:ext uri="{FF2B5EF4-FFF2-40B4-BE49-F238E27FC236}">
                <a16:creationId xmlns:a16="http://schemas.microsoft.com/office/drawing/2014/main" id="{B2B372B4-40E1-2339-9F79-205B4CEC75F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5119073E-2E63-F535-AD40-C3537352D7B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BAD5B3BD-05FB-20E1-7089-0C05C745E6A3}"/>
              </a:ext>
            </a:extLst>
          </p:cNvPr>
          <p:cNvSpPr>
            <a:spLocks noGrp="1" noChangeArrowheads="1"/>
          </p:cNvSpPr>
          <p:nvPr>
            <p:ph type="sldNum" sz="quarter" idx="12"/>
          </p:nvPr>
        </p:nvSpPr>
        <p:spPr>
          <a:ln/>
        </p:spPr>
        <p:txBody>
          <a:bodyPr/>
          <a:lstStyle>
            <a:lvl1pPr>
              <a:defRPr/>
            </a:lvl1pPr>
          </a:lstStyle>
          <a:p>
            <a:fld id="{C21B3F15-094E-4B4B-AB91-B7C5A41E4FEE}" type="slidenum">
              <a:rPr lang="tr-TR" altLang="tr-TR"/>
              <a:pPr/>
              <a:t>‹#›</a:t>
            </a:fld>
            <a:endParaRPr lang="tr-TR" altLang="tr-TR"/>
          </a:p>
        </p:txBody>
      </p:sp>
    </p:spTree>
    <p:extLst>
      <p:ext uri="{BB962C8B-B14F-4D97-AF65-F5344CB8AC3E}">
        <p14:creationId xmlns:p14="http://schemas.microsoft.com/office/powerpoint/2010/main" val="36603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Rectangle 4">
            <a:extLst>
              <a:ext uri="{FF2B5EF4-FFF2-40B4-BE49-F238E27FC236}">
                <a16:creationId xmlns:a16="http://schemas.microsoft.com/office/drawing/2014/main" id="{A28AC60A-F374-E0D0-F17A-D319AF6961E1}"/>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ADFE5B9D-9FAD-CB4B-E8F0-E5BD77CE603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7EDBBA73-DA7D-56AA-F898-9AA1864896C5}"/>
              </a:ext>
            </a:extLst>
          </p:cNvPr>
          <p:cNvSpPr>
            <a:spLocks noGrp="1" noChangeArrowheads="1"/>
          </p:cNvSpPr>
          <p:nvPr>
            <p:ph type="sldNum" sz="quarter" idx="12"/>
          </p:nvPr>
        </p:nvSpPr>
        <p:spPr>
          <a:ln/>
        </p:spPr>
        <p:txBody>
          <a:bodyPr/>
          <a:lstStyle>
            <a:lvl1pPr>
              <a:defRPr/>
            </a:lvl1pPr>
          </a:lstStyle>
          <a:p>
            <a:fld id="{56B5F953-9E94-CD4A-AF89-CA1D1CC596FC}" type="slidenum">
              <a:rPr lang="tr-TR" altLang="tr-TR"/>
              <a:pPr/>
              <a:t>‹#›</a:t>
            </a:fld>
            <a:endParaRPr lang="tr-TR" altLang="tr-TR"/>
          </a:p>
        </p:txBody>
      </p:sp>
    </p:spTree>
    <p:extLst>
      <p:ext uri="{BB962C8B-B14F-4D97-AF65-F5344CB8AC3E}">
        <p14:creationId xmlns:p14="http://schemas.microsoft.com/office/powerpoint/2010/main" val="396489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4">
            <a:extLst>
              <a:ext uri="{FF2B5EF4-FFF2-40B4-BE49-F238E27FC236}">
                <a16:creationId xmlns:a16="http://schemas.microsoft.com/office/drawing/2014/main" id="{1FADA16D-F4DC-C0CF-A9AD-AB78989A803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9CAB4FE6-9BB2-BA8B-0DCB-66D6105C02D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3B2ECEF6-54F1-753D-78DC-1CB9228EB13C}"/>
              </a:ext>
            </a:extLst>
          </p:cNvPr>
          <p:cNvSpPr>
            <a:spLocks noGrp="1" noChangeArrowheads="1"/>
          </p:cNvSpPr>
          <p:nvPr>
            <p:ph type="sldNum" sz="quarter" idx="12"/>
          </p:nvPr>
        </p:nvSpPr>
        <p:spPr>
          <a:ln/>
        </p:spPr>
        <p:txBody>
          <a:bodyPr/>
          <a:lstStyle>
            <a:lvl1pPr>
              <a:defRPr/>
            </a:lvl1pPr>
          </a:lstStyle>
          <a:p>
            <a:fld id="{396B39C9-7E32-BC4A-8871-9ADAABC089E1}" type="slidenum">
              <a:rPr lang="tr-TR" altLang="tr-TR"/>
              <a:pPr/>
              <a:t>‹#›</a:t>
            </a:fld>
            <a:endParaRPr lang="tr-TR" altLang="tr-TR"/>
          </a:p>
        </p:txBody>
      </p:sp>
    </p:spTree>
    <p:extLst>
      <p:ext uri="{BB962C8B-B14F-4D97-AF65-F5344CB8AC3E}">
        <p14:creationId xmlns:p14="http://schemas.microsoft.com/office/powerpoint/2010/main" val="85356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Click to edit Master text styles</a:t>
            </a:r>
          </a:p>
        </p:txBody>
      </p:sp>
      <p:sp>
        <p:nvSpPr>
          <p:cNvPr id="4" name="Rectangle 4">
            <a:extLst>
              <a:ext uri="{FF2B5EF4-FFF2-40B4-BE49-F238E27FC236}">
                <a16:creationId xmlns:a16="http://schemas.microsoft.com/office/drawing/2014/main" id="{46861F9C-4EB4-7DB3-CCDD-58C68496EBE0}"/>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CAF1DC91-1CB4-13FE-870F-46C83C4850C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BDE5A880-D56A-662C-80C4-3311D8EDEED5}"/>
              </a:ext>
            </a:extLst>
          </p:cNvPr>
          <p:cNvSpPr>
            <a:spLocks noGrp="1" noChangeArrowheads="1"/>
          </p:cNvSpPr>
          <p:nvPr>
            <p:ph type="sldNum" sz="quarter" idx="12"/>
          </p:nvPr>
        </p:nvSpPr>
        <p:spPr>
          <a:ln/>
        </p:spPr>
        <p:txBody>
          <a:bodyPr/>
          <a:lstStyle>
            <a:lvl1pPr>
              <a:defRPr/>
            </a:lvl1pPr>
          </a:lstStyle>
          <a:p>
            <a:fld id="{9B1C9F1B-CBEA-AB4D-8ECB-A4F61EF6B5CA}" type="slidenum">
              <a:rPr lang="tr-TR" altLang="tr-TR"/>
              <a:pPr/>
              <a:t>‹#›</a:t>
            </a:fld>
            <a:endParaRPr lang="tr-TR" altLang="tr-TR"/>
          </a:p>
        </p:txBody>
      </p:sp>
    </p:spTree>
    <p:extLst>
      <p:ext uri="{BB962C8B-B14F-4D97-AF65-F5344CB8AC3E}">
        <p14:creationId xmlns:p14="http://schemas.microsoft.com/office/powerpoint/2010/main" val="60410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Rectangle 4">
            <a:extLst>
              <a:ext uri="{FF2B5EF4-FFF2-40B4-BE49-F238E27FC236}">
                <a16:creationId xmlns:a16="http://schemas.microsoft.com/office/drawing/2014/main" id="{A009A5C8-B03C-08DB-C852-DCA0CDAACF78}"/>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028B7D97-A7B0-FE12-9309-59F73854498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9C67A257-8229-BC81-7676-939E1BD39F1D}"/>
              </a:ext>
            </a:extLst>
          </p:cNvPr>
          <p:cNvSpPr>
            <a:spLocks noGrp="1" noChangeArrowheads="1"/>
          </p:cNvSpPr>
          <p:nvPr>
            <p:ph type="sldNum" sz="quarter" idx="12"/>
          </p:nvPr>
        </p:nvSpPr>
        <p:spPr>
          <a:ln/>
        </p:spPr>
        <p:txBody>
          <a:bodyPr/>
          <a:lstStyle>
            <a:lvl1pPr>
              <a:defRPr/>
            </a:lvl1pPr>
          </a:lstStyle>
          <a:p>
            <a:fld id="{395C921E-786C-B44B-BC1E-6886B23E4E02}" type="slidenum">
              <a:rPr lang="tr-TR" altLang="tr-TR"/>
              <a:pPr/>
              <a:t>‹#›</a:t>
            </a:fld>
            <a:endParaRPr lang="tr-TR" altLang="tr-TR"/>
          </a:p>
        </p:txBody>
      </p:sp>
    </p:spTree>
    <p:extLst>
      <p:ext uri="{BB962C8B-B14F-4D97-AF65-F5344CB8AC3E}">
        <p14:creationId xmlns:p14="http://schemas.microsoft.com/office/powerpoint/2010/main" val="22487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Rectangle 4">
            <a:extLst>
              <a:ext uri="{FF2B5EF4-FFF2-40B4-BE49-F238E27FC236}">
                <a16:creationId xmlns:a16="http://schemas.microsoft.com/office/drawing/2014/main" id="{483140B7-DE3B-FD65-4FA0-33D8649EB1A1}"/>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0BFF3CE6-94F5-E0E4-4850-ED1E930790F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69675C35-A1BD-C757-FF94-24BEA224EAF0}"/>
              </a:ext>
            </a:extLst>
          </p:cNvPr>
          <p:cNvSpPr>
            <a:spLocks noGrp="1" noChangeArrowheads="1"/>
          </p:cNvSpPr>
          <p:nvPr>
            <p:ph type="sldNum" sz="quarter" idx="12"/>
          </p:nvPr>
        </p:nvSpPr>
        <p:spPr>
          <a:ln/>
        </p:spPr>
        <p:txBody>
          <a:bodyPr/>
          <a:lstStyle>
            <a:lvl1pPr>
              <a:defRPr/>
            </a:lvl1pPr>
          </a:lstStyle>
          <a:p>
            <a:fld id="{CB316335-3BA9-6346-BC43-A1AF74898CD4}" type="slidenum">
              <a:rPr lang="tr-TR" altLang="tr-TR"/>
              <a:pPr/>
              <a:t>‹#›</a:t>
            </a:fld>
            <a:endParaRPr lang="tr-TR" altLang="tr-TR"/>
          </a:p>
        </p:txBody>
      </p:sp>
    </p:spTree>
    <p:extLst>
      <p:ext uri="{BB962C8B-B14F-4D97-AF65-F5344CB8AC3E}">
        <p14:creationId xmlns:p14="http://schemas.microsoft.com/office/powerpoint/2010/main" val="41510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Rectangle 4">
            <a:extLst>
              <a:ext uri="{FF2B5EF4-FFF2-40B4-BE49-F238E27FC236}">
                <a16:creationId xmlns:a16="http://schemas.microsoft.com/office/drawing/2014/main" id="{1FCF569B-3CA1-BF34-309E-6B535093613A}"/>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7A3E26F2-42CA-F74D-5C7B-DD624B0BB08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6E8DF231-339C-2EF1-4C6F-2372C6121E51}"/>
              </a:ext>
            </a:extLst>
          </p:cNvPr>
          <p:cNvSpPr>
            <a:spLocks noGrp="1" noChangeArrowheads="1"/>
          </p:cNvSpPr>
          <p:nvPr>
            <p:ph type="sldNum" sz="quarter" idx="12"/>
          </p:nvPr>
        </p:nvSpPr>
        <p:spPr>
          <a:ln/>
        </p:spPr>
        <p:txBody>
          <a:bodyPr/>
          <a:lstStyle>
            <a:lvl1pPr>
              <a:defRPr/>
            </a:lvl1pPr>
          </a:lstStyle>
          <a:p>
            <a:fld id="{BF299035-22FC-6B44-9525-377FD9643A07}" type="slidenum">
              <a:rPr lang="tr-TR" altLang="tr-TR"/>
              <a:pPr/>
              <a:t>‹#›</a:t>
            </a:fld>
            <a:endParaRPr lang="tr-TR" altLang="tr-TR"/>
          </a:p>
        </p:txBody>
      </p:sp>
    </p:spTree>
    <p:extLst>
      <p:ext uri="{BB962C8B-B14F-4D97-AF65-F5344CB8AC3E}">
        <p14:creationId xmlns:p14="http://schemas.microsoft.com/office/powerpoint/2010/main" val="390836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C20112-A961-EBF5-3C76-74B61E7BC344}"/>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id="{FA5BF797-5595-8901-1E9A-08EAEDAAC68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C9B75E49-C43B-4970-1160-D103E4E80DAA}"/>
              </a:ext>
            </a:extLst>
          </p:cNvPr>
          <p:cNvSpPr>
            <a:spLocks noGrp="1" noChangeArrowheads="1"/>
          </p:cNvSpPr>
          <p:nvPr>
            <p:ph type="sldNum" sz="quarter" idx="12"/>
          </p:nvPr>
        </p:nvSpPr>
        <p:spPr>
          <a:ln/>
        </p:spPr>
        <p:txBody>
          <a:bodyPr/>
          <a:lstStyle>
            <a:lvl1pPr>
              <a:defRPr/>
            </a:lvl1pPr>
          </a:lstStyle>
          <a:p>
            <a:fld id="{93E6CB50-1314-2445-B1A2-A6B1D4B1E1EE}" type="slidenum">
              <a:rPr lang="tr-TR" altLang="tr-TR"/>
              <a:pPr/>
              <a:t>‹#›</a:t>
            </a:fld>
            <a:endParaRPr lang="tr-TR" altLang="tr-TR"/>
          </a:p>
        </p:txBody>
      </p:sp>
    </p:spTree>
    <p:extLst>
      <p:ext uri="{BB962C8B-B14F-4D97-AF65-F5344CB8AC3E}">
        <p14:creationId xmlns:p14="http://schemas.microsoft.com/office/powerpoint/2010/main" val="137787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Rectangle 4">
            <a:extLst>
              <a:ext uri="{FF2B5EF4-FFF2-40B4-BE49-F238E27FC236}">
                <a16:creationId xmlns:a16="http://schemas.microsoft.com/office/drawing/2014/main" id="{960EBD73-AB90-930C-2DF2-13F7F022B1B6}"/>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28C37808-28D5-93CD-C6B2-AB0387F2AC3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6E048E42-5B87-AD8E-930D-8EC78C2DFAC5}"/>
              </a:ext>
            </a:extLst>
          </p:cNvPr>
          <p:cNvSpPr>
            <a:spLocks noGrp="1" noChangeArrowheads="1"/>
          </p:cNvSpPr>
          <p:nvPr>
            <p:ph type="sldNum" sz="quarter" idx="12"/>
          </p:nvPr>
        </p:nvSpPr>
        <p:spPr>
          <a:ln/>
        </p:spPr>
        <p:txBody>
          <a:bodyPr/>
          <a:lstStyle>
            <a:lvl1pPr>
              <a:defRPr/>
            </a:lvl1pPr>
          </a:lstStyle>
          <a:p>
            <a:fld id="{4920AFC0-E4CD-7240-83CE-D90FE939D782}" type="slidenum">
              <a:rPr lang="tr-TR" altLang="tr-TR"/>
              <a:pPr/>
              <a:t>‹#›</a:t>
            </a:fld>
            <a:endParaRPr lang="tr-TR" altLang="tr-TR"/>
          </a:p>
        </p:txBody>
      </p:sp>
    </p:spTree>
    <p:extLst>
      <p:ext uri="{BB962C8B-B14F-4D97-AF65-F5344CB8AC3E}">
        <p14:creationId xmlns:p14="http://schemas.microsoft.com/office/powerpoint/2010/main" val="363860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Rectangle 4">
            <a:extLst>
              <a:ext uri="{FF2B5EF4-FFF2-40B4-BE49-F238E27FC236}">
                <a16:creationId xmlns:a16="http://schemas.microsoft.com/office/drawing/2014/main" id="{8C16F2D7-1A68-461A-23EC-95E238656569}"/>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8F899EDD-9B74-17E6-2ED0-1E26E778134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1392675F-E357-2582-428D-FFB4ECB32740}"/>
              </a:ext>
            </a:extLst>
          </p:cNvPr>
          <p:cNvSpPr>
            <a:spLocks noGrp="1" noChangeArrowheads="1"/>
          </p:cNvSpPr>
          <p:nvPr>
            <p:ph type="sldNum" sz="quarter" idx="12"/>
          </p:nvPr>
        </p:nvSpPr>
        <p:spPr>
          <a:ln/>
        </p:spPr>
        <p:txBody>
          <a:bodyPr/>
          <a:lstStyle>
            <a:lvl1pPr>
              <a:defRPr/>
            </a:lvl1pPr>
          </a:lstStyle>
          <a:p>
            <a:fld id="{47FC178A-4CD8-004F-8EBB-468AE141A09F}" type="slidenum">
              <a:rPr lang="tr-TR" altLang="tr-TR"/>
              <a:pPr/>
              <a:t>‹#›</a:t>
            </a:fld>
            <a:endParaRPr lang="tr-TR" altLang="tr-TR"/>
          </a:p>
        </p:txBody>
      </p:sp>
    </p:spTree>
    <p:extLst>
      <p:ext uri="{BB962C8B-B14F-4D97-AF65-F5344CB8AC3E}">
        <p14:creationId xmlns:p14="http://schemas.microsoft.com/office/powerpoint/2010/main" val="340299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DE1DA2-85AF-587C-784A-662568F28CC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027" name="Rectangle 3">
            <a:extLst>
              <a:ext uri="{FF2B5EF4-FFF2-40B4-BE49-F238E27FC236}">
                <a16:creationId xmlns:a16="http://schemas.microsoft.com/office/drawing/2014/main" id="{712FBF11-2A01-8FFE-8193-2B0159AFD6D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a:extLst>
              <a:ext uri="{FF2B5EF4-FFF2-40B4-BE49-F238E27FC236}">
                <a16:creationId xmlns:a16="http://schemas.microsoft.com/office/drawing/2014/main" id="{36E97B6B-972A-AA4D-A8E7-F27B50ED49C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defRPr>
            </a:lvl1pPr>
          </a:lstStyle>
          <a:p>
            <a:pPr>
              <a:defRPr/>
            </a:pPr>
            <a:endParaRPr lang="tr-TR"/>
          </a:p>
        </p:txBody>
      </p:sp>
      <p:sp>
        <p:nvSpPr>
          <p:cNvPr id="1029" name="Rectangle 5">
            <a:extLst>
              <a:ext uri="{FF2B5EF4-FFF2-40B4-BE49-F238E27FC236}">
                <a16:creationId xmlns:a16="http://schemas.microsoft.com/office/drawing/2014/main" id="{52F0E2C9-F16A-9843-9978-286A5090BAE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defRPr>
            </a:lvl1pPr>
          </a:lstStyle>
          <a:p>
            <a:pPr>
              <a:defRPr/>
            </a:pPr>
            <a:endParaRPr lang="tr-TR"/>
          </a:p>
        </p:txBody>
      </p:sp>
      <p:sp>
        <p:nvSpPr>
          <p:cNvPr id="1030" name="Rectangle 6">
            <a:extLst>
              <a:ext uri="{FF2B5EF4-FFF2-40B4-BE49-F238E27FC236}">
                <a16:creationId xmlns:a16="http://schemas.microsoft.com/office/drawing/2014/main" id="{AAFBE270-1581-8947-B4B4-A846BF89739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fld id="{FAD146CF-6AFD-4F4B-963C-D7ECC915106E}"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7.xml"/><Relationship Id="rId7" Type="http://schemas.openxmlformats.org/officeDocument/2006/relationships/image" Target="../media/image18.jpeg"/><Relationship Id="rId2" Type="http://schemas.openxmlformats.org/officeDocument/2006/relationships/video" Target="file:////C:/Documents%20and%20Settings/Or&#231;un%20G&#252;rkan/Desktop/selcan/larva.avi" TargetMode="External"/><Relationship Id="rId1" Type="http://schemas.microsoft.com/office/2007/relationships/media" Target="file:////C:/Documents%20and%20Settings/Or&#231;un%20G&#252;rkan/Desktop/selcan/larva.avi" TargetMode="Externa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notesSlide" Target="../notesSlides/notesSlide10.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video" Target="file:////C:/Documents%20and%20Settings/Or&#231;un%20G&#252;rkan/Desktop/selcan/emerge.avi" TargetMode="External"/><Relationship Id="rId1" Type="http://schemas.microsoft.com/office/2007/relationships/media" Target="file:////C:/Documents%20and%20Settings/Or&#231;un%20G&#252;rkan/Desktop/selcan/emerge.avi" TargetMode="Externa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microsoft.com/office/2007/relationships/media" Target="file:////C:/Documents%20and%20Settings/Or&#231;un%20G&#252;rkan/Desktop/selcan/drill.avi" TargetMode="External"/><Relationship Id="rId7" Type="http://schemas.openxmlformats.org/officeDocument/2006/relationships/image" Target="../media/image39.png"/><Relationship Id="rId2" Type="http://schemas.openxmlformats.org/officeDocument/2006/relationships/video" Target="file:////C:/Documents%20and%20Settings/Or&#231;un%20G&#252;rkan/Desktop/selcan/fillup.avi" TargetMode="External"/><Relationship Id="rId1" Type="http://schemas.microsoft.com/office/2007/relationships/media" Target="file:////C:/Documents%20and%20Settings/Or&#231;un%20G&#252;rkan/Desktop/selcan/fillup.avi" TargetMode="External"/><Relationship Id="rId6" Type="http://schemas.openxmlformats.org/officeDocument/2006/relationships/notesSlide" Target="../notesSlides/notesSlide18.xml"/><Relationship Id="rId5" Type="http://schemas.openxmlformats.org/officeDocument/2006/relationships/slideLayout" Target="../slideLayouts/slideLayout4.xml"/><Relationship Id="rId10" Type="http://schemas.openxmlformats.org/officeDocument/2006/relationships/image" Target="../media/image42.png"/><Relationship Id="rId4" Type="http://schemas.openxmlformats.org/officeDocument/2006/relationships/video" Target="file:////C:/Documents%20and%20Settings/Or&#231;un%20G&#252;rkan/Desktop/selcan/drill.avi" TargetMode="External"/><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47.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jpeg"/><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image" Target="../media/image69.jpeg"/><Relationship Id="rId17" Type="http://schemas.openxmlformats.org/officeDocument/2006/relationships/image" Target="../media/image74.jpeg"/><Relationship Id="rId2" Type="http://schemas.openxmlformats.org/officeDocument/2006/relationships/notesSlide" Target="../notesSlides/notesSlide33.xml"/><Relationship Id="rId16"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5" Type="http://schemas.openxmlformats.org/officeDocument/2006/relationships/image" Target="../media/image7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 Id="rId1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3" Type="http://schemas.openxmlformats.org/officeDocument/2006/relationships/hyperlink" Target="http://tr.wikipedia.org/w/index.php?title=Limatus&amp;action=edit" TargetMode="External"/><Relationship Id="rId18" Type="http://schemas.openxmlformats.org/officeDocument/2006/relationships/hyperlink" Target="http://tr.wikipedia.org/w/index.php?title=Heizmannia&amp;action=edit" TargetMode="External"/><Relationship Id="rId26" Type="http://schemas.openxmlformats.org/officeDocument/2006/relationships/hyperlink" Target="http://tr.wikipedia.org/w/index.php?title=Udaya&amp;action=edit" TargetMode="External"/><Relationship Id="rId39" Type="http://schemas.openxmlformats.org/officeDocument/2006/relationships/hyperlink" Target="http://tr.wikipedia.org/w/index.php?title=Orthopodomyia&amp;action=edit" TargetMode="External"/><Relationship Id="rId21" Type="http://schemas.openxmlformats.org/officeDocument/2006/relationships/hyperlink" Target="http://tr.wikipedia.org/w/index.php?title=Runchomyia&amp;action=edit" TargetMode="External"/><Relationship Id="rId34" Type="http://schemas.openxmlformats.org/officeDocument/2006/relationships/hyperlink" Target="http://tr.wikipedia.org/w/index.php?title=Ficalbia&amp;action=edit" TargetMode="External"/><Relationship Id="rId42" Type="http://schemas.openxmlformats.org/officeDocument/2006/relationships/hyperlink" Target="http://tr.wikipedia.org/w/index.php?title=Anopheles&amp;action=edit" TargetMode="External"/><Relationship Id="rId47" Type="http://schemas.openxmlformats.org/officeDocument/2006/relationships/hyperlink" Target="http://tr.wikipedia.org/w/index.php?title=Aedes&amp;action=edit" TargetMode="External"/><Relationship Id="rId7" Type="http://schemas.openxmlformats.org/officeDocument/2006/relationships/hyperlink" Target="http://tr.wikipedia.org/w/index.php?title=Galindomyia&amp;action=edit" TargetMode="External"/><Relationship Id="rId2" Type="http://schemas.openxmlformats.org/officeDocument/2006/relationships/notesSlide" Target="../notesSlides/notesSlide5.xml"/><Relationship Id="rId16" Type="http://schemas.openxmlformats.org/officeDocument/2006/relationships/hyperlink" Target="http://tr.wikipedia.org/w/index.php?title=Haemagogus&amp;action=edit" TargetMode="External"/><Relationship Id="rId29" Type="http://schemas.openxmlformats.org/officeDocument/2006/relationships/hyperlink" Target="http://tr.wikipedia.org/w/index.php?title=Trichoprosopon&amp;action=edit" TargetMode="External"/><Relationship Id="rId1" Type="http://schemas.openxmlformats.org/officeDocument/2006/relationships/slideLayout" Target="../slideLayouts/slideLayout7.xml"/><Relationship Id="rId6" Type="http://schemas.openxmlformats.org/officeDocument/2006/relationships/hyperlink" Target="http://tr.wikipedia.org/w/index.php?title=Deinocerites&amp;action=edit" TargetMode="External"/><Relationship Id="rId11" Type="http://schemas.openxmlformats.org/officeDocument/2006/relationships/hyperlink" Target="http://tr.wikipedia.org/w/index.php?title=Johnbelkinia&amp;action=edit" TargetMode="External"/><Relationship Id="rId24" Type="http://schemas.openxmlformats.org/officeDocument/2006/relationships/hyperlink" Target="http://tr.wikipedia.org/w/index.php?title=Tanakaius&amp;action=edit" TargetMode="External"/><Relationship Id="rId32" Type="http://schemas.openxmlformats.org/officeDocument/2006/relationships/hyperlink" Target="http://tr.wikipedia.org/w/index.php?title=Wyeomyia&amp;action=edit" TargetMode="External"/><Relationship Id="rId37" Type="http://schemas.openxmlformats.org/officeDocument/2006/relationships/hyperlink" Target="http://tr.wikipedia.org/w/index.php?title=Mansonia&amp;action=edit" TargetMode="External"/><Relationship Id="rId40" Type="http://schemas.openxmlformats.org/officeDocument/2006/relationships/hyperlink" Target="http://tr.wikipedia.org/w/index.php?title=Uranotaenia&amp;action=edit" TargetMode="External"/><Relationship Id="rId45" Type="http://schemas.openxmlformats.org/officeDocument/2006/relationships/image" Target="../media/image6.jpeg"/><Relationship Id="rId5" Type="http://schemas.openxmlformats.org/officeDocument/2006/relationships/hyperlink" Target="http://tr.wikipedia.org/w/index.php?title=Aedeomyia&amp;action=edit" TargetMode="External"/><Relationship Id="rId15" Type="http://schemas.openxmlformats.org/officeDocument/2006/relationships/hyperlink" Target="http://tr.wikipedia.org/w/index.php?title=Malaya&amp;action=edit" TargetMode="External"/><Relationship Id="rId23" Type="http://schemas.openxmlformats.org/officeDocument/2006/relationships/hyperlink" Target="http://tr.wikipedia.org/w/index.php?title=Sabethes&amp;action=edit" TargetMode="External"/><Relationship Id="rId28" Type="http://schemas.openxmlformats.org/officeDocument/2006/relationships/hyperlink" Target="http://tr.wikipedia.org/w/index.php?title=Verrallina&amp;action=edit" TargetMode="External"/><Relationship Id="rId36" Type="http://schemas.openxmlformats.org/officeDocument/2006/relationships/hyperlink" Target="http://tr.wikipedia.org/w/index.php?title=Coquillettidia&amp;action=edit" TargetMode="External"/><Relationship Id="rId10" Type="http://schemas.openxmlformats.org/officeDocument/2006/relationships/hyperlink" Target="http://tr.wikipedia.org/w/index.php?title=Armigeres&amp;action=edit" TargetMode="External"/><Relationship Id="rId19" Type="http://schemas.openxmlformats.org/officeDocument/2006/relationships/hyperlink" Target="http://tr.wikipedia.org/w/index.php?title=Onirion&amp;action=edit" TargetMode="External"/><Relationship Id="rId31" Type="http://schemas.openxmlformats.org/officeDocument/2006/relationships/hyperlink" Target="http://tr.wikipedia.org/w/index.php?title=Tripteroides&amp;action=edit" TargetMode="External"/><Relationship Id="rId44" Type="http://schemas.openxmlformats.org/officeDocument/2006/relationships/image" Target="../media/image5.jpeg"/><Relationship Id="rId4" Type="http://schemas.openxmlformats.org/officeDocument/2006/relationships/hyperlink" Target="http://tr.wikipedia.org/w/index.php?title=Chagasia&amp;action=edit" TargetMode="External"/><Relationship Id="rId9" Type="http://schemas.openxmlformats.org/officeDocument/2006/relationships/hyperlink" Target="http://tr.wikipedia.org/w/index.php?title=Isostomyia&amp;action=edit" TargetMode="External"/><Relationship Id="rId14" Type="http://schemas.openxmlformats.org/officeDocument/2006/relationships/hyperlink" Target="http://tr.wikipedia.org/w/index.php?title=Eretmapodites&amp;action=edit" TargetMode="External"/><Relationship Id="rId22" Type="http://schemas.openxmlformats.org/officeDocument/2006/relationships/hyperlink" Target="http://tr.wikipedia.org/w/index.php?title=Psorophora&amp;action=edit" TargetMode="External"/><Relationship Id="rId27" Type="http://schemas.openxmlformats.org/officeDocument/2006/relationships/hyperlink" Target="http://tr.wikipedia.org/w/index.php?title=Topomyia&amp;action=edit" TargetMode="External"/><Relationship Id="rId30" Type="http://schemas.openxmlformats.org/officeDocument/2006/relationships/hyperlink" Target="http://tr.wikipedia.org/w/index.php?title=Zeugnomyia&amp;action=edit" TargetMode="External"/><Relationship Id="rId35" Type="http://schemas.openxmlformats.org/officeDocument/2006/relationships/hyperlink" Target="http://tr.wikipedia.org/w/index.php?title=Mimomyia&amp;action=edit" TargetMode="External"/><Relationship Id="rId43" Type="http://schemas.openxmlformats.org/officeDocument/2006/relationships/hyperlink" Target="http://tr.wikipedia.org/w/index.php?title=Culex&amp;action=edit" TargetMode="External"/><Relationship Id="rId8" Type="http://schemas.openxmlformats.org/officeDocument/2006/relationships/hyperlink" Target="http://tr.wikipedia.org/w/index.php?title=Lutzia&amp;action=edit" TargetMode="External"/><Relationship Id="rId3" Type="http://schemas.openxmlformats.org/officeDocument/2006/relationships/hyperlink" Target="http://tr.wikipedia.org/w/index.php?title=Bironella&amp;action=edit" TargetMode="External"/><Relationship Id="rId12" Type="http://schemas.openxmlformats.org/officeDocument/2006/relationships/hyperlink" Target="http://tr.wikipedia.org/w/index.php?title=Ayurakitia&amp;action=edit" TargetMode="External"/><Relationship Id="rId17" Type="http://schemas.openxmlformats.org/officeDocument/2006/relationships/hyperlink" Target="http://tr.wikipedia.org/w/index.php?title=Maorigoeldia&amp;action=edit" TargetMode="External"/><Relationship Id="rId25" Type="http://schemas.openxmlformats.org/officeDocument/2006/relationships/hyperlink" Target="http://tr.wikipedia.org/w/index.php?title=Shannoniana&amp;action=edit" TargetMode="External"/><Relationship Id="rId33" Type="http://schemas.openxmlformats.org/officeDocument/2006/relationships/hyperlink" Target="http://tr.wikipedia.org/w/index.php?title=Hodgesia&amp;action=edit" TargetMode="External"/><Relationship Id="rId38" Type="http://schemas.openxmlformats.org/officeDocument/2006/relationships/hyperlink" Target="http://tr.wikipedia.org/w/index.php?title=Culiseta&amp;action=edit" TargetMode="External"/><Relationship Id="rId46" Type="http://schemas.openxmlformats.org/officeDocument/2006/relationships/image" Target="../media/image7.jpeg"/><Relationship Id="rId20" Type="http://schemas.openxmlformats.org/officeDocument/2006/relationships/hyperlink" Target="http://tr.wikipedia.org/w/index.php?title=Opifex&amp;action=edit" TargetMode="External"/><Relationship Id="rId41" Type="http://schemas.openxmlformats.org/officeDocument/2006/relationships/hyperlink" Target="http://tr.wikipedia.org/w/index.php?title=Toxorhynchites&amp;action=ed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Aedes_aegypti_biting_human">
            <a:extLst>
              <a:ext uri="{FF2B5EF4-FFF2-40B4-BE49-F238E27FC236}">
                <a16:creationId xmlns:a16="http://schemas.microsoft.com/office/drawing/2014/main" id="{859DBB15-A186-A4A4-C913-DA46BA5A4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84313"/>
            <a:ext cx="4005262" cy="3173412"/>
          </a:xfrm>
          <a:prstGeom prst="rect">
            <a:avLst/>
          </a:prstGeom>
          <a:noFill/>
          <a:ln w="28575">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15362" name="Rectangle 9">
            <a:extLst>
              <a:ext uri="{FF2B5EF4-FFF2-40B4-BE49-F238E27FC236}">
                <a16:creationId xmlns:a16="http://schemas.microsoft.com/office/drawing/2014/main" id="{4796615C-57F7-E28A-9608-EB850D11CF3B}"/>
              </a:ext>
            </a:extLst>
          </p:cNvPr>
          <p:cNvSpPr>
            <a:spLocks noChangeArrowheads="1"/>
          </p:cNvSpPr>
          <p:nvPr/>
        </p:nvSpPr>
        <p:spPr bwMode="auto">
          <a:xfrm>
            <a:off x="0" y="1557338"/>
            <a:ext cx="47879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6000" b="1"/>
              <a:t>Sivrisinekler</a:t>
            </a:r>
          </a:p>
        </p:txBody>
      </p:sp>
      <p:sp>
        <p:nvSpPr>
          <p:cNvPr id="15363" name="Line 10">
            <a:extLst>
              <a:ext uri="{FF2B5EF4-FFF2-40B4-BE49-F238E27FC236}">
                <a16:creationId xmlns:a16="http://schemas.microsoft.com/office/drawing/2014/main" id="{46CC91BC-8EDD-B7A0-7080-EE02EC0AAADD}"/>
              </a:ext>
            </a:extLst>
          </p:cNvPr>
          <p:cNvSpPr>
            <a:spLocks noChangeShapeType="1"/>
          </p:cNvSpPr>
          <p:nvPr/>
        </p:nvSpPr>
        <p:spPr bwMode="auto">
          <a:xfrm>
            <a:off x="179388" y="2492375"/>
            <a:ext cx="4392612" cy="0"/>
          </a:xfrm>
          <a:prstGeom prst="line">
            <a:avLst/>
          </a:prstGeom>
          <a:noFill/>
          <a:ln w="1270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15364" name="Line 11">
            <a:extLst>
              <a:ext uri="{FF2B5EF4-FFF2-40B4-BE49-F238E27FC236}">
                <a16:creationId xmlns:a16="http://schemas.microsoft.com/office/drawing/2014/main" id="{4D289676-AFC4-431A-8CCA-41C2D98FFBF2}"/>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a:extLst>
              <a:ext uri="{FF2B5EF4-FFF2-40B4-BE49-F238E27FC236}">
                <a16:creationId xmlns:a16="http://schemas.microsoft.com/office/drawing/2014/main" id="{F5534C80-B028-1B00-9FE6-9C37B208DF21}"/>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Larva</a:t>
            </a:r>
          </a:p>
        </p:txBody>
      </p:sp>
      <p:sp>
        <p:nvSpPr>
          <p:cNvPr id="33794" name="Line 3">
            <a:extLst>
              <a:ext uri="{FF2B5EF4-FFF2-40B4-BE49-F238E27FC236}">
                <a16:creationId xmlns:a16="http://schemas.microsoft.com/office/drawing/2014/main" id="{AE8BF264-20C3-D11E-4122-DB73803F3B42}"/>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pic>
        <p:nvPicPr>
          <p:cNvPr id="33795" name="Picture 4" descr="aealbolarv1">
            <a:extLst>
              <a:ext uri="{FF2B5EF4-FFF2-40B4-BE49-F238E27FC236}">
                <a16:creationId xmlns:a16="http://schemas.microsoft.com/office/drawing/2014/main" id="{BF8A7EE6-D541-2754-A309-70A2DE949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52513"/>
            <a:ext cx="2403475" cy="3241675"/>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5" descr="culexlarv">
            <a:extLst>
              <a:ext uri="{FF2B5EF4-FFF2-40B4-BE49-F238E27FC236}">
                <a16:creationId xmlns:a16="http://schemas.microsoft.com/office/drawing/2014/main" id="{F5058717-A042-F6FE-1C55-7935852CF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437063"/>
            <a:ext cx="2414588" cy="2259012"/>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nvGrpSpPr>
          <p:cNvPr id="33797" name="Group 6">
            <a:extLst>
              <a:ext uri="{FF2B5EF4-FFF2-40B4-BE49-F238E27FC236}">
                <a16:creationId xmlns:a16="http://schemas.microsoft.com/office/drawing/2014/main" id="{1D568D6D-94E5-43EA-CACF-ED7F2BD3CD8C}"/>
              </a:ext>
            </a:extLst>
          </p:cNvPr>
          <p:cNvGrpSpPr>
            <a:grpSpLocks/>
          </p:cNvGrpSpPr>
          <p:nvPr/>
        </p:nvGrpSpPr>
        <p:grpSpPr bwMode="auto">
          <a:xfrm>
            <a:off x="7092950" y="117475"/>
            <a:ext cx="1895475" cy="4391025"/>
            <a:chOff x="4468" y="74"/>
            <a:chExt cx="1194" cy="2766"/>
          </a:xfrm>
        </p:grpSpPr>
        <p:pic>
          <p:nvPicPr>
            <p:cNvPr id="33803" name="Picture 7" descr="Mosquito_larva">
              <a:extLst>
                <a:ext uri="{FF2B5EF4-FFF2-40B4-BE49-F238E27FC236}">
                  <a16:creationId xmlns:a16="http://schemas.microsoft.com/office/drawing/2014/main" id="{FF002994-09D2-A8C0-2FF4-A9FCED0E4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8" y="1253"/>
              <a:ext cx="1194" cy="1587"/>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33804" name="Picture 8" descr="8">
              <a:extLst>
                <a:ext uri="{FF2B5EF4-FFF2-40B4-BE49-F238E27FC236}">
                  <a16:creationId xmlns:a16="http://schemas.microsoft.com/office/drawing/2014/main" id="{39697AE4-06D9-5F24-9547-0AA9695F98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8" y="74"/>
              <a:ext cx="1179" cy="1178"/>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sp>
        <p:nvSpPr>
          <p:cNvPr id="33798" name="Rectangle 9">
            <a:extLst>
              <a:ext uri="{FF2B5EF4-FFF2-40B4-BE49-F238E27FC236}">
                <a16:creationId xmlns:a16="http://schemas.microsoft.com/office/drawing/2014/main" id="{20AF014F-0F8D-6C6F-B69E-59074CCD48DF}"/>
              </a:ext>
            </a:extLst>
          </p:cNvPr>
          <p:cNvSpPr>
            <a:spLocks noChangeArrowheads="1"/>
          </p:cNvSpPr>
          <p:nvPr/>
        </p:nvSpPr>
        <p:spPr bwMode="auto">
          <a:xfrm>
            <a:off x="2720975" y="6356350"/>
            <a:ext cx="1346200" cy="385763"/>
          </a:xfrm>
          <a:prstGeom prst="rect">
            <a:avLst/>
          </a:prstGeom>
          <a:solidFill>
            <a:srgbClr val="800080">
              <a:alpha val="20000"/>
            </a:srgbClr>
          </a:solidFill>
          <a:ln w="19050">
            <a:solidFill>
              <a:srgbClr val="800080"/>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Culex</a:t>
            </a:r>
            <a:r>
              <a:rPr lang="tr-TR" altLang="tr-TR" sz="1800"/>
              <a:t> spp. </a:t>
            </a:r>
          </a:p>
        </p:txBody>
      </p:sp>
      <p:sp>
        <p:nvSpPr>
          <p:cNvPr id="33799" name="Rectangle 10">
            <a:extLst>
              <a:ext uri="{FF2B5EF4-FFF2-40B4-BE49-F238E27FC236}">
                <a16:creationId xmlns:a16="http://schemas.microsoft.com/office/drawing/2014/main" id="{2E50E777-DD66-9CF8-00C0-B92BD95FFF73}"/>
              </a:ext>
            </a:extLst>
          </p:cNvPr>
          <p:cNvSpPr>
            <a:spLocks noChangeArrowheads="1"/>
          </p:cNvSpPr>
          <p:nvPr/>
        </p:nvSpPr>
        <p:spPr bwMode="auto">
          <a:xfrm>
            <a:off x="2771775" y="1052513"/>
            <a:ext cx="2008188" cy="385762"/>
          </a:xfrm>
          <a:prstGeom prst="rect">
            <a:avLst/>
          </a:prstGeom>
          <a:solidFill>
            <a:srgbClr val="800080">
              <a:alpha val="20000"/>
            </a:srgbClr>
          </a:solidFill>
          <a:ln w="19050">
            <a:solidFill>
              <a:srgbClr val="800080"/>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Aedes albopictus</a:t>
            </a:r>
            <a:r>
              <a:rPr lang="tr-TR" altLang="tr-TR" sz="1800"/>
              <a:t> </a:t>
            </a:r>
          </a:p>
        </p:txBody>
      </p:sp>
      <p:pic>
        <p:nvPicPr>
          <p:cNvPr id="25611" name="larva.avi">
            <a:hlinkClick r:id="" action="ppaction://media"/>
            <a:extLst>
              <a:ext uri="{FF2B5EF4-FFF2-40B4-BE49-F238E27FC236}">
                <a16:creationId xmlns:a16="http://schemas.microsoft.com/office/drawing/2014/main" id="{B583E45B-AFC6-7F7A-53EE-86A0D3BE9126}"/>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7092950" y="4581525"/>
            <a:ext cx="1882775" cy="1412875"/>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12" descr="ano">
            <a:extLst>
              <a:ext uri="{FF2B5EF4-FFF2-40B4-BE49-F238E27FC236}">
                <a16:creationId xmlns:a16="http://schemas.microsoft.com/office/drawing/2014/main" id="{A023B20A-1127-44DE-9A24-BF845390B4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1775" y="1844675"/>
            <a:ext cx="3384550" cy="2349500"/>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33802" name="Rectangle 13">
            <a:extLst>
              <a:ext uri="{FF2B5EF4-FFF2-40B4-BE49-F238E27FC236}">
                <a16:creationId xmlns:a16="http://schemas.microsoft.com/office/drawing/2014/main" id="{3E0FBC89-575E-01EF-201E-5B669F609447}"/>
              </a:ext>
            </a:extLst>
          </p:cNvPr>
          <p:cNvSpPr>
            <a:spLocks noChangeArrowheads="1"/>
          </p:cNvSpPr>
          <p:nvPr/>
        </p:nvSpPr>
        <p:spPr bwMode="auto">
          <a:xfrm>
            <a:off x="4859338" y="4292600"/>
            <a:ext cx="1347787" cy="385763"/>
          </a:xfrm>
          <a:prstGeom prst="rect">
            <a:avLst/>
          </a:prstGeom>
          <a:solidFill>
            <a:srgbClr val="800080">
              <a:alpha val="20000"/>
            </a:srgbClr>
          </a:solidFill>
          <a:ln w="19050">
            <a:solidFill>
              <a:srgbClr val="800080"/>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Anopheles</a:t>
            </a:r>
            <a:r>
              <a:rPr lang="tr-TR" altLang="tr-TR"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267" fill="hold"/>
                                        <p:tgtEl>
                                          <p:spTgt spid="256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5611"/>
                </p:tgtEl>
              </p:cMediaNode>
            </p:video>
            <p:seq concurrent="1" nextAc="seek">
              <p:cTn id="8" restart="whenNotActive" fill="hold" evtFilter="cancelBubble" nodeType="interactiveSeq">
                <p:stCondLst>
                  <p:cond evt="onClick" delay="0">
                    <p:tgtEl>
                      <p:spTgt spid="256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611"/>
                                        </p:tgtEl>
                                      </p:cBhvr>
                                    </p:cmd>
                                  </p:childTnLst>
                                </p:cTn>
                              </p:par>
                            </p:childTnLst>
                          </p:cTn>
                        </p:par>
                      </p:childTnLst>
                    </p:cTn>
                  </p:par>
                </p:childTnLst>
              </p:cTn>
              <p:nextCondLst>
                <p:cond evt="onClick" delay="0">
                  <p:tgtEl>
                    <p:spTgt spid="256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02206C14-5573-709D-97E8-03E84BC640B8}"/>
              </a:ext>
            </a:extLst>
          </p:cNvPr>
          <p:cNvSpPr>
            <a:spLocks noGrp="1" noChangeArrowheads="1"/>
          </p:cNvSpPr>
          <p:nvPr>
            <p:ph type="title"/>
          </p:nvPr>
        </p:nvSpPr>
        <p:spPr>
          <a:xfrm>
            <a:off x="152400" y="76200"/>
            <a:ext cx="3657600" cy="685800"/>
          </a:xfrm>
          <a:solidFill>
            <a:srgbClr val="800080"/>
          </a:solidFill>
        </p:spPr>
        <p:txBody>
          <a:bodyPr/>
          <a:lstStyle/>
          <a:p>
            <a:pPr eaLnBrk="1" hangingPunct="1"/>
            <a:r>
              <a:rPr lang="tr-TR" altLang="tr-TR" sz="3200">
                <a:solidFill>
                  <a:schemeClr val="bg1"/>
                </a:solidFill>
              </a:rPr>
              <a:t>Sivrisinek larvaları</a:t>
            </a:r>
            <a:endParaRPr lang="en-US" altLang="tr-TR">
              <a:solidFill>
                <a:schemeClr val="bg1"/>
              </a:solidFill>
            </a:endParaRPr>
          </a:p>
        </p:txBody>
      </p:sp>
      <p:pic>
        <p:nvPicPr>
          <p:cNvPr id="35842" name="Picture 3" descr="Anopheles Aedes Culex">
            <a:extLst>
              <a:ext uri="{FF2B5EF4-FFF2-40B4-BE49-F238E27FC236}">
                <a16:creationId xmlns:a16="http://schemas.microsoft.com/office/drawing/2014/main" id="{80759101-7409-1572-D222-7C71D3149A67}"/>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t="22101" b="56976"/>
          <a:stretch>
            <a:fillRect/>
          </a:stretch>
        </p:blipFill>
        <p:spPr bwMode="auto">
          <a:xfrm>
            <a:off x="-1588" y="4038600"/>
            <a:ext cx="914558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Anopheles Aedes Culex">
            <a:extLst>
              <a:ext uri="{FF2B5EF4-FFF2-40B4-BE49-F238E27FC236}">
                <a16:creationId xmlns:a16="http://schemas.microsoft.com/office/drawing/2014/main" id="{D7CB7D31-53A6-586D-FC03-6A27DCBCEDFF}"/>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b="93329"/>
          <a:stretch>
            <a:fillRect/>
          </a:stretch>
        </p:blipFill>
        <p:spPr bwMode="auto">
          <a:xfrm>
            <a:off x="0" y="3276600"/>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60927878-3475-7256-3F3F-9BF8AE2307F5}"/>
              </a:ext>
            </a:extLst>
          </p:cNvPr>
          <p:cNvSpPr txBox="1">
            <a:spLocks noChangeArrowheads="1"/>
          </p:cNvSpPr>
          <p:nvPr/>
        </p:nvSpPr>
        <p:spPr bwMode="auto">
          <a:xfrm>
            <a:off x="2124075" y="806450"/>
            <a:ext cx="4283075" cy="650875"/>
          </a:xfrm>
          <a:prstGeom prst="rect">
            <a:avLst/>
          </a:prstGeom>
          <a:solidFill>
            <a:srgbClr val="800080">
              <a:alpha val="20000"/>
            </a:srgbClr>
          </a:solidFill>
          <a:ln w="952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Larva </a:t>
            </a:r>
            <a:r>
              <a:rPr lang="en-US" altLang="tr-TR" sz="1800">
                <a:latin typeface="Times New Roman" panose="02020603050405020304" pitchFamily="18" charset="0"/>
              </a:rPr>
              <a:t>4 </a:t>
            </a:r>
            <a:r>
              <a:rPr lang="tr-TR" altLang="tr-TR" sz="1800">
                <a:latin typeface="Times New Roman" panose="02020603050405020304" pitchFamily="18" charset="0"/>
              </a:rPr>
              <a:t>gömlek değiştirir ve bu süre yaklaşık 4-10 gün arasında sürer</a:t>
            </a:r>
            <a:endParaRPr lang="en-US" altLang="tr-TR" sz="2400">
              <a:latin typeface="Times New Roman" panose="02020603050405020304" pitchFamily="18" charset="0"/>
            </a:endParaRPr>
          </a:p>
        </p:txBody>
      </p:sp>
      <p:sp>
        <p:nvSpPr>
          <p:cNvPr id="35845" name="Text Box 6">
            <a:extLst>
              <a:ext uri="{FF2B5EF4-FFF2-40B4-BE49-F238E27FC236}">
                <a16:creationId xmlns:a16="http://schemas.microsoft.com/office/drawing/2014/main" id="{6CD3CE62-554F-935D-D9B9-3FE6EC1E6629}"/>
              </a:ext>
            </a:extLst>
          </p:cNvPr>
          <p:cNvSpPr txBox="1">
            <a:spLocks noChangeArrowheads="1"/>
          </p:cNvSpPr>
          <p:nvPr/>
        </p:nvSpPr>
        <p:spPr bwMode="auto">
          <a:xfrm>
            <a:off x="323850" y="2420938"/>
            <a:ext cx="2225675" cy="650875"/>
          </a:xfrm>
          <a:prstGeom prst="rect">
            <a:avLst/>
          </a:prstGeom>
          <a:solidFill>
            <a:srgbClr val="800080">
              <a:alpha val="20000"/>
            </a:srgbClr>
          </a:solidFill>
          <a:ln w="952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Larvalar su yüzeyine paralel olarak durur</a:t>
            </a:r>
            <a:r>
              <a:rPr lang="en-US" altLang="tr-TR" sz="1800">
                <a:latin typeface="Times New Roman" panose="02020603050405020304" pitchFamily="18" charset="0"/>
              </a:rPr>
              <a:t>.  </a:t>
            </a:r>
            <a:endParaRPr lang="en-US" altLang="tr-TR" sz="2400">
              <a:latin typeface="Times New Roman" panose="02020603050405020304" pitchFamily="18" charset="0"/>
            </a:endParaRPr>
          </a:p>
        </p:txBody>
      </p:sp>
      <p:sp>
        <p:nvSpPr>
          <p:cNvPr id="35846" name="Text Box 7">
            <a:extLst>
              <a:ext uri="{FF2B5EF4-FFF2-40B4-BE49-F238E27FC236}">
                <a16:creationId xmlns:a16="http://schemas.microsoft.com/office/drawing/2014/main" id="{D993CCD4-4861-856D-8EDB-88AFE26B9A68}"/>
              </a:ext>
            </a:extLst>
          </p:cNvPr>
          <p:cNvSpPr txBox="1">
            <a:spLocks noChangeArrowheads="1"/>
          </p:cNvSpPr>
          <p:nvPr/>
        </p:nvSpPr>
        <p:spPr bwMode="auto">
          <a:xfrm>
            <a:off x="3635375" y="2708275"/>
            <a:ext cx="2225675" cy="376238"/>
          </a:xfrm>
          <a:prstGeom prst="rect">
            <a:avLst/>
          </a:prstGeom>
          <a:solidFill>
            <a:srgbClr val="800080">
              <a:alpha val="20000"/>
            </a:srgbClr>
          </a:solidFill>
          <a:ln w="952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Sifon kısadır</a:t>
            </a:r>
            <a:endParaRPr lang="en-US" altLang="tr-TR" sz="2400">
              <a:latin typeface="Times New Roman" panose="02020603050405020304" pitchFamily="18" charset="0"/>
            </a:endParaRPr>
          </a:p>
        </p:txBody>
      </p:sp>
      <p:sp>
        <p:nvSpPr>
          <p:cNvPr id="35847" name="Text Box 8">
            <a:extLst>
              <a:ext uri="{FF2B5EF4-FFF2-40B4-BE49-F238E27FC236}">
                <a16:creationId xmlns:a16="http://schemas.microsoft.com/office/drawing/2014/main" id="{E8384625-6B52-B8B6-3927-9E8E7B986BD3}"/>
              </a:ext>
            </a:extLst>
          </p:cNvPr>
          <p:cNvSpPr txBox="1">
            <a:spLocks noChangeArrowheads="1"/>
          </p:cNvSpPr>
          <p:nvPr/>
        </p:nvSpPr>
        <p:spPr bwMode="auto">
          <a:xfrm>
            <a:off x="6659563" y="2276475"/>
            <a:ext cx="2225675" cy="1200150"/>
          </a:xfrm>
          <a:prstGeom prst="rect">
            <a:avLst/>
          </a:prstGeom>
          <a:solidFill>
            <a:srgbClr val="800080">
              <a:alpha val="20000"/>
            </a:srgbClr>
          </a:solidFill>
          <a:ln w="952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Sifon uzundur</a:t>
            </a:r>
            <a:r>
              <a:rPr lang="en-US" altLang="tr-TR" sz="1800">
                <a:latin typeface="Times New Roman" panose="02020603050405020304" pitchFamily="18" charset="0"/>
              </a:rPr>
              <a:t>.  </a:t>
            </a:r>
            <a:r>
              <a:rPr lang="tr-TR" altLang="tr-TR" sz="1800">
                <a:latin typeface="Times New Roman" panose="02020603050405020304" pitchFamily="18" charset="0"/>
              </a:rPr>
              <a:t>Suyun derin kısımlarından beslenir</a:t>
            </a:r>
            <a:endParaRPr lang="en-US" altLang="tr-TR" sz="2400">
              <a:latin typeface="Times New Roman" panose="02020603050405020304" pitchFamily="18" charset="0"/>
            </a:endParaRPr>
          </a:p>
        </p:txBody>
      </p:sp>
      <p:pic>
        <p:nvPicPr>
          <p:cNvPr id="35848" name="Picture 9" descr="cpiplarv">
            <a:extLst>
              <a:ext uri="{FF2B5EF4-FFF2-40B4-BE49-F238E27FC236}">
                <a16:creationId xmlns:a16="http://schemas.microsoft.com/office/drawing/2014/main" id="{F873F18B-57BB-4D26-CB1D-CBEFD4305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60350"/>
            <a:ext cx="291623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Line 10">
            <a:extLst>
              <a:ext uri="{FF2B5EF4-FFF2-40B4-BE49-F238E27FC236}">
                <a16:creationId xmlns:a16="http://schemas.microsoft.com/office/drawing/2014/main" id="{FC73518D-148D-E00E-111F-CA6BCB870D92}"/>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5">
            <a:extLst>
              <a:ext uri="{FF2B5EF4-FFF2-40B4-BE49-F238E27FC236}">
                <a16:creationId xmlns:a16="http://schemas.microsoft.com/office/drawing/2014/main" id="{2BB66ED2-669A-C21E-27B9-AA9371FC4141}"/>
              </a:ext>
            </a:extLst>
          </p:cNvPr>
          <p:cNvSpPr txBox="1">
            <a:spLocks noChangeArrowheads="1"/>
          </p:cNvSpPr>
          <p:nvPr/>
        </p:nvSpPr>
        <p:spPr bwMode="auto">
          <a:xfrm>
            <a:off x="0" y="188913"/>
            <a:ext cx="2411413" cy="841375"/>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Larva Anatomisi</a:t>
            </a:r>
          </a:p>
        </p:txBody>
      </p:sp>
      <p:sp>
        <p:nvSpPr>
          <p:cNvPr id="37890" name="Line 6">
            <a:extLst>
              <a:ext uri="{FF2B5EF4-FFF2-40B4-BE49-F238E27FC236}">
                <a16:creationId xmlns:a16="http://schemas.microsoft.com/office/drawing/2014/main" id="{DF87A246-82C9-4B8F-ED85-986A50FC7A8C}"/>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pic>
        <p:nvPicPr>
          <p:cNvPr id="37891" name="Picture 7">
            <a:extLst>
              <a:ext uri="{FF2B5EF4-FFF2-40B4-BE49-F238E27FC236}">
                <a16:creationId xmlns:a16="http://schemas.microsoft.com/office/drawing/2014/main" id="{6816ECE1-E2B1-47C9-9000-32FC998FA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196975"/>
            <a:ext cx="7196138" cy="5551488"/>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a:extLst>
              <a:ext uri="{FF2B5EF4-FFF2-40B4-BE49-F238E27FC236}">
                <a16:creationId xmlns:a16="http://schemas.microsoft.com/office/drawing/2014/main" id="{99719C8F-2F77-4D09-554F-452D988ABAEE}"/>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Pupa</a:t>
            </a:r>
          </a:p>
        </p:txBody>
      </p:sp>
      <p:sp>
        <p:nvSpPr>
          <p:cNvPr id="39938" name="Line 3">
            <a:extLst>
              <a:ext uri="{FF2B5EF4-FFF2-40B4-BE49-F238E27FC236}">
                <a16:creationId xmlns:a16="http://schemas.microsoft.com/office/drawing/2014/main" id="{BE3315B0-417E-02C2-3F13-AEEA9E2FBC99}"/>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39939" name="Rectangle 4">
            <a:extLst>
              <a:ext uri="{FF2B5EF4-FFF2-40B4-BE49-F238E27FC236}">
                <a16:creationId xmlns:a16="http://schemas.microsoft.com/office/drawing/2014/main" id="{F9BCF14B-8210-582F-CF93-85F67B1DF47D}"/>
              </a:ext>
            </a:extLst>
          </p:cNvPr>
          <p:cNvSpPr>
            <a:spLocks noChangeArrowheads="1"/>
          </p:cNvSpPr>
          <p:nvPr/>
        </p:nvSpPr>
        <p:spPr bwMode="auto">
          <a:xfrm>
            <a:off x="3995738" y="3644900"/>
            <a:ext cx="1779587" cy="385763"/>
          </a:xfrm>
          <a:prstGeom prst="rect">
            <a:avLst/>
          </a:prstGeom>
          <a:solidFill>
            <a:srgbClr val="800080">
              <a:alpha val="20000"/>
            </a:srgbClr>
          </a:solidFill>
          <a:ln w="19050">
            <a:solidFill>
              <a:srgbClr val="800080"/>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Anopheles</a:t>
            </a:r>
            <a:r>
              <a:rPr lang="tr-TR" altLang="tr-TR" sz="1800"/>
              <a:t> spp.</a:t>
            </a:r>
          </a:p>
        </p:txBody>
      </p:sp>
      <p:sp>
        <p:nvSpPr>
          <p:cNvPr id="39940" name="Rectangle 5">
            <a:extLst>
              <a:ext uri="{FF2B5EF4-FFF2-40B4-BE49-F238E27FC236}">
                <a16:creationId xmlns:a16="http://schemas.microsoft.com/office/drawing/2014/main" id="{F19AEA84-F3A1-0D61-8A9A-BACF0176DAF0}"/>
              </a:ext>
            </a:extLst>
          </p:cNvPr>
          <p:cNvSpPr>
            <a:spLocks noChangeArrowheads="1"/>
          </p:cNvSpPr>
          <p:nvPr/>
        </p:nvSpPr>
        <p:spPr bwMode="auto">
          <a:xfrm>
            <a:off x="3779838" y="549275"/>
            <a:ext cx="2008187" cy="385763"/>
          </a:xfrm>
          <a:prstGeom prst="rect">
            <a:avLst/>
          </a:prstGeom>
          <a:solidFill>
            <a:srgbClr val="800080">
              <a:alpha val="20000"/>
            </a:srgbClr>
          </a:solidFill>
          <a:ln w="19050">
            <a:solidFill>
              <a:srgbClr val="800080"/>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Aedes albopictus</a:t>
            </a:r>
            <a:r>
              <a:rPr lang="tr-TR" altLang="tr-TR" sz="1800"/>
              <a:t> </a:t>
            </a:r>
          </a:p>
        </p:txBody>
      </p:sp>
      <p:pic>
        <p:nvPicPr>
          <p:cNvPr id="39941" name="Picture 6" descr="aealbopup1">
            <a:extLst>
              <a:ext uri="{FF2B5EF4-FFF2-40B4-BE49-F238E27FC236}">
                <a16:creationId xmlns:a16="http://schemas.microsoft.com/office/drawing/2014/main" id="{3892EFD4-BC6C-5EB4-F4D2-D66ED30C9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549275"/>
            <a:ext cx="2832100" cy="2667000"/>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7" descr="anophpup">
            <a:extLst>
              <a:ext uri="{FF2B5EF4-FFF2-40B4-BE49-F238E27FC236}">
                <a16:creationId xmlns:a16="http://schemas.microsoft.com/office/drawing/2014/main" id="{BDBBD076-BB88-7452-0DBF-909AB6C4F4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3573463"/>
            <a:ext cx="2806700" cy="1920875"/>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24584" name="emerge.avi">
            <a:hlinkClick r:id="" action="ppaction://media"/>
            <a:extLst>
              <a:ext uri="{FF2B5EF4-FFF2-40B4-BE49-F238E27FC236}">
                <a16:creationId xmlns:a16="http://schemas.microsoft.com/office/drawing/2014/main" id="{CC645ACE-94B3-BE9B-82DA-D89F4822066E}"/>
              </a:ext>
            </a:extLst>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323850" y="765175"/>
            <a:ext cx="2089150" cy="1566863"/>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39944" name="Oval 9">
            <a:extLst>
              <a:ext uri="{FF2B5EF4-FFF2-40B4-BE49-F238E27FC236}">
                <a16:creationId xmlns:a16="http://schemas.microsoft.com/office/drawing/2014/main" id="{256F3F0D-1658-82E8-C20E-551435F073B5}"/>
              </a:ext>
            </a:extLst>
          </p:cNvPr>
          <p:cNvSpPr>
            <a:spLocks noChangeArrowheads="1"/>
          </p:cNvSpPr>
          <p:nvPr/>
        </p:nvSpPr>
        <p:spPr bwMode="auto">
          <a:xfrm>
            <a:off x="250825" y="2781300"/>
            <a:ext cx="1655763" cy="1512888"/>
          </a:xfrm>
          <a:prstGeom prst="ellipse">
            <a:avLst/>
          </a:prstGeom>
          <a:solidFill>
            <a:srgbClr val="660066">
              <a:alpha val="43921"/>
            </a:srgbClr>
          </a:solidFill>
          <a:ln w="28575">
            <a:solidFill>
              <a:srgbClr val="660066"/>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39945" name="Text Box 10">
            <a:extLst>
              <a:ext uri="{FF2B5EF4-FFF2-40B4-BE49-F238E27FC236}">
                <a16:creationId xmlns:a16="http://schemas.microsoft.com/office/drawing/2014/main" id="{69218480-1D7E-C84B-95AE-AD8ECF8B6C99}"/>
              </a:ext>
            </a:extLst>
          </p:cNvPr>
          <p:cNvSpPr txBox="1">
            <a:spLocks noChangeArrowheads="1"/>
          </p:cNvSpPr>
          <p:nvPr/>
        </p:nvSpPr>
        <p:spPr bwMode="auto">
          <a:xfrm>
            <a:off x="468313" y="3357563"/>
            <a:ext cx="143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400" b="1"/>
              <a:t>BAŞ+GÖĞÜS</a:t>
            </a:r>
          </a:p>
        </p:txBody>
      </p:sp>
      <p:sp>
        <p:nvSpPr>
          <p:cNvPr id="39946" name="Rectangle 11">
            <a:extLst>
              <a:ext uri="{FF2B5EF4-FFF2-40B4-BE49-F238E27FC236}">
                <a16:creationId xmlns:a16="http://schemas.microsoft.com/office/drawing/2014/main" id="{B419422F-894C-CC2D-D23C-6D2BE39EAC95}"/>
              </a:ext>
            </a:extLst>
          </p:cNvPr>
          <p:cNvSpPr>
            <a:spLocks noChangeArrowheads="1"/>
          </p:cNvSpPr>
          <p:nvPr/>
        </p:nvSpPr>
        <p:spPr bwMode="auto">
          <a:xfrm>
            <a:off x="1979613" y="3284538"/>
            <a:ext cx="1728787" cy="431800"/>
          </a:xfrm>
          <a:prstGeom prst="rect">
            <a:avLst/>
          </a:prstGeom>
          <a:solidFill>
            <a:srgbClr val="660066">
              <a:alpha val="43921"/>
            </a:srgbClr>
          </a:solidFill>
          <a:ln w="28575">
            <a:solidFill>
              <a:srgbClr val="66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39947" name="Text Box 12">
            <a:extLst>
              <a:ext uri="{FF2B5EF4-FFF2-40B4-BE49-F238E27FC236}">
                <a16:creationId xmlns:a16="http://schemas.microsoft.com/office/drawing/2014/main" id="{20F72333-06CF-8123-1FBD-F991BE34C312}"/>
              </a:ext>
            </a:extLst>
          </p:cNvPr>
          <p:cNvSpPr txBox="1">
            <a:spLocks noChangeArrowheads="1"/>
          </p:cNvSpPr>
          <p:nvPr/>
        </p:nvSpPr>
        <p:spPr bwMode="auto">
          <a:xfrm>
            <a:off x="2195513" y="3357563"/>
            <a:ext cx="1439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600" b="1"/>
              <a:t>ABDOMEN</a:t>
            </a:r>
          </a:p>
        </p:txBody>
      </p:sp>
      <p:sp>
        <p:nvSpPr>
          <p:cNvPr id="39948" name="Text Box 13">
            <a:extLst>
              <a:ext uri="{FF2B5EF4-FFF2-40B4-BE49-F238E27FC236}">
                <a16:creationId xmlns:a16="http://schemas.microsoft.com/office/drawing/2014/main" id="{3289F1AF-F5EB-C88E-5E2B-573E464518F4}"/>
              </a:ext>
            </a:extLst>
          </p:cNvPr>
          <p:cNvSpPr txBox="1">
            <a:spLocks noChangeArrowheads="1"/>
          </p:cNvSpPr>
          <p:nvPr/>
        </p:nvSpPr>
        <p:spPr bwMode="auto">
          <a:xfrm>
            <a:off x="1042988" y="4724400"/>
            <a:ext cx="26638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660066"/>
              </a:buClr>
              <a:buFont typeface="Arial" panose="020B0604020202020204" pitchFamily="34" charset="0"/>
              <a:buChar char="►"/>
            </a:pPr>
            <a:r>
              <a:rPr lang="tr-TR" altLang="tr-TR" sz="1800"/>
              <a:t>Gözler</a:t>
            </a:r>
          </a:p>
          <a:p>
            <a:pPr eaLnBrk="1" hangingPunct="1">
              <a:spcBef>
                <a:spcPct val="50000"/>
              </a:spcBef>
              <a:buClr>
                <a:srgbClr val="660066"/>
              </a:buClr>
              <a:buFont typeface="Arial" panose="020B0604020202020204" pitchFamily="34" charset="0"/>
              <a:buChar char="►"/>
            </a:pPr>
            <a:r>
              <a:rPr lang="tr-TR" altLang="tr-TR" sz="1800"/>
              <a:t>Su yüzeyinin hemen altında bulunurlar.</a:t>
            </a:r>
          </a:p>
        </p:txBody>
      </p:sp>
      <p:sp>
        <p:nvSpPr>
          <p:cNvPr id="39949" name="Rectangle 14">
            <a:extLst>
              <a:ext uri="{FF2B5EF4-FFF2-40B4-BE49-F238E27FC236}">
                <a16:creationId xmlns:a16="http://schemas.microsoft.com/office/drawing/2014/main" id="{AE0EFD18-1FC8-49AB-9180-02E0CCAFC870}"/>
              </a:ext>
            </a:extLst>
          </p:cNvPr>
          <p:cNvSpPr>
            <a:spLocks noChangeArrowheads="1"/>
          </p:cNvSpPr>
          <p:nvPr/>
        </p:nvSpPr>
        <p:spPr bwMode="auto">
          <a:xfrm>
            <a:off x="838200" y="4495800"/>
            <a:ext cx="3168650" cy="1584325"/>
          </a:xfrm>
          <a:prstGeom prst="rect">
            <a:avLst/>
          </a:prstGeom>
          <a:solidFill>
            <a:srgbClr val="660066">
              <a:alpha val="45882"/>
            </a:srgbClr>
          </a:solidFill>
          <a:ln w="28575">
            <a:solidFill>
              <a:srgbClr val="66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00" fill="hold"/>
                                        <p:tgtEl>
                                          <p:spTgt spid="2458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4584"/>
                </p:tgtEl>
              </p:cMediaNode>
            </p:video>
            <p:seq concurrent="1" nextAc="seek">
              <p:cTn id="8" restart="whenNotActive" fill="hold" evtFilter="cancelBubble" nodeType="interactiveSeq">
                <p:stCondLst>
                  <p:cond evt="onClick" delay="0">
                    <p:tgtEl>
                      <p:spTgt spid="2458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4584"/>
                                        </p:tgtEl>
                                      </p:cBhvr>
                                    </p:cmd>
                                  </p:childTnLst>
                                </p:cTn>
                              </p:par>
                            </p:childTnLst>
                          </p:cTn>
                        </p:par>
                      </p:childTnLst>
                    </p:cTn>
                  </p:par>
                </p:childTnLst>
              </p:cTn>
              <p:nextCondLst>
                <p:cond evt="onClick" delay="0">
                  <p:tgtEl>
                    <p:spTgt spid="2458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0C5320C-A89F-20D0-68F4-5394FD8DF5B9}"/>
              </a:ext>
            </a:extLst>
          </p:cNvPr>
          <p:cNvSpPr>
            <a:spLocks noGrp="1" noChangeArrowheads="1"/>
          </p:cNvSpPr>
          <p:nvPr>
            <p:ph type="title"/>
          </p:nvPr>
        </p:nvSpPr>
        <p:spPr>
          <a:xfrm>
            <a:off x="228600" y="152400"/>
            <a:ext cx="3733800" cy="563563"/>
          </a:xfrm>
          <a:solidFill>
            <a:srgbClr val="800080"/>
          </a:solidFill>
          <a:ln>
            <a:solidFill>
              <a:srgbClr val="800080"/>
            </a:solidFill>
            <a:miter lim="800000"/>
            <a:headEnd/>
            <a:tailEnd/>
          </a:ln>
        </p:spPr>
        <p:txBody>
          <a:bodyPr/>
          <a:lstStyle/>
          <a:p>
            <a:pPr eaLnBrk="1" hangingPunct="1"/>
            <a:r>
              <a:rPr lang="tr-TR" altLang="tr-TR" sz="3200">
                <a:solidFill>
                  <a:schemeClr val="bg1"/>
                </a:solidFill>
              </a:rPr>
              <a:t>Sivrisinek pupaları</a:t>
            </a:r>
            <a:endParaRPr lang="en-US" altLang="tr-TR">
              <a:solidFill>
                <a:schemeClr val="bg1"/>
              </a:solidFill>
            </a:endParaRPr>
          </a:p>
        </p:txBody>
      </p:sp>
      <p:pic>
        <p:nvPicPr>
          <p:cNvPr id="41986" name="Picture 3" descr="Anopheles Aedes Culex">
            <a:extLst>
              <a:ext uri="{FF2B5EF4-FFF2-40B4-BE49-F238E27FC236}">
                <a16:creationId xmlns:a16="http://schemas.microsoft.com/office/drawing/2014/main" id="{77368E97-2668-0937-6FDD-96F9AF87D233}"/>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t="43022" b="44316"/>
          <a:stretch>
            <a:fillRect/>
          </a:stretch>
        </p:blipFill>
        <p:spPr bwMode="auto">
          <a:xfrm>
            <a:off x="0" y="4648200"/>
            <a:ext cx="91440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Anopheles Aedes Culex">
            <a:extLst>
              <a:ext uri="{FF2B5EF4-FFF2-40B4-BE49-F238E27FC236}">
                <a16:creationId xmlns:a16="http://schemas.microsoft.com/office/drawing/2014/main" id="{F4EBBBF0-43C9-E3C3-821D-D1D8DF0A0FD8}"/>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b="93329"/>
          <a:stretch>
            <a:fillRect/>
          </a:stretch>
        </p:blipFill>
        <p:spPr bwMode="auto">
          <a:xfrm>
            <a:off x="0" y="390842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5">
            <a:extLst>
              <a:ext uri="{FF2B5EF4-FFF2-40B4-BE49-F238E27FC236}">
                <a16:creationId xmlns:a16="http://schemas.microsoft.com/office/drawing/2014/main" id="{EBF979FE-E0DD-92D4-A024-76644DE138C2}"/>
              </a:ext>
            </a:extLst>
          </p:cNvPr>
          <p:cNvSpPr txBox="1">
            <a:spLocks noChangeArrowheads="1"/>
          </p:cNvSpPr>
          <p:nvPr/>
        </p:nvSpPr>
        <p:spPr bwMode="auto">
          <a:xfrm>
            <a:off x="685800" y="2590800"/>
            <a:ext cx="4267200" cy="650875"/>
          </a:xfrm>
          <a:prstGeom prst="rect">
            <a:avLst/>
          </a:prstGeom>
          <a:solidFill>
            <a:srgbClr val="800080">
              <a:alpha val="20000"/>
            </a:srgbClr>
          </a:solidFill>
          <a:ln w="952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Pupalar sudan daha hafiftir</a:t>
            </a:r>
            <a:r>
              <a:rPr lang="en-US" altLang="tr-TR" sz="1800">
                <a:latin typeface="Times New Roman" panose="02020603050405020304" pitchFamily="18" charset="0"/>
              </a:rPr>
              <a:t>.  </a:t>
            </a:r>
            <a:r>
              <a:rPr lang="tr-TR" altLang="tr-TR" sz="1800">
                <a:latin typeface="Times New Roman" panose="02020603050405020304" pitchFamily="18" charset="0"/>
              </a:rPr>
              <a:t>Solunum thoraksın dorsali aracılığıyla yapılmaktadır</a:t>
            </a:r>
            <a:r>
              <a:rPr lang="en-US" altLang="tr-TR" sz="1800">
                <a:latin typeface="Times New Roman" panose="02020603050405020304" pitchFamily="18" charset="0"/>
              </a:rPr>
              <a:t>.  </a:t>
            </a:r>
            <a:endParaRPr lang="en-US" altLang="tr-TR" sz="2400">
              <a:latin typeface="Times New Roman" panose="02020603050405020304" pitchFamily="18" charset="0"/>
            </a:endParaRPr>
          </a:p>
        </p:txBody>
      </p:sp>
      <p:pic>
        <p:nvPicPr>
          <p:cNvPr id="41989" name="Picture 6" descr="cpippupa">
            <a:extLst>
              <a:ext uri="{FF2B5EF4-FFF2-40B4-BE49-F238E27FC236}">
                <a16:creationId xmlns:a16="http://schemas.microsoft.com/office/drawing/2014/main" id="{DBA6DA3B-8E60-906A-918C-90D8EA9D1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1905000"/>
            <a:ext cx="36004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a:extLst>
              <a:ext uri="{FF2B5EF4-FFF2-40B4-BE49-F238E27FC236}">
                <a16:creationId xmlns:a16="http://schemas.microsoft.com/office/drawing/2014/main" id="{D69C2737-9BB8-B690-8033-925C505DF845}"/>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5">
            <a:extLst>
              <a:ext uri="{FF2B5EF4-FFF2-40B4-BE49-F238E27FC236}">
                <a16:creationId xmlns:a16="http://schemas.microsoft.com/office/drawing/2014/main" id="{431021E0-A10D-C707-C80F-C5A37C22E472}"/>
              </a:ext>
            </a:extLst>
          </p:cNvPr>
          <p:cNvSpPr txBox="1">
            <a:spLocks noChangeArrowheads="1"/>
          </p:cNvSpPr>
          <p:nvPr/>
        </p:nvSpPr>
        <p:spPr bwMode="auto">
          <a:xfrm>
            <a:off x="0" y="188913"/>
            <a:ext cx="2411413" cy="841375"/>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Ergin Anatomisi </a:t>
            </a:r>
          </a:p>
        </p:txBody>
      </p:sp>
      <p:sp>
        <p:nvSpPr>
          <p:cNvPr id="44034" name="Line 6">
            <a:extLst>
              <a:ext uri="{FF2B5EF4-FFF2-40B4-BE49-F238E27FC236}">
                <a16:creationId xmlns:a16="http://schemas.microsoft.com/office/drawing/2014/main" id="{334C5AD5-5BB9-A4BE-4EDA-CDC16EA744B7}"/>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pic>
        <p:nvPicPr>
          <p:cNvPr id="44035" name="Picture 8" descr="mosquito_female_400w">
            <a:extLst>
              <a:ext uri="{FF2B5EF4-FFF2-40B4-BE49-F238E27FC236}">
                <a16:creationId xmlns:a16="http://schemas.microsoft.com/office/drawing/2014/main" id="{F111B1CA-32FB-DBE8-675F-31D4D38F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4040188" cy="5327650"/>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9" descr="ad2">
            <a:extLst>
              <a:ext uri="{FF2B5EF4-FFF2-40B4-BE49-F238E27FC236}">
                <a16:creationId xmlns:a16="http://schemas.microsoft.com/office/drawing/2014/main" id="{77404B06-C98C-BCD8-DE82-C764375FE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06400"/>
            <a:ext cx="3529012" cy="1944688"/>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10" descr="ad3">
            <a:extLst>
              <a:ext uri="{FF2B5EF4-FFF2-40B4-BE49-F238E27FC236}">
                <a16:creationId xmlns:a16="http://schemas.microsoft.com/office/drawing/2014/main" id="{ED9EDC4C-6ED1-8882-6E93-E32EE5BEC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810" t="-8513" r="-3937" b="-8513"/>
          <a:stretch>
            <a:fillRect/>
          </a:stretch>
        </p:blipFill>
        <p:spPr bwMode="auto">
          <a:xfrm>
            <a:off x="4932363" y="2493963"/>
            <a:ext cx="3527425" cy="1935162"/>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11" descr="ad1">
            <a:extLst>
              <a:ext uri="{FF2B5EF4-FFF2-40B4-BE49-F238E27FC236}">
                <a16:creationId xmlns:a16="http://schemas.microsoft.com/office/drawing/2014/main" id="{E60D5DAD-1E8F-D874-691D-AE1AD14B90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425" t="-6584" r="-4425" b="-6584"/>
          <a:stretch>
            <a:fillRect/>
          </a:stretch>
        </p:blipFill>
        <p:spPr bwMode="auto">
          <a:xfrm>
            <a:off x="4932363" y="4581525"/>
            <a:ext cx="3527425" cy="2016125"/>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a:extLst>
              <a:ext uri="{FF2B5EF4-FFF2-40B4-BE49-F238E27FC236}">
                <a16:creationId xmlns:a16="http://schemas.microsoft.com/office/drawing/2014/main" id="{663B2199-1DCC-DB10-D8B6-5BF32C4253FD}"/>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Ergin</a:t>
            </a:r>
          </a:p>
        </p:txBody>
      </p:sp>
      <p:sp>
        <p:nvSpPr>
          <p:cNvPr id="46082" name="Line 3">
            <a:extLst>
              <a:ext uri="{FF2B5EF4-FFF2-40B4-BE49-F238E27FC236}">
                <a16:creationId xmlns:a16="http://schemas.microsoft.com/office/drawing/2014/main" id="{E99F170E-01B3-4859-726D-30F4D6AD8F2F}"/>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pic>
        <p:nvPicPr>
          <p:cNvPr id="46083" name="Picture 13" descr="culex-quin2">
            <a:extLst>
              <a:ext uri="{FF2B5EF4-FFF2-40B4-BE49-F238E27FC236}">
                <a16:creationId xmlns:a16="http://schemas.microsoft.com/office/drawing/2014/main" id="{14EA282B-147A-7C23-3853-3C20BCA2B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573463"/>
            <a:ext cx="3810000" cy="2717800"/>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14" descr="ae-albopictus5">
            <a:extLst>
              <a:ext uri="{FF2B5EF4-FFF2-40B4-BE49-F238E27FC236}">
                <a16:creationId xmlns:a16="http://schemas.microsoft.com/office/drawing/2014/main" id="{F0E795CE-353E-A237-7F24-30E73822E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08050"/>
            <a:ext cx="3810000" cy="2565400"/>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15" descr="ae-albopictus-female">
            <a:extLst>
              <a:ext uri="{FF2B5EF4-FFF2-40B4-BE49-F238E27FC236}">
                <a16:creationId xmlns:a16="http://schemas.microsoft.com/office/drawing/2014/main" id="{F5C85249-F5DB-3850-1452-EB7D30F2B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981075"/>
            <a:ext cx="2808288" cy="1630363"/>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6086" name="Picture 16" descr="ae-albopictus-male">
            <a:extLst>
              <a:ext uri="{FF2B5EF4-FFF2-40B4-BE49-F238E27FC236}">
                <a16:creationId xmlns:a16="http://schemas.microsoft.com/office/drawing/2014/main" id="{BE515F0F-A30B-87F8-9BEC-6EE221DAEE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141663"/>
            <a:ext cx="2809875" cy="1651000"/>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46087" name="Rectangle 12">
            <a:extLst>
              <a:ext uri="{FF2B5EF4-FFF2-40B4-BE49-F238E27FC236}">
                <a16:creationId xmlns:a16="http://schemas.microsoft.com/office/drawing/2014/main" id="{F64F9C90-AC4F-80BB-7D33-93BA6B43B480}"/>
              </a:ext>
            </a:extLst>
          </p:cNvPr>
          <p:cNvSpPr>
            <a:spLocks noChangeArrowheads="1"/>
          </p:cNvSpPr>
          <p:nvPr/>
        </p:nvSpPr>
        <p:spPr bwMode="auto">
          <a:xfrm>
            <a:off x="5435600" y="549275"/>
            <a:ext cx="2808288" cy="385763"/>
          </a:xfrm>
          <a:prstGeom prst="rect">
            <a:avLst/>
          </a:prstGeom>
          <a:solidFill>
            <a:srgbClr val="800080">
              <a:alpha val="20000"/>
            </a:srgbClr>
          </a:solidFill>
          <a:ln w="19050">
            <a:solidFill>
              <a:srgbClr val="80008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i="1"/>
              <a:t>Aedes albopictus (Dişi)</a:t>
            </a:r>
            <a:r>
              <a:rPr lang="tr-TR" altLang="tr-TR" sz="1800"/>
              <a:t> </a:t>
            </a:r>
          </a:p>
        </p:txBody>
      </p:sp>
      <p:sp>
        <p:nvSpPr>
          <p:cNvPr id="46088" name="Rectangle 5">
            <a:extLst>
              <a:ext uri="{FF2B5EF4-FFF2-40B4-BE49-F238E27FC236}">
                <a16:creationId xmlns:a16="http://schemas.microsoft.com/office/drawing/2014/main" id="{3A6DAB85-1C2B-8E59-9F02-EFEF7DC5902D}"/>
              </a:ext>
            </a:extLst>
          </p:cNvPr>
          <p:cNvSpPr>
            <a:spLocks noChangeArrowheads="1"/>
          </p:cNvSpPr>
          <p:nvPr/>
        </p:nvSpPr>
        <p:spPr bwMode="auto">
          <a:xfrm>
            <a:off x="5435600" y="2708275"/>
            <a:ext cx="2808288" cy="385763"/>
          </a:xfrm>
          <a:prstGeom prst="rect">
            <a:avLst/>
          </a:prstGeom>
          <a:solidFill>
            <a:srgbClr val="800080">
              <a:alpha val="20000"/>
            </a:srgbClr>
          </a:solidFill>
          <a:ln w="19050">
            <a:solidFill>
              <a:srgbClr val="80008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i="1"/>
              <a:t>Aedes albopictus (Erkek)</a:t>
            </a:r>
            <a:r>
              <a:rPr lang="tr-TR" altLang="tr-TR" sz="1800"/>
              <a:t> </a:t>
            </a:r>
          </a:p>
        </p:txBody>
      </p:sp>
      <p:sp>
        <p:nvSpPr>
          <p:cNvPr id="46089" name="Rectangle 8">
            <a:extLst>
              <a:ext uri="{FF2B5EF4-FFF2-40B4-BE49-F238E27FC236}">
                <a16:creationId xmlns:a16="http://schemas.microsoft.com/office/drawing/2014/main" id="{4C02F7DB-3FB8-1AE9-B298-0BB6329D7ED3}"/>
              </a:ext>
            </a:extLst>
          </p:cNvPr>
          <p:cNvSpPr>
            <a:spLocks noChangeArrowheads="1"/>
          </p:cNvSpPr>
          <p:nvPr/>
        </p:nvSpPr>
        <p:spPr bwMode="auto">
          <a:xfrm>
            <a:off x="1403350" y="5876925"/>
            <a:ext cx="2547938" cy="36671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solidFill>
                  <a:schemeClr val="bg1"/>
                </a:solidFill>
              </a:rPr>
              <a:t>Culex quinquefasciatus</a:t>
            </a:r>
            <a:endParaRPr lang="tr-TR" altLang="tr-TR" sz="1800">
              <a:solidFill>
                <a:schemeClr val="bg1"/>
              </a:solidFill>
            </a:endParaRPr>
          </a:p>
        </p:txBody>
      </p:sp>
      <p:sp>
        <p:nvSpPr>
          <p:cNvPr id="46090" name="Rectangle 9">
            <a:extLst>
              <a:ext uri="{FF2B5EF4-FFF2-40B4-BE49-F238E27FC236}">
                <a16:creationId xmlns:a16="http://schemas.microsoft.com/office/drawing/2014/main" id="{D03C3852-88B1-E43B-E869-39F0EF1901D8}"/>
              </a:ext>
            </a:extLst>
          </p:cNvPr>
          <p:cNvSpPr>
            <a:spLocks noChangeArrowheads="1"/>
          </p:cNvSpPr>
          <p:nvPr/>
        </p:nvSpPr>
        <p:spPr bwMode="auto">
          <a:xfrm>
            <a:off x="2051050" y="3068638"/>
            <a:ext cx="1925638" cy="36671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solidFill>
                  <a:schemeClr val="bg1"/>
                </a:solidFill>
              </a:rPr>
              <a:t>Aedes albopictus</a:t>
            </a:r>
            <a:endParaRPr lang="tr-TR" altLang="tr-TR" sz="1800">
              <a:solidFill>
                <a:schemeClr val="bg1"/>
              </a:solidFill>
            </a:endParaRPr>
          </a:p>
        </p:txBody>
      </p:sp>
      <p:sp>
        <p:nvSpPr>
          <p:cNvPr id="46091" name="Text Box 17">
            <a:extLst>
              <a:ext uri="{FF2B5EF4-FFF2-40B4-BE49-F238E27FC236}">
                <a16:creationId xmlns:a16="http://schemas.microsoft.com/office/drawing/2014/main" id="{F137DB1A-667B-6D77-1931-62DD6A30E5A5}"/>
              </a:ext>
            </a:extLst>
          </p:cNvPr>
          <p:cNvSpPr txBox="1">
            <a:spLocks noChangeArrowheads="1"/>
          </p:cNvSpPr>
          <p:nvPr/>
        </p:nvSpPr>
        <p:spPr bwMode="auto">
          <a:xfrm>
            <a:off x="5435600" y="4953000"/>
            <a:ext cx="280828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30000"/>
              </a:spcBef>
              <a:buClr>
                <a:srgbClr val="660066"/>
              </a:buClr>
              <a:buFont typeface="Arial" panose="020B0604020202020204" pitchFamily="34" charset="0"/>
              <a:buChar char="►"/>
            </a:pPr>
            <a:r>
              <a:rPr lang="tr-TR" altLang="tr-TR" sz="1400" b="1"/>
              <a:t>Erkeklerde palpus uzun, anten bol kıllıdır(fırça gibi). Kanat damarları üzerinde ufacık pulların bulunuşu karakteristiktir.</a:t>
            </a:r>
          </a:p>
          <a:p>
            <a:pPr algn="just" eaLnBrk="1" hangingPunct="1">
              <a:spcBef>
                <a:spcPct val="30000"/>
              </a:spcBef>
              <a:buClr>
                <a:srgbClr val="660066"/>
              </a:buClr>
              <a:buFont typeface="Arial" panose="020B0604020202020204" pitchFamily="34" charset="0"/>
              <a:buChar char="►"/>
            </a:pPr>
            <a:r>
              <a:rPr lang="tr-TR" altLang="tr-TR" sz="1400" b="1"/>
              <a:t>Erkekler, meyve ve bitki öz suyuyla beslenir.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a:extLst>
              <a:ext uri="{FF2B5EF4-FFF2-40B4-BE49-F238E27FC236}">
                <a16:creationId xmlns:a16="http://schemas.microsoft.com/office/drawing/2014/main" id="{DB38B394-1C12-C486-CB97-EF966D5D0A92}"/>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BİYOLOJİSİ</a:t>
            </a:r>
          </a:p>
        </p:txBody>
      </p:sp>
      <p:sp>
        <p:nvSpPr>
          <p:cNvPr id="48130" name="Line 5">
            <a:extLst>
              <a:ext uri="{FF2B5EF4-FFF2-40B4-BE49-F238E27FC236}">
                <a16:creationId xmlns:a16="http://schemas.microsoft.com/office/drawing/2014/main" id="{59D772FE-379D-CC75-0C8E-A1634E3A4D68}"/>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pic>
        <p:nvPicPr>
          <p:cNvPr id="48131" name="Picture 6" descr="lifecycle">
            <a:extLst>
              <a:ext uri="{FF2B5EF4-FFF2-40B4-BE49-F238E27FC236}">
                <a16:creationId xmlns:a16="http://schemas.microsoft.com/office/drawing/2014/main" id="{656657F0-0E4B-9BF5-0D30-5FC2E6887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60350"/>
            <a:ext cx="5715000" cy="5762625"/>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7">
            <a:extLst>
              <a:ext uri="{FF2B5EF4-FFF2-40B4-BE49-F238E27FC236}">
                <a16:creationId xmlns:a16="http://schemas.microsoft.com/office/drawing/2014/main" id="{FCF0EF35-3E03-6B2A-CEDE-541E5CCE7F6D}"/>
              </a:ext>
            </a:extLst>
          </p:cNvPr>
          <p:cNvSpPr txBox="1">
            <a:spLocks noChangeArrowheads="1"/>
          </p:cNvSpPr>
          <p:nvPr/>
        </p:nvSpPr>
        <p:spPr bwMode="auto">
          <a:xfrm>
            <a:off x="5580063" y="1916113"/>
            <a:ext cx="1008062" cy="36671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a:solidFill>
                  <a:schemeClr val="bg1"/>
                </a:solidFill>
              </a:rPr>
              <a:t>Ergin</a:t>
            </a:r>
          </a:p>
        </p:txBody>
      </p:sp>
      <p:sp>
        <p:nvSpPr>
          <p:cNvPr id="48133" name="Text Box 8">
            <a:extLst>
              <a:ext uri="{FF2B5EF4-FFF2-40B4-BE49-F238E27FC236}">
                <a16:creationId xmlns:a16="http://schemas.microsoft.com/office/drawing/2014/main" id="{D82CDE4C-75BE-4852-28CD-687277BD61DB}"/>
              </a:ext>
            </a:extLst>
          </p:cNvPr>
          <p:cNvSpPr txBox="1">
            <a:spLocks noChangeArrowheads="1"/>
          </p:cNvSpPr>
          <p:nvPr/>
        </p:nvSpPr>
        <p:spPr bwMode="auto">
          <a:xfrm>
            <a:off x="4859338" y="2997200"/>
            <a:ext cx="1008062" cy="366713"/>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a:solidFill>
                  <a:schemeClr val="bg1"/>
                </a:solidFill>
              </a:rPr>
              <a:t>Pupa</a:t>
            </a:r>
          </a:p>
        </p:txBody>
      </p:sp>
      <p:sp>
        <p:nvSpPr>
          <p:cNvPr id="48134" name="Text Box 9">
            <a:extLst>
              <a:ext uri="{FF2B5EF4-FFF2-40B4-BE49-F238E27FC236}">
                <a16:creationId xmlns:a16="http://schemas.microsoft.com/office/drawing/2014/main" id="{A3B8C344-6F71-C893-B3DF-731096C84A08}"/>
              </a:ext>
            </a:extLst>
          </p:cNvPr>
          <p:cNvSpPr txBox="1">
            <a:spLocks noChangeArrowheads="1"/>
          </p:cNvSpPr>
          <p:nvPr/>
        </p:nvSpPr>
        <p:spPr bwMode="auto">
          <a:xfrm>
            <a:off x="6156325" y="2990850"/>
            <a:ext cx="1079500" cy="366713"/>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a:solidFill>
                  <a:schemeClr val="bg1"/>
                </a:solidFill>
              </a:rPr>
              <a:t>Yumurta</a:t>
            </a:r>
          </a:p>
        </p:txBody>
      </p:sp>
      <p:sp>
        <p:nvSpPr>
          <p:cNvPr id="48135" name="Text Box 10">
            <a:extLst>
              <a:ext uri="{FF2B5EF4-FFF2-40B4-BE49-F238E27FC236}">
                <a16:creationId xmlns:a16="http://schemas.microsoft.com/office/drawing/2014/main" id="{C6014FA4-03AA-09D5-12C1-4D2150819A18}"/>
              </a:ext>
            </a:extLst>
          </p:cNvPr>
          <p:cNvSpPr txBox="1">
            <a:spLocks noChangeArrowheads="1"/>
          </p:cNvSpPr>
          <p:nvPr/>
        </p:nvSpPr>
        <p:spPr bwMode="auto">
          <a:xfrm>
            <a:off x="5580063" y="3933825"/>
            <a:ext cx="1008062" cy="366713"/>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a:solidFill>
                  <a:schemeClr val="bg1"/>
                </a:solidFill>
              </a:rPr>
              <a:t>Larva</a:t>
            </a:r>
          </a:p>
        </p:txBody>
      </p:sp>
      <p:pic>
        <p:nvPicPr>
          <p:cNvPr id="48136" name="Picture 12" descr="Life%20Cycle">
            <a:extLst>
              <a:ext uri="{FF2B5EF4-FFF2-40B4-BE49-F238E27FC236}">
                <a16:creationId xmlns:a16="http://schemas.microsoft.com/office/drawing/2014/main" id="{DD8B4C29-9683-44E8-2BA0-6F6923D63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78" t="1343" r="16631" b="671"/>
          <a:stretch>
            <a:fillRect/>
          </a:stretch>
        </p:blipFill>
        <p:spPr bwMode="auto">
          <a:xfrm>
            <a:off x="323850" y="981075"/>
            <a:ext cx="2654300" cy="2663825"/>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48137" name="Picture 13" descr="lifecycle">
            <a:extLst>
              <a:ext uri="{FF2B5EF4-FFF2-40B4-BE49-F238E27FC236}">
                <a16:creationId xmlns:a16="http://schemas.microsoft.com/office/drawing/2014/main" id="{017722B1-1BFF-8F40-07B9-5DD501D2D2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076700"/>
            <a:ext cx="4211638" cy="2532063"/>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4">
            <a:extLst>
              <a:ext uri="{FF2B5EF4-FFF2-40B4-BE49-F238E27FC236}">
                <a16:creationId xmlns:a16="http://schemas.microsoft.com/office/drawing/2014/main" id="{10D96C1B-995F-31F7-1605-6C76FAC21306}"/>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50178" name="Text Box 5">
            <a:extLst>
              <a:ext uri="{FF2B5EF4-FFF2-40B4-BE49-F238E27FC236}">
                <a16:creationId xmlns:a16="http://schemas.microsoft.com/office/drawing/2014/main" id="{83BBD5EF-2DA5-B07A-0E79-F8A74CB7FA5F}"/>
              </a:ext>
            </a:extLst>
          </p:cNvPr>
          <p:cNvSpPr txBox="1">
            <a:spLocks noChangeArrowheads="1"/>
          </p:cNvSpPr>
          <p:nvPr/>
        </p:nvSpPr>
        <p:spPr bwMode="auto">
          <a:xfrm>
            <a:off x="0" y="188913"/>
            <a:ext cx="2411413" cy="461962"/>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000" b="1"/>
              <a:t>Emme Sistemi</a:t>
            </a:r>
            <a:r>
              <a:rPr lang="tr-TR" altLang="tr-TR" sz="2400" b="1"/>
              <a:t> </a:t>
            </a:r>
          </a:p>
        </p:txBody>
      </p:sp>
      <p:sp>
        <p:nvSpPr>
          <p:cNvPr id="50179" name="Text Box 10">
            <a:extLst>
              <a:ext uri="{FF2B5EF4-FFF2-40B4-BE49-F238E27FC236}">
                <a16:creationId xmlns:a16="http://schemas.microsoft.com/office/drawing/2014/main" id="{6FF031E0-1703-3350-9001-60D6BA8AFF26}"/>
              </a:ext>
            </a:extLst>
          </p:cNvPr>
          <p:cNvSpPr txBox="1">
            <a:spLocks noChangeArrowheads="1"/>
          </p:cNvSpPr>
          <p:nvPr/>
        </p:nvSpPr>
        <p:spPr bwMode="auto">
          <a:xfrm>
            <a:off x="3779838" y="188913"/>
            <a:ext cx="5111750" cy="1592262"/>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660066"/>
              </a:buClr>
              <a:buFont typeface="Arial" panose="020B0604020202020204" pitchFamily="34" charset="0"/>
              <a:buChar char="►"/>
            </a:pPr>
            <a:r>
              <a:rPr lang="tr-TR" altLang="tr-TR" sz="1200" b="1"/>
              <a:t>Başının içi, tümüyle kaslarla kaplı boşluklar şeklinde dizayn edilmiştir. </a:t>
            </a:r>
          </a:p>
          <a:p>
            <a:pPr algn="just" eaLnBrk="1" hangingPunct="1">
              <a:spcBef>
                <a:spcPct val="50000"/>
              </a:spcBef>
              <a:buClr>
                <a:srgbClr val="660066"/>
              </a:buClr>
              <a:buFont typeface="Arial" panose="020B0604020202020204" pitchFamily="34" charset="0"/>
              <a:buChar char="►"/>
            </a:pPr>
            <a:r>
              <a:rPr lang="tr-TR" altLang="tr-TR" sz="1200" b="1">
                <a:solidFill>
                  <a:srgbClr val="000000"/>
                </a:solidFill>
              </a:rPr>
              <a:t>Kaslar kasılıp gevşediklerinde sineğin borusunun iki ucu arasında 1-2 atmosferlik basınç farkı oluşur ve kan saniyede 5 metrelik bir hızla yükselmeye başlar.</a:t>
            </a:r>
            <a:r>
              <a:rPr lang="tr-TR" altLang="tr-TR" sz="1200" b="1"/>
              <a:t> </a:t>
            </a:r>
          </a:p>
          <a:p>
            <a:pPr algn="just" eaLnBrk="1" hangingPunct="1">
              <a:spcBef>
                <a:spcPct val="50000"/>
              </a:spcBef>
              <a:buClr>
                <a:srgbClr val="660066"/>
              </a:buClr>
              <a:buFont typeface="Arial" panose="020B0604020202020204" pitchFamily="34" charset="0"/>
              <a:buChar char="►"/>
            </a:pPr>
            <a:r>
              <a:rPr lang="tr-TR" altLang="tr-TR" sz="1200" b="1">
                <a:solidFill>
                  <a:srgbClr val="000000"/>
                </a:solidFill>
              </a:rPr>
              <a:t>Vücutlarının altı katı kan emerler; bu 15 dakikada 300 mikrolitre kan demektir.</a:t>
            </a:r>
            <a:r>
              <a:rPr lang="tr-TR" altLang="tr-TR" sz="1200" b="1"/>
              <a:t> </a:t>
            </a:r>
          </a:p>
        </p:txBody>
      </p:sp>
      <p:pic>
        <p:nvPicPr>
          <p:cNvPr id="50180" name="Picture 12" descr="mosquitolop">
            <a:extLst>
              <a:ext uri="{FF2B5EF4-FFF2-40B4-BE49-F238E27FC236}">
                <a16:creationId xmlns:a16="http://schemas.microsoft.com/office/drawing/2014/main" id="{7F9F5272-4FFA-FD44-D92F-E278323F92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650"/>
          <a:stretch>
            <a:fillRect/>
          </a:stretch>
        </p:blipFill>
        <p:spPr bwMode="auto">
          <a:xfrm>
            <a:off x="6300788" y="1916113"/>
            <a:ext cx="2519362" cy="1563687"/>
          </a:xfrm>
          <a:prstGeom prst="rect">
            <a:avLst/>
          </a:prstGeom>
          <a:noFill/>
          <a:ln w="4445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13">
            <a:extLst>
              <a:ext uri="{FF2B5EF4-FFF2-40B4-BE49-F238E27FC236}">
                <a16:creationId xmlns:a16="http://schemas.microsoft.com/office/drawing/2014/main" id="{2614D6E7-0B13-8638-DC5D-DEAE8ED9F3EF}"/>
              </a:ext>
            </a:extLst>
          </p:cNvPr>
          <p:cNvSpPr txBox="1">
            <a:spLocks noChangeArrowheads="1"/>
          </p:cNvSpPr>
          <p:nvPr/>
        </p:nvSpPr>
        <p:spPr bwMode="auto">
          <a:xfrm>
            <a:off x="539750" y="1773238"/>
            <a:ext cx="2303463"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660066"/>
              </a:buClr>
              <a:buFont typeface="Arial" panose="020B0604020202020204" pitchFamily="34" charset="0"/>
              <a:buChar char="►"/>
            </a:pPr>
            <a:r>
              <a:rPr lang="tr-TR" altLang="tr-TR" sz="1400" b="1"/>
              <a:t>SICAKLIK</a:t>
            </a:r>
          </a:p>
          <a:p>
            <a:pPr eaLnBrk="1" hangingPunct="1">
              <a:spcBef>
                <a:spcPct val="50000"/>
              </a:spcBef>
              <a:buClr>
                <a:srgbClr val="660066"/>
              </a:buClr>
              <a:buFont typeface="Arial" panose="020B0604020202020204" pitchFamily="34" charset="0"/>
              <a:buChar char="►"/>
            </a:pPr>
            <a:r>
              <a:rPr lang="tr-TR" altLang="tr-TR" sz="1400" b="1"/>
              <a:t>KOKU</a:t>
            </a:r>
          </a:p>
          <a:p>
            <a:pPr eaLnBrk="1" hangingPunct="1">
              <a:spcBef>
                <a:spcPct val="50000"/>
              </a:spcBef>
              <a:buClr>
                <a:srgbClr val="660066"/>
              </a:buClr>
              <a:buFont typeface="Arial" panose="020B0604020202020204" pitchFamily="34" charset="0"/>
              <a:buChar char="►"/>
            </a:pPr>
            <a:r>
              <a:rPr lang="tr-TR" altLang="tr-TR" sz="1400" b="1"/>
              <a:t>TAT</a:t>
            </a:r>
          </a:p>
          <a:p>
            <a:pPr eaLnBrk="1" hangingPunct="1">
              <a:spcBef>
                <a:spcPct val="50000"/>
              </a:spcBef>
              <a:buClr>
                <a:srgbClr val="660066"/>
              </a:buClr>
              <a:buFont typeface="Arial" panose="020B0604020202020204" pitchFamily="34" charset="0"/>
              <a:buChar char="►"/>
            </a:pPr>
            <a:r>
              <a:rPr lang="tr-TR" altLang="tr-TR" sz="1400" b="1"/>
              <a:t>DOKUNMA DUYU ORGANLARI</a:t>
            </a:r>
          </a:p>
        </p:txBody>
      </p:sp>
      <p:sp>
        <p:nvSpPr>
          <p:cNvPr id="50182" name="Oval 18">
            <a:extLst>
              <a:ext uri="{FF2B5EF4-FFF2-40B4-BE49-F238E27FC236}">
                <a16:creationId xmlns:a16="http://schemas.microsoft.com/office/drawing/2014/main" id="{75D5A469-73C2-450E-7AAD-DCFE8B2EAC49}"/>
              </a:ext>
            </a:extLst>
          </p:cNvPr>
          <p:cNvSpPr>
            <a:spLocks noChangeArrowheads="1"/>
          </p:cNvSpPr>
          <p:nvPr/>
        </p:nvSpPr>
        <p:spPr bwMode="auto">
          <a:xfrm>
            <a:off x="395288" y="1412875"/>
            <a:ext cx="2232025" cy="2232025"/>
          </a:xfrm>
          <a:prstGeom prst="ellipse">
            <a:avLst/>
          </a:prstGeom>
          <a:solidFill>
            <a:srgbClr val="660066">
              <a:alpha val="38823"/>
            </a:srgbClr>
          </a:solidFill>
          <a:ln w="31750">
            <a:solidFill>
              <a:srgbClr val="660066"/>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pic>
        <p:nvPicPr>
          <p:cNvPr id="50183" name="Picture 20" descr="mosquito2">
            <a:extLst>
              <a:ext uri="{FF2B5EF4-FFF2-40B4-BE49-F238E27FC236}">
                <a16:creationId xmlns:a16="http://schemas.microsoft.com/office/drawing/2014/main" id="{B4CDF6DB-976F-0714-F987-B70F144892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581525"/>
            <a:ext cx="2794000" cy="1752600"/>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50184" name="AutoShape 22">
            <a:extLst>
              <a:ext uri="{FF2B5EF4-FFF2-40B4-BE49-F238E27FC236}">
                <a16:creationId xmlns:a16="http://schemas.microsoft.com/office/drawing/2014/main" id="{5B767649-5522-FB27-705B-27A476CE4304}"/>
              </a:ext>
            </a:extLst>
          </p:cNvPr>
          <p:cNvSpPr>
            <a:spLocks noChangeArrowheads="1"/>
          </p:cNvSpPr>
          <p:nvPr/>
        </p:nvSpPr>
        <p:spPr bwMode="auto">
          <a:xfrm>
            <a:off x="1258888" y="3789363"/>
            <a:ext cx="576262" cy="576262"/>
          </a:xfrm>
          <a:prstGeom prst="downArrow">
            <a:avLst>
              <a:gd name="adj1" fmla="val 50000"/>
              <a:gd name="adj2" fmla="val 25000"/>
            </a:avLst>
          </a:prstGeom>
          <a:solidFill>
            <a:srgbClr val="660066"/>
          </a:solidFill>
          <a:ln w="9525">
            <a:solidFill>
              <a:srgbClr val="660066"/>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50185" name="Text Box 23">
            <a:extLst>
              <a:ext uri="{FF2B5EF4-FFF2-40B4-BE49-F238E27FC236}">
                <a16:creationId xmlns:a16="http://schemas.microsoft.com/office/drawing/2014/main" id="{55DAC632-781F-AFE9-7C42-2F6853A21E73}"/>
              </a:ext>
            </a:extLst>
          </p:cNvPr>
          <p:cNvSpPr txBox="1">
            <a:spLocks noChangeArrowheads="1"/>
          </p:cNvSpPr>
          <p:nvPr/>
        </p:nvSpPr>
        <p:spPr bwMode="auto">
          <a:xfrm>
            <a:off x="3995738" y="5157788"/>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660066"/>
              </a:buClr>
              <a:buFontTx/>
              <a:buNone/>
            </a:pPr>
            <a:r>
              <a:rPr lang="tr-TR" altLang="tr-TR" sz="1800"/>
              <a:t>  </a:t>
            </a:r>
          </a:p>
        </p:txBody>
      </p:sp>
      <p:sp>
        <p:nvSpPr>
          <p:cNvPr id="50186" name="Text Box 25">
            <a:extLst>
              <a:ext uri="{FF2B5EF4-FFF2-40B4-BE49-F238E27FC236}">
                <a16:creationId xmlns:a16="http://schemas.microsoft.com/office/drawing/2014/main" id="{1460EC58-D38A-6596-FFF6-BDD92B3E96FB}"/>
              </a:ext>
            </a:extLst>
          </p:cNvPr>
          <p:cNvSpPr txBox="1">
            <a:spLocks noChangeArrowheads="1"/>
          </p:cNvSpPr>
          <p:nvPr/>
        </p:nvSpPr>
        <p:spPr bwMode="auto">
          <a:xfrm>
            <a:off x="3563938" y="4221163"/>
            <a:ext cx="1512887"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
                <a:srgbClr val="660066"/>
              </a:buClr>
              <a:buFont typeface="Arial" panose="020B0604020202020204" pitchFamily="34" charset="0"/>
              <a:buChar char="►"/>
            </a:pPr>
            <a:r>
              <a:rPr lang="tr-TR" altLang="tr-TR" sz="1800"/>
              <a:t>Anopheles</a:t>
            </a:r>
          </a:p>
          <a:p>
            <a:pPr eaLnBrk="1" hangingPunct="1">
              <a:spcBef>
                <a:spcPct val="50000"/>
              </a:spcBef>
              <a:buClr>
                <a:srgbClr val="660066"/>
              </a:buClr>
              <a:buFontTx/>
              <a:buNone/>
            </a:pPr>
            <a:endParaRPr lang="tr-TR" altLang="tr-TR" sz="1800"/>
          </a:p>
          <a:p>
            <a:pPr eaLnBrk="1" hangingPunct="1">
              <a:spcBef>
                <a:spcPct val="50000"/>
              </a:spcBef>
              <a:buClr>
                <a:srgbClr val="660066"/>
              </a:buClr>
              <a:buFont typeface="Arial" panose="020B0604020202020204" pitchFamily="34" charset="0"/>
              <a:buChar char="►"/>
            </a:pPr>
            <a:r>
              <a:rPr lang="tr-TR" altLang="tr-TR" sz="1800"/>
              <a:t>Aedes</a:t>
            </a:r>
          </a:p>
          <a:p>
            <a:pPr eaLnBrk="1" hangingPunct="1">
              <a:spcBef>
                <a:spcPct val="50000"/>
              </a:spcBef>
              <a:buClr>
                <a:srgbClr val="660066"/>
              </a:buClr>
              <a:buFontTx/>
              <a:buNone/>
            </a:pPr>
            <a:endParaRPr lang="tr-TR" altLang="tr-TR" sz="1800"/>
          </a:p>
          <a:p>
            <a:pPr eaLnBrk="1" hangingPunct="1">
              <a:spcBef>
                <a:spcPct val="50000"/>
              </a:spcBef>
              <a:buClr>
                <a:srgbClr val="660066"/>
              </a:buClr>
              <a:buFont typeface="Arial" panose="020B0604020202020204" pitchFamily="34" charset="0"/>
              <a:buChar char="►"/>
            </a:pPr>
            <a:r>
              <a:rPr lang="tr-TR" altLang="tr-TR" sz="1800"/>
              <a:t>Culex</a:t>
            </a:r>
          </a:p>
        </p:txBody>
      </p:sp>
      <p:sp>
        <p:nvSpPr>
          <p:cNvPr id="50187" name="AutoShape 26">
            <a:extLst>
              <a:ext uri="{FF2B5EF4-FFF2-40B4-BE49-F238E27FC236}">
                <a16:creationId xmlns:a16="http://schemas.microsoft.com/office/drawing/2014/main" id="{47819498-C354-F58C-3A5B-28236B45CC76}"/>
              </a:ext>
            </a:extLst>
          </p:cNvPr>
          <p:cNvSpPr>
            <a:spLocks noChangeArrowheads="1"/>
          </p:cNvSpPr>
          <p:nvPr/>
        </p:nvSpPr>
        <p:spPr bwMode="auto">
          <a:xfrm>
            <a:off x="5076825" y="3933825"/>
            <a:ext cx="1295400" cy="863600"/>
          </a:xfrm>
          <a:prstGeom prst="rightArrow">
            <a:avLst>
              <a:gd name="adj1" fmla="val 50000"/>
              <a:gd name="adj2" fmla="val 37500"/>
            </a:avLst>
          </a:prstGeom>
          <a:solidFill>
            <a:srgbClr val="660066">
              <a:alpha val="45097"/>
            </a:srgbClr>
          </a:solidFill>
          <a:ln w="31750">
            <a:solidFill>
              <a:srgbClr val="66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50188" name="Text Box 27">
            <a:extLst>
              <a:ext uri="{FF2B5EF4-FFF2-40B4-BE49-F238E27FC236}">
                <a16:creationId xmlns:a16="http://schemas.microsoft.com/office/drawing/2014/main" id="{13D272EF-4F5E-FAD7-259B-AD46A92EE87B}"/>
              </a:ext>
            </a:extLst>
          </p:cNvPr>
          <p:cNvSpPr txBox="1">
            <a:spLocks noChangeArrowheads="1"/>
          </p:cNvSpPr>
          <p:nvPr/>
        </p:nvSpPr>
        <p:spPr bwMode="auto">
          <a:xfrm>
            <a:off x="5148263" y="4221163"/>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400" b="1"/>
              <a:t>SITMA</a:t>
            </a:r>
          </a:p>
        </p:txBody>
      </p:sp>
      <p:sp>
        <p:nvSpPr>
          <p:cNvPr id="50189" name="AutoShape 29">
            <a:extLst>
              <a:ext uri="{FF2B5EF4-FFF2-40B4-BE49-F238E27FC236}">
                <a16:creationId xmlns:a16="http://schemas.microsoft.com/office/drawing/2014/main" id="{E515D604-5657-979A-5E2C-6BB6F0877380}"/>
              </a:ext>
            </a:extLst>
          </p:cNvPr>
          <p:cNvSpPr>
            <a:spLocks noChangeArrowheads="1"/>
          </p:cNvSpPr>
          <p:nvPr/>
        </p:nvSpPr>
        <p:spPr bwMode="auto">
          <a:xfrm>
            <a:off x="5076825" y="4797425"/>
            <a:ext cx="1295400" cy="863600"/>
          </a:xfrm>
          <a:prstGeom prst="rightArrow">
            <a:avLst>
              <a:gd name="adj1" fmla="val 50000"/>
              <a:gd name="adj2" fmla="val 37500"/>
            </a:avLst>
          </a:prstGeom>
          <a:solidFill>
            <a:srgbClr val="660066">
              <a:alpha val="45097"/>
            </a:srgbClr>
          </a:solidFill>
          <a:ln w="31750">
            <a:solidFill>
              <a:srgbClr val="66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50190" name="AutoShape 30">
            <a:extLst>
              <a:ext uri="{FF2B5EF4-FFF2-40B4-BE49-F238E27FC236}">
                <a16:creationId xmlns:a16="http://schemas.microsoft.com/office/drawing/2014/main" id="{0532264B-D8EF-811E-199E-24EB4D907359}"/>
              </a:ext>
            </a:extLst>
          </p:cNvPr>
          <p:cNvSpPr>
            <a:spLocks noChangeArrowheads="1"/>
          </p:cNvSpPr>
          <p:nvPr/>
        </p:nvSpPr>
        <p:spPr bwMode="auto">
          <a:xfrm>
            <a:off x="5076825" y="5661025"/>
            <a:ext cx="1295400" cy="863600"/>
          </a:xfrm>
          <a:prstGeom prst="rightArrow">
            <a:avLst>
              <a:gd name="adj1" fmla="val 50000"/>
              <a:gd name="adj2" fmla="val 37500"/>
            </a:avLst>
          </a:prstGeom>
          <a:solidFill>
            <a:srgbClr val="660066">
              <a:alpha val="45097"/>
            </a:srgbClr>
          </a:solidFill>
          <a:ln w="31750">
            <a:solidFill>
              <a:srgbClr val="66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50191" name="Text Box 31">
            <a:extLst>
              <a:ext uri="{FF2B5EF4-FFF2-40B4-BE49-F238E27FC236}">
                <a16:creationId xmlns:a16="http://schemas.microsoft.com/office/drawing/2014/main" id="{A4C2F909-0E46-35A2-1FD7-BC7899E97698}"/>
              </a:ext>
            </a:extLst>
          </p:cNvPr>
          <p:cNvSpPr txBox="1">
            <a:spLocks noChangeArrowheads="1"/>
          </p:cNvSpPr>
          <p:nvPr/>
        </p:nvSpPr>
        <p:spPr bwMode="auto">
          <a:xfrm>
            <a:off x="5148263" y="5084763"/>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200" b="1"/>
              <a:t>SARI HUMMA</a:t>
            </a:r>
          </a:p>
        </p:txBody>
      </p:sp>
      <p:sp>
        <p:nvSpPr>
          <p:cNvPr id="50192" name="Text Box 32">
            <a:extLst>
              <a:ext uri="{FF2B5EF4-FFF2-40B4-BE49-F238E27FC236}">
                <a16:creationId xmlns:a16="http://schemas.microsoft.com/office/drawing/2014/main" id="{77FF23B9-D8F9-F2DE-1416-E89BA627494B}"/>
              </a:ext>
            </a:extLst>
          </p:cNvPr>
          <p:cNvSpPr txBox="1">
            <a:spLocks noChangeArrowheads="1"/>
          </p:cNvSpPr>
          <p:nvPr/>
        </p:nvSpPr>
        <p:spPr bwMode="auto">
          <a:xfrm>
            <a:off x="5148263" y="587692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200" b="1"/>
              <a:t>FİL HASTALIĞI</a:t>
            </a:r>
          </a:p>
        </p:txBody>
      </p:sp>
      <p:sp>
        <p:nvSpPr>
          <p:cNvPr id="50193" name="Oval 33">
            <a:extLst>
              <a:ext uri="{FF2B5EF4-FFF2-40B4-BE49-F238E27FC236}">
                <a16:creationId xmlns:a16="http://schemas.microsoft.com/office/drawing/2014/main" id="{63C85E77-17A8-5CFB-CAED-C202995FB0E3}"/>
              </a:ext>
            </a:extLst>
          </p:cNvPr>
          <p:cNvSpPr>
            <a:spLocks noChangeArrowheads="1"/>
          </p:cNvSpPr>
          <p:nvPr/>
        </p:nvSpPr>
        <p:spPr bwMode="auto">
          <a:xfrm>
            <a:off x="6516688" y="3933825"/>
            <a:ext cx="1728787" cy="792163"/>
          </a:xfrm>
          <a:prstGeom prst="ellipse">
            <a:avLst/>
          </a:prstGeom>
          <a:solidFill>
            <a:srgbClr val="FFCC99"/>
          </a:solidFill>
          <a:ln w="31750">
            <a:solidFill>
              <a:srgbClr val="FFCC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50194" name="Text Box 34">
            <a:extLst>
              <a:ext uri="{FF2B5EF4-FFF2-40B4-BE49-F238E27FC236}">
                <a16:creationId xmlns:a16="http://schemas.microsoft.com/office/drawing/2014/main" id="{F7B8E0CD-D851-A9ED-ED78-7BE44E767EA1}"/>
              </a:ext>
            </a:extLst>
          </p:cNvPr>
          <p:cNvSpPr txBox="1">
            <a:spLocks noChangeArrowheads="1"/>
          </p:cNvSpPr>
          <p:nvPr/>
        </p:nvSpPr>
        <p:spPr bwMode="auto">
          <a:xfrm>
            <a:off x="6732588" y="4149725"/>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800"/>
              <a:t>Plasmodium</a:t>
            </a:r>
          </a:p>
        </p:txBody>
      </p:sp>
      <p:sp>
        <p:nvSpPr>
          <p:cNvPr id="50195" name="Oval 35">
            <a:extLst>
              <a:ext uri="{FF2B5EF4-FFF2-40B4-BE49-F238E27FC236}">
                <a16:creationId xmlns:a16="http://schemas.microsoft.com/office/drawing/2014/main" id="{9AC26257-77EF-DEA1-6831-64E69FD0ACE5}"/>
              </a:ext>
            </a:extLst>
          </p:cNvPr>
          <p:cNvSpPr>
            <a:spLocks noChangeArrowheads="1"/>
          </p:cNvSpPr>
          <p:nvPr/>
        </p:nvSpPr>
        <p:spPr bwMode="auto">
          <a:xfrm>
            <a:off x="6588125" y="4797425"/>
            <a:ext cx="1728788" cy="792163"/>
          </a:xfrm>
          <a:prstGeom prst="ellipse">
            <a:avLst/>
          </a:prstGeom>
          <a:solidFill>
            <a:srgbClr val="FFCC99"/>
          </a:solidFill>
          <a:ln w="31750">
            <a:solidFill>
              <a:srgbClr val="FFCC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50196" name="Oval 36">
            <a:extLst>
              <a:ext uri="{FF2B5EF4-FFF2-40B4-BE49-F238E27FC236}">
                <a16:creationId xmlns:a16="http://schemas.microsoft.com/office/drawing/2014/main" id="{7EDAF6A8-A8C3-CC4E-EDC3-8A542A4B6458}"/>
              </a:ext>
            </a:extLst>
          </p:cNvPr>
          <p:cNvSpPr>
            <a:spLocks noChangeArrowheads="1"/>
          </p:cNvSpPr>
          <p:nvPr/>
        </p:nvSpPr>
        <p:spPr bwMode="auto">
          <a:xfrm>
            <a:off x="6588125" y="5734050"/>
            <a:ext cx="1728788" cy="792163"/>
          </a:xfrm>
          <a:prstGeom prst="ellipse">
            <a:avLst/>
          </a:prstGeom>
          <a:solidFill>
            <a:srgbClr val="FFCC99"/>
          </a:solidFill>
          <a:ln w="31750">
            <a:solidFill>
              <a:srgbClr val="FFCC99"/>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50197" name="Text Box 37">
            <a:extLst>
              <a:ext uri="{FF2B5EF4-FFF2-40B4-BE49-F238E27FC236}">
                <a16:creationId xmlns:a16="http://schemas.microsoft.com/office/drawing/2014/main" id="{50CDD33D-6237-DAA6-C476-9B6D94727825}"/>
              </a:ext>
            </a:extLst>
          </p:cNvPr>
          <p:cNvSpPr txBox="1">
            <a:spLocks noChangeArrowheads="1"/>
          </p:cNvSpPr>
          <p:nvPr/>
        </p:nvSpPr>
        <p:spPr bwMode="auto">
          <a:xfrm>
            <a:off x="7019925" y="5949950"/>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800"/>
              <a:t>Larva</a:t>
            </a:r>
          </a:p>
        </p:txBody>
      </p:sp>
      <p:sp>
        <p:nvSpPr>
          <p:cNvPr id="50198" name="Text Box 38">
            <a:extLst>
              <a:ext uri="{FF2B5EF4-FFF2-40B4-BE49-F238E27FC236}">
                <a16:creationId xmlns:a16="http://schemas.microsoft.com/office/drawing/2014/main" id="{8B30B2E6-38A1-7B52-D0B6-2AD2C71C80DF}"/>
              </a:ext>
            </a:extLst>
          </p:cNvPr>
          <p:cNvSpPr txBox="1">
            <a:spLocks noChangeArrowheads="1"/>
          </p:cNvSpPr>
          <p:nvPr/>
        </p:nvSpPr>
        <p:spPr bwMode="auto">
          <a:xfrm>
            <a:off x="7092950" y="5013325"/>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800"/>
              <a:t>Virüs</a:t>
            </a:r>
          </a:p>
        </p:txBody>
      </p:sp>
      <p:pic>
        <p:nvPicPr>
          <p:cNvPr id="38959" name="fillup.avi">
            <a:hlinkClick r:id="" action="ppaction://media"/>
            <a:extLst>
              <a:ext uri="{FF2B5EF4-FFF2-40B4-BE49-F238E27FC236}">
                <a16:creationId xmlns:a16="http://schemas.microsoft.com/office/drawing/2014/main" id="{E4E21A54-564F-AD43-A8ED-C4E231D8FC4F}"/>
              </a:ext>
            </a:extLst>
          </p:cNvPr>
          <p:cNvPicPr>
            <a:picLocks noGrp="1" noRot="1" noChangeAspect="1" noChangeArrowheads="1"/>
          </p:cNvPicPr>
          <p:nvPr>
            <p:ph sz="half" idx="1"/>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a:xfrm>
            <a:off x="4643438" y="1925638"/>
            <a:ext cx="1524000" cy="1143000"/>
          </a:xfrm>
          <a:ln w="38100">
            <a:solidFill>
              <a:srgbClr val="660066"/>
            </a:solidFill>
            <a:miter lim="800000"/>
            <a:headEnd/>
            <a:tailEnd/>
          </a:ln>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38963" name="drill.avi">
            <a:hlinkClick r:id="" action="ppaction://media"/>
            <a:extLst>
              <a:ext uri="{FF2B5EF4-FFF2-40B4-BE49-F238E27FC236}">
                <a16:creationId xmlns:a16="http://schemas.microsoft.com/office/drawing/2014/main" id="{09CCA93B-0C94-7C4B-AE5A-56BF0E831764}"/>
              </a:ext>
            </a:extLst>
          </p:cNvPr>
          <p:cNvPicPr>
            <a:picLocks noGrp="1" noRot="1" noChangeAspect="1" noChangeArrowheads="1"/>
          </p:cNvPicPr>
          <p:nvPr>
            <p:ph sz="half" idx="2"/>
            <a:videoFile r:link="rId4"/>
            <p:extLst>
              <p:ext uri="{DAA4B4D4-6D71-4841-9C94-3DE7FCFB9230}">
                <p14:media xmlns:p14="http://schemas.microsoft.com/office/powerpoint/2010/main" r:link="rId3"/>
              </p:ext>
            </p:extLst>
          </p:nvPr>
        </p:nvPicPr>
        <p:blipFill>
          <a:blip r:embed="rId10">
            <a:extLst>
              <a:ext uri="{28A0092B-C50C-407E-A947-70E740481C1C}">
                <a14:useLocalDpi xmlns:a14="http://schemas.microsoft.com/office/drawing/2010/main" val="0"/>
              </a:ext>
            </a:extLst>
          </a:blip>
          <a:srcRect/>
          <a:stretch>
            <a:fillRect/>
          </a:stretch>
        </p:blipFill>
        <p:spPr>
          <a:xfrm>
            <a:off x="3059113" y="1925638"/>
            <a:ext cx="1524000" cy="1143000"/>
          </a:xfrm>
          <a:ln w="38100">
            <a:solidFill>
              <a:srgbClr val="660066"/>
            </a:solidFill>
            <a:miter lim="800000"/>
            <a:headEnd/>
            <a:tailEnd/>
          </a:ln>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00" fill="hold"/>
                                        <p:tgtEl>
                                          <p:spTgt spid="38959"/>
                                        </p:tgtEl>
                                      </p:cBhvr>
                                    </p:cmd>
                                  </p:childTnLst>
                                </p:cTn>
                              </p:par>
                              <p:par>
                                <p:cTn id="7" presetID="1" presetClass="mediacall" presetSubtype="0" fill="hold" nodeType="withEffect">
                                  <p:stCondLst>
                                    <p:cond delay="0"/>
                                  </p:stCondLst>
                                  <p:childTnLst>
                                    <p:cmd type="call" cmd="playFrom(0.0)">
                                      <p:cBhvr>
                                        <p:cTn id="8" dur="8400" fill="hold"/>
                                        <p:tgtEl>
                                          <p:spTgt spid="389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38963"/>
                </p:tgtEl>
              </p:cMediaNode>
            </p:video>
            <p:video>
              <p:cMediaNode>
                <p:cTn id="10" repeatCount="indefinite" fill="hold" display="0">
                  <p:stCondLst>
                    <p:cond delay="indefinite"/>
                  </p:stCondLst>
                  <p:endCondLst>
                    <p:cond evt="onNext" delay="0">
                      <p:tgtEl>
                        <p:sldTgt/>
                      </p:tgtEl>
                    </p:cond>
                    <p:cond evt="onPrev" delay="0">
                      <p:tgtEl>
                        <p:sldTgt/>
                      </p:tgtEl>
                    </p:cond>
                  </p:endCondLst>
                </p:cTn>
                <p:tgtEl>
                  <p:spTgt spid="38959"/>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74ECEB33-34D0-DC67-8A76-03B9172ABD26}"/>
              </a:ext>
            </a:extLst>
          </p:cNvPr>
          <p:cNvSpPr>
            <a:spLocks noGrp="1" noChangeArrowheads="1"/>
          </p:cNvSpPr>
          <p:nvPr>
            <p:ph type="title"/>
          </p:nvPr>
        </p:nvSpPr>
        <p:spPr>
          <a:xfrm>
            <a:off x="88900" y="34925"/>
            <a:ext cx="2806700" cy="803275"/>
          </a:xfrm>
          <a:solidFill>
            <a:srgbClr val="800080"/>
          </a:solidFill>
          <a:ln>
            <a:solidFill>
              <a:srgbClr val="800080"/>
            </a:solidFill>
            <a:miter lim="800000"/>
            <a:headEnd/>
            <a:tailEnd/>
          </a:ln>
        </p:spPr>
        <p:txBody>
          <a:bodyPr/>
          <a:lstStyle/>
          <a:p>
            <a:pPr eaLnBrk="1" hangingPunct="1"/>
            <a:r>
              <a:rPr lang="en-US" altLang="tr-TR" sz="3200" i="1">
                <a:solidFill>
                  <a:schemeClr val="bg1"/>
                </a:solidFill>
              </a:rPr>
              <a:t>Anophele</a:t>
            </a:r>
            <a:r>
              <a:rPr lang="tr-TR" altLang="tr-TR" sz="3200" i="1">
                <a:solidFill>
                  <a:schemeClr val="bg1"/>
                </a:solidFill>
              </a:rPr>
              <a:t>s</a:t>
            </a:r>
            <a:endParaRPr lang="en-US" altLang="tr-TR">
              <a:solidFill>
                <a:schemeClr val="bg1"/>
              </a:solidFill>
            </a:endParaRPr>
          </a:p>
        </p:txBody>
      </p:sp>
      <p:sp>
        <p:nvSpPr>
          <p:cNvPr id="52226" name="Rectangle 3">
            <a:extLst>
              <a:ext uri="{FF2B5EF4-FFF2-40B4-BE49-F238E27FC236}">
                <a16:creationId xmlns:a16="http://schemas.microsoft.com/office/drawing/2014/main" id="{357F73F1-5DAD-A6BA-C934-F1ED48BF00AA}"/>
              </a:ext>
            </a:extLst>
          </p:cNvPr>
          <p:cNvSpPr>
            <a:spLocks noGrp="1" noChangeArrowheads="1"/>
          </p:cNvSpPr>
          <p:nvPr>
            <p:ph type="body" sz="half" idx="1"/>
          </p:nvPr>
        </p:nvSpPr>
        <p:spPr>
          <a:xfrm>
            <a:off x="457200" y="2209800"/>
            <a:ext cx="7316788" cy="3048000"/>
          </a:xfrm>
          <a:solidFill>
            <a:srgbClr val="800080">
              <a:alpha val="20000"/>
            </a:srgbClr>
          </a:solidFill>
        </p:spPr>
        <p:txBody>
          <a:bodyPr/>
          <a:lstStyle/>
          <a:p>
            <a:pPr eaLnBrk="1" hangingPunct="1"/>
            <a:r>
              <a:rPr lang="en-US" altLang="tr-TR" sz="2400" i="1"/>
              <a:t>Anopheles quadrimaculatus</a:t>
            </a:r>
            <a:r>
              <a:rPr lang="en-US" altLang="tr-TR" sz="2400"/>
              <a:t> --</a:t>
            </a:r>
          </a:p>
          <a:p>
            <a:pPr eaLnBrk="1" hangingPunct="1"/>
            <a:r>
              <a:rPr lang="en-US" altLang="tr-TR" sz="2400" i="1"/>
              <a:t>Anopheles freeborni</a:t>
            </a:r>
            <a:r>
              <a:rPr lang="en-US" altLang="tr-TR" sz="2400"/>
              <a:t> –</a:t>
            </a:r>
            <a:endParaRPr lang="tr-TR" altLang="tr-TR" sz="2400"/>
          </a:p>
          <a:p>
            <a:pPr eaLnBrk="1" hangingPunct="1"/>
            <a:r>
              <a:rPr lang="en-US" altLang="tr-TR" sz="2400"/>
              <a:t>Anopheles </a:t>
            </a:r>
            <a:r>
              <a:rPr lang="tr-TR" altLang="tr-TR" sz="2400"/>
              <a:t>kanatları lekelidir</a:t>
            </a:r>
            <a:r>
              <a:rPr lang="en-US" altLang="tr-TR" sz="2400"/>
              <a:t>, Culici</a:t>
            </a:r>
            <a:r>
              <a:rPr lang="tr-TR" altLang="tr-TR" sz="2400"/>
              <a:t>dlerde ise genellikle lekesizdir</a:t>
            </a:r>
            <a:endParaRPr lang="en-US" altLang="tr-TR" sz="2400"/>
          </a:p>
          <a:p>
            <a:pPr eaLnBrk="1" hangingPunct="1"/>
            <a:r>
              <a:rPr lang="tr-TR" altLang="tr-TR" sz="2400"/>
              <a:t>Palpuslar genellikle uzundur</a:t>
            </a:r>
            <a:r>
              <a:rPr lang="en-US" altLang="tr-TR" sz="2400"/>
              <a:t>, </a:t>
            </a:r>
            <a:r>
              <a:rPr lang="tr-TR" altLang="tr-TR" sz="2400"/>
              <a:t>bu uzunluk proboscis kadardır.</a:t>
            </a:r>
            <a:endParaRPr lang="en-US" altLang="tr-TR" sz="2400"/>
          </a:p>
          <a:p>
            <a:pPr eaLnBrk="1" hangingPunct="1"/>
            <a:r>
              <a:rPr lang="tr-TR" altLang="tr-TR" sz="2400"/>
              <a:t>Beslenme deriye </a:t>
            </a:r>
            <a:r>
              <a:rPr lang="en-US" altLang="tr-TR" sz="2400"/>
              <a:t>40 </a:t>
            </a:r>
            <a:r>
              <a:rPr lang="tr-TR" altLang="tr-TR" sz="2400"/>
              <a:t>-</a:t>
            </a:r>
            <a:r>
              <a:rPr lang="en-US" altLang="tr-TR" sz="2400"/>
              <a:t> 90</a:t>
            </a:r>
            <a:r>
              <a:rPr lang="tr-TR" altLang="tr-TR" sz="2400" baseline="30000"/>
              <a:t>o</a:t>
            </a:r>
            <a:r>
              <a:rPr lang="en-US" altLang="tr-TR" sz="2400"/>
              <a:t> </a:t>
            </a:r>
            <a:r>
              <a:rPr lang="tr-TR" altLang="tr-TR" sz="2400"/>
              <a:t>açı ile olmaktadır</a:t>
            </a:r>
            <a:r>
              <a:rPr lang="en-US" altLang="tr-TR" sz="2400"/>
              <a:t>.</a:t>
            </a:r>
          </a:p>
        </p:txBody>
      </p:sp>
      <p:pic>
        <p:nvPicPr>
          <p:cNvPr id="62468" name="Picture 4" descr="an-punct-wing">
            <a:extLst>
              <a:ext uri="{FF2B5EF4-FFF2-40B4-BE49-F238E27FC236}">
                <a16:creationId xmlns:a16="http://schemas.microsoft.com/office/drawing/2014/main" id="{6A2A666A-BA6A-314B-8FA5-0B4497F7D76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0"/>
            <a:ext cx="3048000" cy="22860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52228" name="Line 5">
            <a:extLst>
              <a:ext uri="{FF2B5EF4-FFF2-40B4-BE49-F238E27FC236}">
                <a16:creationId xmlns:a16="http://schemas.microsoft.com/office/drawing/2014/main" id="{BF12E596-204E-A27A-8609-61084862E5CE}"/>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a:extLst>
              <a:ext uri="{FF2B5EF4-FFF2-40B4-BE49-F238E27FC236}">
                <a16:creationId xmlns:a16="http://schemas.microsoft.com/office/drawing/2014/main" id="{E4B7036D-8F35-AD61-1D20-5EA57E23C140}"/>
              </a:ext>
            </a:extLst>
          </p:cNvPr>
          <p:cNvSpPr>
            <a:spLocks noChangeArrowheads="1"/>
          </p:cNvSpPr>
          <p:nvPr/>
        </p:nvSpPr>
        <p:spPr bwMode="auto">
          <a:xfrm>
            <a:off x="152400" y="1006475"/>
            <a:ext cx="8893175" cy="5470525"/>
          </a:xfrm>
          <a:prstGeom prst="rect">
            <a:avLst/>
          </a:prstGeom>
          <a:solidFill>
            <a:srgbClr val="80008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63538" indent="-3635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14351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Clr>
                <a:srgbClr val="660066"/>
              </a:buClr>
              <a:buFont typeface="Arial" panose="020B0604020202020204" pitchFamily="34" charset="0"/>
              <a:buChar char="►"/>
            </a:pPr>
            <a:r>
              <a:rPr lang="tr-TR" altLang="tr-TR" sz="1600"/>
              <a:t>41 cins altında yaklaşık 3,500 tür bulunmaktadır.</a:t>
            </a:r>
          </a:p>
          <a:p>
            <a:pPr algn="just" eaLnBrk="1" hangingPunct="1">
              <a:spcBef>
                <a:spcPct val="0"/>
              </a:spcBef>
              <a:buClr>
                <a:srgbClr val="660066"/>
              </a:buClr>
              <a:buFont typeface="Arial" panose="020B0604020202020204" pitchFamily="34" charset="0"/>
              <a:buChar char="►"/>
            </a:pPr>
            <a:endParaRPr lang="tr-TR" altLang="tr-TR" sz="1600"/>
          </a:p>
          <a:p>
            <a:pPr algn="just" eaLnBrk="1" hangingPunct="1">
              <a:spcBef>
                <a:spcPct val="0"/>
              </a:spcBef>
              <a:buClr>
                <a:srgbClr val="660066"/>
              </a:buClr>
              <a:buFont typeface="Arial" panose="020B0604020202020204" pitchFamily="34" charset="0"/>
              <a:buChar char="►"/>
            </a:pPr>
            <a:r>
              <a:rPr lang="tr-TR" altLang="tr-TR" sz="1600"/>
              <a:t>Sularda gelişimini tamamlar ve zorunlu dış parazittirler.</a:t>
            </a:r>
          </a:p>
          <a:p>
            <a:pPr algn="just" eaLnBrk="1" hangingPunct="1">
              <a:spcBef>
                <a:spcPct val="0"/>
              </a:spcBef>
              <a:buClr>
                <a:srgbClr val="660066"/>
              </a:buClr>
              <a:buFont typeface="Arial" panose="020B0604020202020204" pitchFamily="34" charset="0"/>
              <a:buChar char="►"/>
            </a:pPr>
            <a:endParaRPr lang="tr-TR" altLang="tr-TR" sz="1600"/>
          </a:p>
          <a:p>
            <a:pPr algn="just" eaLnBrk="1" hangingPunct="1">
              <a:spcBef>
                <a:spcPct val="0"/>
              </a:spcBef>
              <a:buClr>
                <a:srgbClr val="660066"/>
              </a:buClr>
              <a:buFont typeface="Arial" panose="020B0604020202020204" pitchFamily="34" charset="0"/>
              <a:buChar char="►"/>
            </a:pPr>
            <a:r>
              <a:rPr lang="tr-TR" altLang="tr-TR" sz="1600"/>
              <a:t>Kutup bölgelerine yakın yerlerde (Grölanda, Sibirya, Laponya vs.) ve bazı tropik bölgelerde, ülkemizin sahil kesiminde, özellikle Çukurova</a:t>
            </a:r>
            <a:r>
              <a:rPr lang="ja-JP" altLang="tr-TR" sz="1600"/>
              <a:t>’</a:t>
            </a:r>
            <a:r>
              <a:rPr lang="tr-TR" altLang="ja-JP" sz="1600"/>
              <a:t>da populasyon yoğunlukları tehlike sınırının üstüne çıkmıştır.</a:t>
            </a:r>
          </a:p>
          <a:p>
            <a:pPr eaLnBrk="1" hangingPunct="1">
              <a:spcBef>
                <a:spcPct val="0"/>
              </a:spcBef>
              <a:buClr>
                <a:srgbClr val="660066"/>
              </a:buClr>
              <a:buFont typeface="Arial" panose="020B0604020202020204" pitchFamily="34" charset="0"/>
              <a:buChar char="►"/>
            </a:pPr>
            <a:r>
              <a:rPr lang="tr-TR" altLang="tr-TR" sz="1600"/>
              <a:t>Yalnızca </a:t>
            </a:r>
            <a:r>
              <a:rPr lang="tr-TR" altLang="tr-TR" sz="1600" i="1"/>
              <a:t>Anopheles</a:t>
            </a:r>
            <a:r>
              <a:rPr lang="tr-TR" altLang="tr-TR" sz="1600"/>
              <a:t> cinsine dahil ergin dişiler </a:t>
            </a:r>
            <a:r>
              <a:rPr lang="ja-JP" altLang="tr-TR" sz="1600"/>
              <a:t>“</a:t>
            </a:r>
            <a:r>
              <a:rPr lang="tr-TR" altLang="ja-JP" sz="1600"/>
              <a:t>sıtma</a:t>
            </a:r>
            <a:r>
              <a:rPr lang="ja-JP" altLang="tr-TR" sz="1600"/>
              <a:t>”</a:t>
            </a:r>
            <a:r>
              <a:rPr lang="tr-TR" altLang="ja-JP" sz="1600"/>
              <a:t> hastalığının taşıyıcısıdır</a:t>
            </a:r>
          </a:p>
          <a:p>
            <a:pPr eaLnBrk="1" hangingPunct="1">
              <a:spcBef>
                <a:spcPct val="0"/>
              </a:spcBef>
              <a:buClr>
                <a:srgbClr val="660066"/>
              </a:buClr>
              <a:buFont typeface="Arial" panose="020B0604020202020204" pitchFamily="34" charset="0"/>
              <a:buChar char="►"/>
            </a:pPr>
            <a:r>
              <a:rPr lang="tr-TR" altLang="tr-TR" sz="1600"/>
              <a:t>Doğada 430 </a:t>
            </a:r>
            <a:r>
              <a:rPr lang="tr-TR" altLang="tr-TR" sz="1600" i="1"/>
              <a:t>Anopheles</a:t>
            </a:r>
            <a:r>
              <a:rPr lang="tr-TR" altLang="tr-TR" sz="1600"/>
              <a:t> türünden, yalnızca 30-40 tanesi </a:t>
            </a:r>
            <a:r>
              <a:rPr lang="ja-JP" altLang="tr-TR" sz="1600"/>
              <a:t>“</a:t>
            </a:r>
            <a:r>
              <a:rPr lang="tr-TR" altLang="ja-JP" sz="1600"/>
              <a:t>sıtma</a:t>
            </a:r>
            <a:r>
              <a:rPr lang="ja-JP" altLang="tr-TR" sz="1600"/>
              <a:t>”</a:t>
            </a:r>
            <a:r>
              <a:rPr lang="tr-TR" altLang="ja-JP" sz="1600"/>
              <a:t> hastalığının vektörüdür.</a:t>
            </a:r>
          </a:p>
          <a:p>
            <a:pPr algn="just" eaLnBrk="1" hangingPunct="1">
              <a:spcBef>
                <a:spcPct val="0"/>
              </a:spcBef>
              <a:buClr>
                <a:srgbClr val="660066"/>
              </a:buClr>
              <a:buFont typeface="Arial" panose="020B0604020202020204" pitchFamily="34" charset="0"/>
              <a:buChar char="►"/>
            </a:pPr>
            <a:r>
              <a:rPr lang="tr-TR" altLang="tr-TR" sz="1600"/>
              <a:t>Sivrisinek larvaları birçok habitatta bulunabilirler. Bu yaşam alanları genel olarak 4 ana başlık altında toplanır: </a:t>
            </a:r>
          </a:p>
          <a:p>
            <a:pPr lvl="1" algn="just" eaLnBrk="1" hangingPunct="1">
              <a:spcBef>
                <a:spcPct val="0"/>
              </a:spcBef>
              <a:buClr>
                <a:srgbClr val="660066"/>
              </a:buClr>
              <a:buFont typeface="Arial" panose="020B0604020202020204" pitchFamily="34" charset="0"/>
              <a:buNone/>
            </a:pPr>
            <a:r>
              <a:rPr lang="ja-JP" altLang="tr-TR" sz="1600"/>
              <a:t>“</a:t>
            </a:r>
            <a:r>
              <a:rPr lang="tr-TR" altLang="ja-JP" sz="1600"/>
              <a:t>Akarsular</a:t>
            </a:r>
            <a:r>
              <a:rPr lang="ja-JP" altLang="tr-TR" sz="1600"/>
              <a:t>”</a:t>
            </a:r>
            <a:r>
              <a:rPr lang="tr-TR" altLang="ja-JP" sz="1600"/>
              <a:t> </a:t>
            </a:r>
          </a:p>
          <a:p>
            <a:pPr lvl="1" algn="just" eaLnBrk="1" hangingPunct="1">
              <a:spcBef>
                <a:spcPct val="0"/>
              </a:spcBef>
              <a:buClr>
                <a:srgbClr val="660066"/>
              </a:buClr>
              <a:buFont typeface="Arial" panose="020B0604020202020204" pitchFamily="34" charset="0"/>
              <a:buNone/>
            </a:pPr>
            <a:r>
              <a:rPr lang="ja-JP" altLang="tr-TR" sz="1600"/>
              <a:t>“</a:t>
            </a:r>
            <a:r>
              <a:rPr lang="tr-TR" altLang="ja-JP" sz="1600"/>
              <a:t>Göller, bataklıklar vb. daimi su kaynakları</a:t>
            </a:r>
            <a:r>
              <a:rPr lang="ja-JP" altLang="tr-TR" sz="1600"/>
              <a:t>”</a:t>
            </a:r>
            <a:endParaRPr lang="tr-TR" altLang="ja-JP" sz="1600"/>
          </a:p>
          <a:p>
            <a:pPr lvl="1" algn="just" eaLnBrk="1" hangingPunct="1">
              <a:spcBef>
                <a:spcPct val="0"/>
              </a:spcBef>
              <a:buClr>
                <a:srgbClr val="660066"/>
              </a:buClr>
              <a:buFont typeface="Arial" panose="020B0604020202020204" pitchFamily="34" charset="0"/>
              <a:buNone/>
            </a:pPr>
            <a:r>
              <a:rPr lang="ja-JP" altLang="tr-TR" sz="1600"/>
              <a:t>“</a:t>
            </a:r>
            <a:r>
              <a:rPr lang="tr-TR" altLang="ja-JP" sz="1600"/>
              <a:t>Yağmur, sel vb. sonucu oluşan geçici su birikintileri</a:t>
            </a:r>
            <a:r>
              <a:rPr lang="ja-JP" altLang="tr-TR" sz="1600"/>
              <a:t>”</a:t>
            </a:r>
            <a:endParaRPr lang="tr-TR" altLang="ja-JP" sz="1600"/>
          </a:p>
          <a:p>
            <a:pPr lvl="1" algn="just" eaLnBrk="1" hangingPunct="1">
              <a:spcBef>
                <a:spcPct val="0"/>
              </a:spcBef>
              <a:buClr>
                <a:srgbClr val="660066"/>
              </a:buClr>
              <a:buFont typeface="Arial" panose="020B0604020202020204" pitchFamily="34" charset="0"/>
              <a:buNone/>
            </a:pPr>
            <a:r>
              <a:rPr lang="ja-JP" altLang="tr-TR" sz="1600"/>
              <a:t>“</a:t>
            </a:r>
            <a:r>
              <a:rPr lang="tr-TR" altLang="ja-JP" sz="1600"/>
              <a:t>Su biriktirilmesine uygun ağaç kovuğu vb.</a:t>
            </a:r>
            <a:r>
              <a:rPr lang="ja-JP" altLang="tr-TR" sz="1600"/>
              <a:t>”</a:t>
            </a:r>
            <a:r>
              <a:rPr lang="tr-TR" altLang="ja-JP" sz="1600"/>
              <a:t> </a:t>
            </a:r>
          </a:p>
          <a:p>
            <a:pPr algn="just" eaLnBrk="1" hangingPunct="1">
              <a:spcBef>
                <a:spcPct val="0"/>
              </a:spcBef>
              <a:buClr>
                <a:srgbClr val="660066"/>
              </a:buClr>
              <a:buFont typeface="Arial" panose="020B0604020202020204" pitchFamily="34" charset="0"/>
              <a:buChar char="►"/>
            </a:pPr>
            <a:endParaRPr lang="tr-TR" altLang="tr-TR" sz="1600"/>
          </a:p>
          <a:p>
            <a:pPr algn="just" eaLnBrk="1" hangingPunct="1">
              <a:spcBef>
                <a:spcPct val="0"/>
              </a:spcBef>
              <a:buClr>
                <a:srgbClr val="660066"/>
              </a:buClr>
              <a:buFont typeface="Arial" panose="020B0604020202020204" pitchFamily="34" charset="0"/>
              <a:buChar char="►"/>
            </a:pPr>
            <a:r>
              <a:rPr lang="tr-TR" altLang="tr-TR" sz="1600"/>
              <a:t>Vektörlük yaparlar:</a:t>
            </a:r>
          </a:p>
          <a:p>
            <a:pPr lvl="1" algn="just" eaLnBrk="1" hangingPunct="1">
              <a:spcBef>
                <a:spcPct val="0"/>
              </a:spcBef>
              <a:buClr>
                <a:srgbClr val="660066"/>
              </a:buClr>
              <a:buFont typeface="Arial" panose="020B0604020202020204" pitchFamily="34" charset="0"/>
              <a:buNone/>
            </a:pPr>
            <a:r>
              <a:rPr lang="ja-JP" altLang="tr-TR" sz="1600"/>
              <a:t>“</a:t>
            </a:r>
            <a:r>
              <a:rPr lang="tr-TR" altLang="ja-JP" sz="1600"/>
              <a:t>Sıtma</a:t>
            </a:r>
            <a:r>
              <a:rPr lang="ja-JP" altLang="tr-TR" sz="1600"/>
              <a:t>”</a:t>
            </a:r>
            <a:endParaRPr lang="tr-TR" altLang="ja-JP" sz="1600"/>
          </a:p>
          <a:p>
            <a:pPr lvl="1" algn="just" eaLnBrk="1" hangingPunct="1">
              <a:spcBef>
                <a:spcPct val="0"/>
              </a:spcBef>
              <a:buClr>
                <a:srgbClr val="660066"/>
              </a:buClr>
              <a:buFont typeface="Arial" panose="020B0604020202020204" pitchFamily="34" charset="0"/>
              <a:buNone/>
            </a:pPr>
            <a:r>
              <a:rPr lang="ja-JP" altLang="tr-TR" sz="1600"/>
              <a:t>“</a:t>
            </a:r>
            <a:r>
              <a:rPr lang="tr-TR" altLang="ja-JP" sz="1600"/>
              <a:t>Filariasis</a:t>
            </a:r>
            <a:r>
              <a:rPr lang="ja-JP" altLang="tr-TR" sz="1600"/>
              <a:t>”</a:t>
            </a:r>
            <a:r>
              <a:rPr lang="tr-TR" altLang="ja-JP" sz="1600"/>
              <a:t> (fil hastalığı)</a:t>
            </a:r>
          </a:p>
          <a:p>
            <a:pPr lvl="1" algn="just" eaLnBrk="1" hangingPunct="1">
              <a:spcBef>
                <a:spcPct val="0"/>
              </a:spcBef>
              <a:buClr>
                <a:srgbClr val="660066"/>
              </a:buClr>
              <a:buFont typeface="Arial" panose="020B0604020202020204" pitchFamily="34" charset="0"/>
              <a:buNone/>
            </a:pPr>
            <a:r>
              <a:rPr lang="ja-JP" altLang="tr-TR" sz="1600"/>
              <a:t>“</a:t>
            </a:r>
            <a:r>
              <a:rPr lang="tr-TR" altLang="ja-JP" sz="1600"/>
              <a:t>Sarı humma</a:t>
            </a:r>
            <a:r>
              <a:rPr lang="ja-JP" altLang="tr-TR" sz="1600"/>
              <a:t>”</a:t>
            </a:r>
            <a:endParaRPr lang="tr-TR" altLang="ja-JP" sz="1600"/>
          </a:p>
          <a:p>
            <a:pPr lvl="1" algn="just" eaLnBrk="1" hangingPunct="1">
              <a:spcBef>
                <a:spcPct val="0"/>
              </a:spcBef>
              <a:buClr>
                <a:srgbClr val="660066"/>
              </a:buClr>
              <a:buFont typeface="Arial" panose="020B0604020202020204" pitchFamily="34" charset="0"/>
              <a:buNone/>
            </a:pPr>
            <a:r>
              <a:rPr lang="ja-JP" altLang="tr-TR" sz="1600"/>
              <a:t>“</a:t>
            </a:r>
            <a:r>
              <a:rPr lang="tr-TR" altLang="ja-JP" sz="1600"/>
              <a:t>Ensefalit</a:t>
            </a:r>
            <a:r>
              <a:rPr lang="ja-JP" altLang="tr-TR" sz="1600"/>
              <a:t>”</a:t>
            </a:r>
            <a:endParaRPr lang="tr-TR" altLang="ja-JP" sz="1600"/>
          </a:p>
          <a:p>
            <a:pPr lvl="1" algn="just" eaLnBrk="1" hangingPunct="1">
              <a:spcBef>
                <a:spcPct val="0"/>
              </a:spcBef>
              <a:buClr>
                <a:srgbClr val="660066"/>
              </a:buClr>
              <a:buFont typeface="Arial" panose="020B0604020202020204" pitchFamily="34" charset="0"/>
              <a:buNone/>
            </a:pPr>
            <a:r>
              <a:rPr lang="ja-JP" altLang="tr-TR" sz="1600"/>
              <a:t>“</a:t>
            </a:r>
            <a:r>
              <a:rPr lang="tr-TR" altLang="ja-JP" sz="1600"/>
              <a:t>Bakteri, virüs</a:t>
            </a:r>
            <a:r>
              <a:rPr lang="ja-JP" altLang="tr-TR" sz="1600"/>
              <a:t>”</a:t>
            </a:r>
            <a:endParaRPr lang="tr-TR" altLang="tr-TR" sz="1600"/>
          </a:p>
        </p:txBody>
      </p:sp>
      <p:sp>
        <p:nvSpPr>
          <p:cNvPr id="17410" name="Line 5">
            <a:extLst>
              <a:ext uri="{FF2B5EF4-FFF2-40B4-BE49-F238E27FC236}">
                <a16:creationId xmlns:a16="http://schemas.microsoft.com/office/drawing/2014/main" id="{805E610F-EBDB-48A5-27F9-2E208AB590A2}"/>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17411" name="Text Box 6">
            <a:extLst>
              <a:ext uri="{FF2B5EF4-FFF2-40B4-BE49-F238E27FC236}">
                <a16:creationId xmlns:a16="http://schemas.microsoft.com/office/drawing/2014/main" id="{D9A9708E-A57E-5B21-9729-C098C0663386}"/>
              </a:ext>
            </a:extLst>
          </p:cNvPr>
          <p:cNvSpPr txBox="1">
            <a:spLocks noChangeArrowheads="1"/>
          </p:cNvSpPr>
          <p:nvPr/>
        </p:nvSpPr>
        <p:spPr bwMode="auto">
          <a:xfrm>
            <a:off x="0" y="188913"/>
            <a:ext cx="3059113" cy="538162"/>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800" b="1"/>
              <a:t>SİVRİSİNEKLER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52B1F95B-451D-F282-2DCB-370EAE02D01A}"/>
              </a:ext>
            </a:extLst>
          </p:cNvPr>
          <p:cNvSpPr>
            <a:spLocks noGrp="1" noChangeArrowheads="1"/>
          </p:cNvSpPr>
          <p:nvPr>
            <p:ph type="title"/>
          </p:nvPr>
        </p:nvSpPr>
        <p:spPr>
          <a:xfrm>
            <a:off x="76200" y="76200"/>
            <a:ext cx="4343400" cy="1143000"/>
          </a:xfrm>
          <a:solidFill>
            <a:srgbClr val="800080"/>
          </a:solidFill>
          <a:ln>
            <a:solidFill>
              <a:srgbClr val="800080"/>
            </a:solidFill>
            <a:miter lim="800000"/>
            <a:headEnd/>
            <a:tailEnd/>
          </a:ln>
        </p:spPr>
        <p:txBody>
          <a:bodyPr/>
          <a:lstStyle/>
          <a:p>
            <a:pPr eaLnBrk="1" hangingPunct="1"/>
            <a:r>
              <a:rPr lang="en-US" altLang="tr-TR" sz="3200" i="1">
                <a:solidFill>
                  <a:schemeClr val="bg1"/>
                </a:solidFill>
              </a:rPr>
              <a:t>Anopheles</a:t>
            </a:r>
            <a:r>
              <a:rPr lang="en-US" altLang="en-US" sz="3200">
                <a:solidFill>
                  <a:schemeClr val="bg1"/>
                </a:solidFill>
              </a:rPr>
              <a:t>’</a:t>
            </a:r>
            <a:r>
              <a:rPr lang="en-US" altLang="tr-TR" sz="3200">
                <a:solidFill>
                  <a:schemeClr val="bg1"/>
                </a:solidFill>
              </a:rPr>
              <a:t> in </a:t>
            </a:r>
            <a:r>
              <a:rPr lang="tr-TR" altLang="tr-TR" sz="3200">
                <a:solidFill>
                  <a:schemeClr val="bg1"/>
                </a:solidFill>
              </a:rPr>
              <a:t>yaşam döngüsü</a:t>
            </a:r>
            <a:endParaRPr lang="en-US" altLang="tr-TR" sz="4000">
              <a:solidFill>
                <a:schemeClr val="bg1"/>
              </a:solidFill>
            </a:endParaRPr>
          </a:p>
        </p:txBody>
      </p:sp>
      <p:sp>
        <p:nvSpPr>
          <p:cNvPr id="54274" name="Rectangle 3">
            <a:extLst>
              <a:ext uri="{FF2B5EF4-FFF2-40B4-BE49-F238E27FC236}">
                <a16:creationId xmlns:a16="http://schemas.microsoft.com/office/drawing/2014/main" id="{D97624B1-C76B-6EF8-45EC-84FA6E73213A}"/>
              </a:ext>
            </a:extLst>
          </p:cNvPr>
          <p:cNvSpPr>
            <a:spLocks noGrp="1" noChangeArrowheads="1"/>
          </p:cNvSpPr>
          <p:nvPr>
            <p:ph type="body" idx="1"/>
          </p:nvPr>
        </p:nvSpPr>
        <p:spPr>
          <a:xfrm>
            <a:off x="304800" y="2209800"/>
            <a:ext cx="8229600" cy="2971800"/>
          </a:xfrm>
          <a:solidFill>
            <a:srgbClr val="800080">
              <a:alpha val="20000"/>
            </a:srgbClr>
          </a:solidFill>
        </p:spPr>
        <p:txBody>
          <a:bodyPr/>
          <a:lstStyle/>
          <a:p>
            <a:pPr eaLnBrk="1" hangingPunct="1"/>
            <a:r>
              <a:rPr lang="tr-TR" altLang="tr-TR" sz="2400"/>
              <a:t>Yumurtalarını su yüzeyine yaklaşık 100 adet, fakat tek tek bırakır</a:t>
            </a:r>
            <a:r>
              <a:rPr lang="en-US" altLang="tr-TR" sz="2400"/>
              <a:t>.  </a:t>
            </a:r>
          </a:p>
          <a:p>
            <a:pPr lvl="1" eaLnBrk="1" hangingPunct="1"/>
            <a:r>
              <a:rPr lang="en-US" altLang="tr-TR" sz="2000"/>
              <a:t>1-3 </a:t>
            </a:r>
            <a:r>
              <a:rPr lang="tr-TR" altLang="tr-TR" sz="2000"/>
              <a:t>günde açılır</a:t>
            </a:r>
            <a:endParaRPr lang="en-US" altLang="tr-TR" sz="2000"/>
          </a:p>
          <a:p>
            <a:pPr lvl="1" eaLnBrk="1" hangingPunct="1"/>
            <a:r>
              <a:rPr lang="tr-TR" altLang="tr-TR" sz="2000"/>
              <a:t>Erginler çok değişik daimi su birikintilerini tercih eder</a:t>
            </a:r>
            <a:r>
              <a:rPr lang="en-US" altLang="tr-TR" sz="2000"/>
              <a:t>.  </a:t>
            </a:r>
            <a:endParaRPr lang="tr-TR" altLang="tr-TR" sz="2000"/>
          </a:p>
          <a:p>
            <a:pPr eaLnBrk="1" hangingPunct="1"/>
            <a:r>
              <a:rPr lang="tr-TR" altLang="tr-TR" sz="2400"/>
              <a:t>Larva evresi</a:t>
            </a:r>
            <a:r>
              <a:rPr lang="en-US" altLang="tr-TR" sz="2400"/>
              <a:t> 4-5 </a:t>
            </a:r>
            <a:r>
              <a:rPr lang="tr-TR" altLang="tr-TR" sz="2400"/>
              <a:t>gündür</a:t>
            </a:r>
            <a:endParaRPr lang="en-US" altLang="tr-TR" sz="2400"/>
          </a:p>
          <a:p>
            <a:pPr eaLnBrk="1" hangingPunct="1"/>
            <a:r>
              <a:rPr lang="tr-TR" altLang="tr-TR" sz="2400"/>
              <a:t>Larva suyun hemen altındaki mikroskobik hayvan ve bitkilerle beslenir</a:t>
            </a:r>
            <a:endParaRPr lang="en-US" altLang="tr-TR" sz="2400"/>
          </a:p>
        </p:txBody>
      </p:sp>
      <p:pic>
        <p:nvPicPr>
          <p:cNvPr id="54275" name="Picture 4" descr="lakes">
            <a:extLst>
              <a:ext uri="{FF2B5EF4-FFF2-40B4-BE49-F238E27FC236}">
                <a16:creationId xmlns:a16="http://schemas.microsoft.com/office/drawing/2014/main" id="{7B24340F-7E23-9830-C212-0F85D7078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Line 5">
            <a:extLst>
              <a:ext uri="{FF2B5EF4-FFF2-40B4-BE49-F238E27FC236}">
                <a16:creationId xmlns:a16="http://schemas.microsoft.com/office/drawing/2014/main" id="{58E7A36C-C200-C830-CCF4-ECACB963706A}"/>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ACC32192-1DA4-B52F-A2D8-DA5489683633}"/>
              </a:ext>
            </a:extLst>
          </p:cNvPr>
          <p:cNvSpPr>
            <a:spLocks noGrp="1" noChangeArrowheads="1"/>
          </p:cNvSpPr>
          <p:nvPr>
            <p:ph type="title"/>
          </p:nvPr>
        </p:nvSpPr>
        <p:spPr>
          <a:xfrm>
            <a:off x="457200" y="274638"/>
            <a:ext cx="2819400" cy="715962"/>
          </a:xfrm>
          <a:solidFill>
            <a:srgbClr val="800080"/>
          </a:solidFill>
          <a:ln>
            <a:solidFill>
              <a:srgbClr val="800080"/>
            </a:solidFill>
            <a:miter lim="800000"/>
            <a:headEnd/>
            <a:tailEnd/>
          </a:ln>
        </p:spPr>
        <p:txBody>
          <a:bodyPr/>
          <a:lstStyle/>
          <a:p>
            <a:pPr eaLnBrk="1" hangingPunct="1"/>
            <a:r>
              <a:rPr lang="en-US" altLang="tr-TR" sz="3200" i="1">
                <a:solidFill>
                  <a:schemeClr val="bg1"/>
                </a:solidFill>
              </a:rPr>
              <a:t>Aedes</a:t>
            </a:r>
            <a:endParaRPr lang="en-US" altLang="tr-TR" sz="3200">
              <a:solidFill>
                <a:schemeClr val="bg1"/>
              </a:solidFill>
            </a:endParaRPr>
          </a:p>
        </p:txBody>
      </p:sp>
      <p:sp>
        <p:nvSpPr>
          <p:cNvPr id="56322" name="Rectangle 3">
            <a:extLst>
              <a:ext uri="{FF2B5EF4-FFF2-40B4-BE49-F238E27FC236}">
                <a16:creationId xmlns:a16="http://schemas.microsoft.com/office/drawing/2014/main" id="{CA261697-D6E2-5C66-2673-6FA771401A04}"/>
              </a:ext>
            </a:extLst>
          </p:cNvPr>
          <p:cNvSpPr>
            <a:spLocks noGrp="1" noChangeArrowheads="1"/>
          </p:cNvSpPr>
          <p:nvPr>
            <p:ph type="body" idx="1"/>
          </p:nvPr>
        </p:nvSpPr>
        <p:spPr>
          <a:xfrm>
            <a:off x="304800" y="2286000"/>
            <a:ext cx="5105400" cy="1981200"/>
          </a:xfrm>
          <a:solidFill>
            <a:srgbClr val="800080">
              <a:alpha val="20000"/>
            </a:srgbClr>
          </a:solidFill>
          <a:ln>
            <a:solidFill>
              <a:srgbClr val="800080"/>
            </a:solidFill>
            <a:miter lim="800000"/>
            <a:headEnd/>
            <a:tailEnd/>
          </a:ln>
        </p:spPr>
        <p:txBody>
          <a:bodyPr/>
          <a:lstStyle/>
          <a:p>
            <a:pPr eaLnBrk="1" hangingPunct="1"/>
            <a:endParaRPr lang="en-US" altLang="tr-TR"/>
          </a:p>
          <a:p>
            <a:pPr eaLnBrk="1" hangingPunct="1"/>
            <a:r>
              <a:rPr lang="en-US" altLang="tr-TR" i="1"/>
              <a:t>Aedes aegypti</a:t>
            </a:r>
            <a:r>
              <a:rPr lang="en-US" altLang="tr-TR"/>
              <a:t> – </a:t>
            </a:r>
            <a:r>
              <a:rPr lang="tr-TR" altLang="tr-TR"/>
              <a:t>sarı humma </a:t>
            </a:r>
            <a:endParaRPr lang="en-US" altLang="tr-TR"/>
          </a:p>
        </p:txBody>
      </p:sp>
      <p:pic>
        <p:nvPicPr>
          <p:cNvPr id="56323" name="Picture 4" descr="AteeniF1">
            <a:extLst>
              <a:ext uri="{FF2B5EF4-FFF2-40B4-BE49-F238E27FC236}">
                <a16:creationId xmlns:a16="http://schemas.microsoft.com/office/drawing/2014/main" id="{AABE9592-5B78-69CF-E415-63B3F5C8A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57400"/>
            <a:ext cx="3200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Line 5">
            <a:extLst>
              <a:ext uri="{FF2B5EF4-FFF2-40B4-BE49-F238E27FC236}">
                <a16:creationId xmlns:a16="http://schemas.microsoft.com/office/drawing/2014/main" id="{D517610A-BE6D-6034-418C-D65BF6908549}"/>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07BC099D-29FB-4D8A-D4E3-2ECDFA693F94}"/>
              </a:ext>
            </a:extLst>
          </p:cNvPr>
          <p:cNvSpPr>
            <a:spLocks noGrp="1" noChangeArrowheads="1"/>
          </p:cNvSpPr>
          <p:nvPr>
            <p:ph type="body" idx="1"/>
          </p:nvPr>
        </p:nvSpPr>
        <p:spPr>
          <a:xfrm>
            <a:off x="228600" y="3733800"/>
            <a:ext cx="8686800" cy="2286000"/>
          </a:xfrm>
          <a:solidFill>
            <a:srgbClr val="800080">
              <a:alpha val="20000"/>
            </a:srgbClr>
          </a:solidFill>
        </p:spPr>
        <p:txBody>
          <a:bodyPr/>
          <a:lstStyle/>
          <a:p>
            <a:pPr eaLnBrk="1" hangingPunct="1">
              <a:lnSpc>
                <a:spcPct val="90000"/>
              </a:lnSpc>
            </a:pPr>
            <a:r>
              <a:rPr lang="tr-TR" altLang="tr-TR" sz="2800"/>
              <a:t>Yumurtalarını kaplar yada ağaç oyuklarındaki suya yada yakın yerlere tek tek bırakır</a:t>
            </a:r>
            <a:r>
              <a:rPr lang="en-US" altLang="tr-TR" sz="2800"/>
              <a:t>.</a:t>
            </a:r>
            <a:r>
              <a:rPr lang="en-US" altLang="tr-TR"/>
              <a:t>  </a:t>
            </a:r>
          </a:p>
          <a:p>
            <a:pPr lvl="1" eaLnBrk="1" hangingPunct="1">
              <a:lnSpc>
                <a:spcPct val="90000"/>
              </a:lnSpc>
            </a:pPr>
            <a:r>
              <a:rPr lang="tr-TR" altLang="tr-TR" sz="2400"/>
              <a:t>Su basması ile yumurta açılır</a:t>
            </a:r>
            <a:endParaRPr lang="en-US" altLang="tr-TR" sz="2400"/>
          </a:p>
          <a:p>
            <a:pPr lvl="1" eaLnBrk="1" hangingPunct="1">
              <a:lnSpc>
                <a:spcPct val="90000"/>
              </a:lnSpc>
            </a:pPr>
            <a:r>
              <a:rPr lang="tr-TR" altLang="tr-TR" sz="2400"/>
              <a:t>Yumurta uzun süre canlı kalabilir</a:t>
            </a:r>
            <a:endParaRPr lang="en-US" altLang="tr-TR" sz="2400"/>
          </a:p>
          <a:p>
            <a:pPr lvl="1" eaLnBrk="1" hangingPunct="1">
              <a:lnSpc>
                <a:spcPct val="90000"/>
              </a:lnSpc>
            </a:pPr>
            <a:r>
              <a:rPr lang="tr-TR" altLang="tr-TR" sz="2400"/>
              <a:t>Üreme yağışlardan sonra artar</a:t>
            </a:r>
            <a:endParaRPr lang="en-US" altLang="tr-TR"/>
          </a:p>
        </p:txBody>
      </p:sp>
      <p:pic>
        <p:nvPicPr>
          <p:cNvPr id="58370" name="Picture 3" descr="pasture">
            <a:extLst>
              <a:ext uri="{FF2B5EF4-FFF2-40B4-BE49-F238E27FC236}">
                <a16:creationId xmlns:a16="http://schemas.microsoft.com/office/drawing/2014/main" id="{11F595E6-E65E-E69A-A48E-C1CB1D77A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733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descr="Aedes aegypti eggs in container">
            <a:extLst>
              <a:ext uri="{FF2B5EF4-FFF2-40B4-BE49-F238E27FC236}">
                <a16:creationId xmlns:a16="http://schemas.microsoft.com/office/drawing/2014/main" id="{22FB5A02-3632-54FB-B48A-CDF0B1185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52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5">
            <a:extLst>
              <a:ext uri="{FF2B5EF4-FFF2-40B4-BE49-F238E27FC236}">
                <a16:creationId xmlns:a16="http://schemas.microsoft.com/office/drawing/2014/main" id="{3D4F03E7-C6CF-9A29-0EDE-60AA6BFD7CF9}"/>
              </a:ext>
            </a:extLst>
          </p:cNvPr>
          <p:cNvSpPr>
            <a:spLocks noGrp="1" noChangeArrowheads="1"/>
          </p:cNvSpPr>
          <p:nvPr>
            <p:ph type="title"/>
          </p:nvPr>
        </p:nvSpPr>
        <p:spPr>
          <a:xfrm>
            <a:off x="2971800" y="2133600"/>
            <a:ext cx="2590800" cy="1447800"/>
          </a:xfrm>
          <a:solidFill>
            <a:srgbClr val="800080"/>
          </a:solidFill>
          <a:ln>
            <a:solidFill>
              <a:srgbClr val="800080"/>
            </a:solidFill>
            <a:miter lim="800000"/>
            <a:headEnd/>
            <a:tailEnd/>
          </a:ln>
        </p:spPr>
        <p:txBody>
          <a:bodyPr/>
          <a:lstStyle/>
          <a:p>
            <a:pPr eaLnBrk="1" hangingPunct="1"/>
            <a:r>
              <a:rPr lang="en-US" altLang="tr-TR" sz="3200" i="1">
                <a:solidFill>
                  <a:schemeClr val="bg1"/>
                </a:solidFill>
              </a:rPr>
              <a:t>Aedes</a:t>
            </a:r>
            <a:r>
              <a:rPr lang="ja-JP" altLang="tr-TR" sz="3200" i="1">
                <a:solidFill>
                  <a:schemeClr val="bg1"/>
                </a:solidFill>
              </a:rPr>
              <a:t>’</a:t>
            </a:r>
            <a:r>
              <a:rPr lang="tr-TR" altLang="ja-JP" sz="3200" i="1">
                <a:solidFill>
                  <a:schemeClr val="bg1"/>
                </a:solidFill>
              </a:rPr>
              <a:t> in</a:t>
            </a:r>
            <a:r>
              <a:rPr lang="en-US" altLang="ja-JP" sz="3200">
                <a:solidFill>
                  <a:schemeClr val="bg1"/>
                </a:solidFill>
              </a:rPr>
              <a:t> </a:t>
            </a:r>
            <a:r>
              <a:rPr lang="tr-TR" altLang="ja-JP" sz="3200">
                <a:solidFill>
                  <a:schemeClr val="bg1"/>
                </a:solidFill>
              </a:rPr>
              <a:t>yaşam döngüsü</a:t>
            </a:r>
            <a:endParaRPr lang="en-US" altLang="tr-TR"/>
          </a:p>
        </p:txBody>
      </p:sp>
      <p:sp>
        <p:nvSpPr>
          <p:cNvPr id="58373" name="Line 6">
            <a:extLst>
              <a:ext uri="{FF2B5EF4-FFF2-40B4-BE49-F238E27FC236}">
                <a16:creationId xmlns:a16="http://schemas.microsoft.com/office/drawing/2014/main" id="{FE1B8CBD-50B9-493C-76A7-EEA9CBB95477}"/>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32C4270B-B121-C5F4-ED6D-02ACECA15C60}"/>
              </a:ext>
            </a:extLst>
          </p:cNvPr>
          <p:cNvSpPr>
            <a:spLocks noGrp="1" noChangeArrowheads="1"/>
          </p:cNvSpPr>
          <p:nvPr>
            <p:ph type="title"/>
          </p:nvPr>
        </p:nvSpPr>
        <p:spPr>
          <a:xfrm>
            <a:off x="0" y="0"/>
            <a:ext cx="4102100" cy="803275"/>
          </a:xfrm>
          <a:solidFill>
            <a:srgbClr val="800080"/>
          </a:solidFill>
        </p:spPr>
        <p:txBody>
          <a:bodyPr/>
          <a:lstStyle/>
          <a:p>
            <a:pPr eaLnBrk="1" hangingPunct="1"/>
            <a:r>
              <a:rPr lang="en-US" altLang="tr-TR" sz="3200" i="1">
                <a:solidFill>
                  <a:schemeClr val="bg1"/>
                </a:solidFill>
              </a:rPr>
              <a:t>Aedes aegypti</a:t>
            </a:r>
            <a:endParaRPr lang="en-US" altLang="tr-TR"/>
          </a:p>
        </p:txBody>
      </p:sp>
      <p:sp>
        <p:nvSpPr>
          <p:cNvPr id="60418" name="Rectangle 3">
            <a:extLst>
              <a:ext uri="{FF2B5EF4-FFF2-40B4-BE49-F238E27FC236}">
                <a16:creationId xmlns:a16="http://schemas.microsoft.com/office/drawing/2014/main" id="{C424E190-0D75-214A-2825-7552749EC686}"/>
              </a:ext>
            </a:extLst>
          </p:cNvPr>
          <p:cNvSpPr>
            <a:spLocks noGrp="1" noChangeArrowheads="1"/>
          </p:cNvSpPr>
          <p:nvPr>
            <p:ph type="body" sz="half" idx="1"/>
          </p:nvPr>
        </p:nvSpPr>
        <p:spPr>
          <a:xfrm>
            <a:off x="98425" y="1065213"/>
            <a:ext cx="5616575" cy="5411787"/>
          </a:xfrm>
          <a:solidFill>
            <a:srgbClr val="800080">
              <a:alpha val="20000"/>
            </a:srgbClr>
          </a:solidFill>
        </p:spPr>
        <p:txBody>
          <a:bodyPr/>
          <a:lstStyle/>
          <a:p>
            <a:pPr eaLnBrk="1" hangingPunct="1"/>
            <a:r>
              <a:rPr lang="tr-TR" altLang="tr-TR" sz="2400" i="1"/>
              <a:t>Toraksında beyaz lekeleri olan küçük koyu renkli türlerdir</a:t>
            </a:r>
            <a:endParaRPr lang="en-US" altLang="tr-TR" sz="2400"/>
          </a:p>
          <a:p>
            <a:pPr eaLnBrk="1" hangingPunct="1"/>
            <a:r>
              <a:rPr lang="tr-TR" altLang="tr-TR" sz="2400"/>
              <a:t>Sarı humma ve deng hastalığının vektörüdür</a:t>
            </a:r>
            <a:endParaRPr lang="en-US" altLang="tr-TR" sz="2400"/>
          </a:p>
          <a:p>
            <a:pPr eaLnBrk="1" hangingPunct="1"/>
            <a:r>
              <a:rPr lang="tr-TR" altLang="tr-TR" sz="2400"/>
              <a:t>Tropikal bir türdür</a:t>
            </a:r>
            <a:endParaRPr lang="en-US" altLang="tr-TR" sz="2400"/>
          </a:p>
          <a:p>
            <a:pPr eaLnBrk="1" hangingPunct="1"/>
            <a:r>
              <a:rPr lang="tr-TR" altLang="tr-TR" sz="2400"/>
              <a:t>Yaşam döngüsü</a:t>
            </a:r>
            <a:endParaRPr lang="en-US" altLang="tr-TR" sz="2800"/>
          </a:p>
          <a:p>
            <a:pPr lvl="1" eaLnBrk="1" hangingPunct="1"/>
            <a:r>
              <a:rPr lang="tr-TR" altLang="tr-TR" sz="1800"/>
              <a:t>Yumurtalarını kapların yan kenarlarına bırakır</a:t>
            </a:r>
            <a:endParaRPr lang="en-US" altLang="tr-TR" sz="2400"/>
          </a:p>
          <a:p>
            <a:pPr lvl="1" eaLnBrk="1" hangingPunct="1"/>
            <a:r>
              <a:rPr lang="tr-TR" altLang="tr-TR" sz="1800"/>
              <a:t>Kurumaya birkaç ay dayanıklıdır</a:t>
            </a:r>
            <a:endParaRPr lang="en-US" altLang="tr-TR" sz="2400"/>
          </a:p>
          <a:p>
            <a:pPr lvl="1" eaLnBrk="1" hangingPunct="1"/>
            <a:r>
              <a:rPr lang="tr-TR" altLang="tr-TR" sz="1800"/>
              <a:t>Larva gelişme süresi </a:t>
            </a:r>
            <a:r>
              <a:rPr lang="en-US" altLang="tr-TR" sz="1800"/>
              <a:t>6-10 </a:t>
            </a:r>
            <a:r>
              <a:rPr lang="tr-TR" altLang="tr-TR" sz="1800"/>
              <a:t>gündür</a:t>
            </a:r>
            <a:endParaRPr lang="en-US" altLang="tr-TR" sz="1800"/>
          </a:p>
          <a:p>
            <a:pPr lvl="1" eaLnBrk="1" hangingPunct="1"/>
            <a:r>
              <a:rPr lang="tr-TR" altLang="tr-TR" sz="1800"/>
              <a:t>Erginler insan kanını tercih eder ve beslenme için 30-100 metre uzağa uçabilmektedir</a:t>
            </a:r>
            <a:endParaRPr lang="en-US" altLang="tr-TR" sz="1800"/>
          </a:p>
          <a:p>
            <a:pPr lvl="1" eaLnBrk="1" hangingPunct="1"/>
            <a:r>
              <a:rPr lang="tr-TR" altLang="tr-TR" sz="1800"/>
              <a:t>Beslenme sabah yada akşam geç saatlerde yapılır</a:t>
            </a:r>
            <a:endParaRPr lang="en-US" altLang="tr-TR" sz="1800"/>
          </a:p>
          <a:p>
            <a:pPr lvl="1" eaLnBrk="1" hangingPunct="1"/>
            <a:r>
              <a:rPr lang="tr-TR" altLang="tr-TR" sz="1800"/>
              <a:t>Dirsek, diz ve boyun gerisinden beslenmeyi tercih eder</a:t>
            </a:r>
            <a:endParaRPr lang="en-US" altLang="tr-TR" sz="1800"/>
          </a:p>
        </p:txBody>
      </p:sp>
      <p:pic>
        <p:nvPicPr>
          <p:cNvPr id="60419" name="Picture 4" descr="b641_3">
            <a:extLst>
              <a:ext uri="{FF2B5EF4-FFF2-40B4-BE49-F238E27FC236}">
                <a16:creationId xmlns:a16="http://schemas.microsoft.com/office/drawing/2014/main" id="{B3978D46-15DC-2AA5-89DD-9C8EB1D27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2743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blacksm">
            <a:extLst>
              <a:ext uri="{FF2B5EF4-FFF2-40B4-BE49-F238E27FC236}">
                <a16:creationId xmlns:a16="http://schemas.microsoft.com/office/drawing/2014/main" id="{87A5C7D2-F4DB-634B-8E38-3D9A914B454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1875" t="25000" r="12500" b="14583"/>
          <a:stretch>
            <a:fillRect/>
          </a:stretch>
        </p:blipFill>
        <p:spPr>
          <a:xfrm>
            <a:off x="5724525" y="2924175"/>
            <a:ext cx="3233738" cy="24257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60421" name="Line 6">
            <a:extLst>
              <a:ext uri="{FF2B5EF4-FFF2-40B4-BE49-F238E27FC236}">
                <a16:creationId xmlns:a16="http://schemas.microsoft.com/office/drawing/2014/main" id="{23D5618B-645E-85AE-E373-3F7529D46E9B}"/>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Aedes egg">
            <a:extLst>
              <a:ext uri="{FF2B5EF4-FFF2-40B4-BE49-F238E27FC236}">
                <a16:creationId xmlns:a16="http://schemas.microsoft.com/office/drawing/2014/main" id="{80F5B142-5EE5-1F96-7478-605AA4E1B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20129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3">
            <a:extLst>
              <a:ext uri="{FF2B5EF4-FFF2-40B4-BE49-F238E27FC236}">
                <a16:creationId xmlns:a16="http://schemas.microsoft.com/office/drawing/2014/main" id="{08EC776C-3266-320A-3FD6-9364A4F512BC}"/>
              </a:ext>
            </a:extLst>
          </p:cNvPr>
          <p:cNvSpPr>
            <a:spLocks noGrp="1" noChangeArrowheads="1"/>
          </p:cNvSpPr>
          <p:nvPr>
            <p:ph type="title"/>
          </p:nvPr>
        </p:nvSpPr>
        <p:spPr>
          <a:xfrm>
            <a:off x="152400" y="152400"/>
            <a:ext cx="6400800" cy="715963"/>
          </a:xfrm>
          <a:solidFill>
            <a:srgbClr val="800080"/>
          </a:solidFill>
        </p:spPr>
        <p:txBody>
          <a:bodyPr/>
          <a:lstStyle/>
          <a:p>
            <a:pPr eaLnBrk="1" hangingPunct="1"/>
            <a:r>
              <a:rPr lang="en-US" altLang="tr-TR" sz="3200" i="1">
                <a:solidFill>
                  <a:schemeClr val="bg1"/>
                </a:solidFill>
              </a:rPr>
              <a:t>Aedes</a:t>
            </a:r>
            <a:r>
              <a:rPr lang="ja-JP" altLang="tr-TR" sz="3200">
                <a:solidFill>
                  <a:schemeClr val="bg1"/>
                </a:solidFill>
              </a:rPr>
              <a:t>’</a:t>
            </a:r>
            <a:r>
              <a:rPr lang="en-US" altLang="ja-JP" sz="3200">
                <a:solidFill>
                  <a:schemeClr val="bg1"/>
                </a:solidFill>
              </a:rPr>
              <a:t> </a:t>
            </a:r>
            <a:r>
              <a:rPr lang="tr-TR" altLang="ja-JP" sz="3200">
                <a:solidFill>
                  <a:schemeClr val="bg1"/>
                </a:solidFill>
              </a:rPr>
              <a:t>in yaşam döngüsü</a:t>
            </a:r>
            <a:endParaRPr lang="en-US" altLang="tr-TR" sz="4000">
              <a:solidFill>
                <a:schemeClr val="bg1"/>
              </a:solidFill>
            </a:endParaRPr>
          </a:p>
        </p:txBody>
      </p:sp>
      <p:pic>
        <p:nvPicPr>
          <p:cNvPr id="62467" name="Picture 4" descr="Life Cycle">
            <a:extLst>
              <a:ext uri="{FF2B5EF4-FFF2-40B4-BE49-F238E27FC236}">
                <a16:creationId xmlns:a16="http://schemas.microsoft.com/office/drawing/2014/main" id="{476F570E-5E84-1BCD-04A2-F854453C6CB8}"/>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l="36079" t="88289" r="33855" b="4504"/>
          <a:stretch>
            <a:fillRect/>
          </a:stretch>
        </p:blipFill>
        <p:spPr bwMode="auto">
          <a:xfrm>
            <a:off x="762000" y="50292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Line 5">
            <a:extLst>
              <a:ext uri="{FF2B5EF4-FFF2-40B4-BE49-F238E27FC236}">
                <a16:creationId xmlns:a16="http://schemas.microsoft.com/office/drawing/2014/main" id="{172ECDEC-5CF9-EE5E-B836-A067D7B864B2}"/>
              </a:ext>
            </a:extLst>
          </p:cNvPr>
          <p:cNvSpPr>
            <a:spLocks noChangeShapeType="1"/>
          </p:cNvSpPr>
          <p:nvPr/>
        </p:nvSpPr>
        <p:spPr bwMode="auto">
          <a:xfrm flipV="1">
            <a:off x="3048000" y="3048000"/>
            <a:ext cx="1447800" cy="609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62469" name="Line 6">
            <a:extLst>
              <a:ext uri="{FF2B5EF4-FFF2-40B4-BE49-F238E27FC236}">
                <a16:creationId xmlns:a16="http://schemas.microsoft.com/office/drawing/2014/main" id="{BCCD4DD7-16CC-F335-0EC4-C7A9E91B33A3}"/>
              </a:ext>
            </a:extLst>
          </p:cNvPr>
          <p:cNvSpPr>
            <a:spLocks noChangeShapeType="1"/>
          </p:cNvSpPr>
          <p:nvPr/>
        </p:nvSpPr>
        <p:spPr bwMode="auto">
          <a:xfrm flipH="1" flipV="1">
            <a:off x="3048000" y="3886200"/>
            <a:ext cx="1905000" cy="8382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62470" name="Line 7">
            <a:extLst>
              <a:ext uri="{FF2B5EF4-FFF2-40B4-BE49-F238E27FC236}">
                <a16:creationId xmlns:a16="http://schemas.microsoft.com/office/drawing/2014/main" id="{B8CA5ED5-F6CA-3D92-3346-FED0827358BF}"/>
              </a:ext>
            </a:extLst>
          </p:cNvPr>
          <p:cNvSpPr>
            <a:spLocks noChangeShapeType="1"/>
          </p:cNvSpPr>
          <p:nvPr/>
        </p:nvSpPr>
        <p:spPr bwMode="auto">
          <a:xfrm flipH="1">
            <a:off x="5257800" y="3886200"/>
            <a:ext cx="685800" cy="9144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sp>
        <p:nvSpPr>
          <p:cNvPr id="62471" name="Line 8">
            <a:extLst>
              <a:ext uri="{FF2B5EF4-FFF2-40B4-BE49-F238E27FC236}">
                <a16:creationId xmlns:a16="http://schemas.microsoft.com/office/drawing/2014/main" id="{41203AF4-9133-4D9F-216D-A62BD1FFBB9E}"/>
              </a:ext>
            </a:extLst>
          </p:cNvPr>
          <p:cNvSpPr>
            <a:spLocks noChangeShapeType="1"/>
          </p:cNvSpPr>
          <p:nvPr/>
        </p:nvSpPr>
        <p:spPr bwMode="auto">
          <a:xfrm>
            <a:off x="4724400" y="3124200"/>
            <a:ext cx="1219200" cy="4572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TR"/>
          </a:p>
        </p:txBody>
      </p:sp>
      <p:pic>
        <p:nvPicPr>
          <p:cNvPr id="62472" name="Picture 9" descr="Aedes aegypti eggs in container">
            <a:extLst>
              <a:ext uri="{FF2B5EF4-FFF2-40B4-BE49-F238E27FC236}">
                <a16:creationId xmlns:a16="http://schemas.microsoft.com/office/drawing/2014/main" id="{63BBD2E9-9074-1FA4-E0D1-00EDCFB1F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00200"/>
            <a:ext cx="1981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0" descr="Aedes aegypti larva">
            <a:extLst>
              <a:ext uri="{FF2B5EF4-FFF2-40B4-BE49-F238E27FC236}">
                <a16:creationId xmlns:a16="http://schemas.microsoft.com/office/drawing/2014/main" id="{55300BDD-893C-B12A-8306-40774BB63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590800"/>
            <a:ext cx="25209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1" descr="Aedes aegypti pupae">
            <a:extLst>
              <a:ext uri="{FF2B5EF4-FFF2-40B4-BE49-F238E27FC236}">
                <a16:creationId xmlns:a16="http://schemas.microsoft.com/office/drawing/2014/main" id="{B8969257-7A6F-DF9B-40C9-5C3186F534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876800"/>
            <a:ext cx="24955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2" descr="Aedes aegypti adult">
            <a:extLst>
              <a:ext uri="{FF2B5EF4-FFF2-40B4-BE49-F238E27FC236}">
                <a16:creationId xmlns:a16="http://schemas.microsoft.com/office/drawing/2014/main" id="{D2EB1B6D-618B-986C-BCDC-F84E536988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 y="2763838"/>
            <a:ext cx="29337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Line 13">
            <a:extLst>
              <a:ext uri="{FF2B5EF4-FFF2-40B4-BE49-F238E27FC236}">
                <a16:creationId xmlns:a16="http://schemas.microsoft.com/office/drawing/2014/main" id="{B323B582-A76F-9A6D-29E6-FAB4B7D8E5E5}"/>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6B6DEED0-85F3-53BF-191F-BFF380D7A6B0}"/>
              </a:ext>
            </a:extLst>
          </p:cNvPr>
          <p:cNvSpPr>
            <a:spLocks noGrp="1" noChangeArrowheads="1"/>
          </p:cNvSpPr>
          <p:nvPr>
            <p:ph type="body" idx="1"/>
          </p:nvPr>
        </p:nvSpPr>
        <p:spPr>
          <a:xfrm>
            <a:off x="250825" y="2133600"/>
            <a:ext cx="7772400" cy="4114800"/>
          </a:xfrm>
          <a:solidFill>
            <a:srgbClr val="800080">
              <a:alpha val="20000"/>
            </a:srgbClr>
          </a:solidFill>
        </p:spPr>
        <p:txBody>
          <a:bodyPr/>
          <a:lstStyle/>
          <a:p>
            <a:pPr eaLnBrk="1" hangingPunct="1">
              <a:lnSpc>
                <a:spcPct val="90000"/>
              </a:lnSpc>
            </a:pPr>
            <a:r>
              <a:rPr lang="tr-TR" altLang="tr-TR" sz="2400"/>
              <a:t>Erginler sadece gece aktiftir</a:t>
            </a:r>
            <a:endParaRPr lang="en-US" altLang="tr-TR" sz="2800"/>
          </a:p>
          <a:p>
            <a:pPr lvl="1" eaLnBrk="1" hangingPunct="1">
              <a:lnSpc>
                <a:spcPct val="90000"/>
              </a:lnSpc>
            </a:pPr>
            <a:r>
              <a:rPr lang="tr-TR" altLang="tr-TR" sz="2000"/>
              <a:t>Ergin gün boyu gölgeli ve nemli yerlerde dinlenir</a:t>
            </a:r>
            <a:endParaRPr lang="en-US" altLang="tr-TR" sz="2000"/>
          </a:p>
          <a:p>
            <a:pPr lvl="1" eaLnBrk="1" hangingPunct="1">
              <a:lnSpc>
                <a:spcPct val="90000"/>
              </a:lnSpc>
            </a:pPr>
            <a:r>
              <a:rPr lang="tr-TR" altLang="tr-TR" sz="2000"/>
              <a:t>Uçuş genişliği 1-4 km</a:t>
            </a:r>
            <a:endParaRPr lang="en-US" altLang="tr-TR" sz="2000"/>
          </a:p>
          <a:p>
            <a:pPr lvl="1" eaLnBrk="1" hangingPunct="1">
              <a:lnSpc>
                <a:spcPct val="90000"/>
              </a:lnSpc>
            </a:pPr>
            <a:r>
              <a:rPr lang="tr-TR" altLang="tr-TR" sz="2000"/>
              <a:t>Yumurta gelişmeden önce beslenmesi gereklidir</a:t>
            </a:r>
            <a:endParaRPr lang="en-US" altLang="tr-TR" sz="2400"/>
          </a:p>
          <a:p>
            <a:pPr eaLnBrk="1" hangingPunct="1">
              <a:lnSpc>
                <a:spcPct val="90000"/>
              </a:lnSpc>
            </a:pPr>
            <a:r>
              <a:rPr lang="tr-TR" altLang="tr-TR" sz="2400"/>
              <a:t>Malarya (sıtma) nın vektörüdür</a:t>
            </a:r>
            <a:endParaRPr lang="en-US" altLang="tr-TR" sz="2800"/>
          </a:p>
          <a:p>
            <a:pPr lvl="1" eaLnBrk="1" hangingPunct="1">
              <a:lnSpc>
                <a:spcPct val="90000"/>
              </a:lnSpc>
            </a:pPr>
            <a:r>
              <a:rPr lang="en-US" altLang="tr-TR" sz="2000" i="1"/>
              <a:t>Anopheles gambiae</a:t>
            </a:r>
            <a:r>
              <a:rPr lang="en-US" altLang="tr-TR" sz="2000"/>
              <a:t> </a:t>
            </a:r>
            <a:r>
              <a:rPr lang="tr-TR" altLang="tr-TR" sz="2000"/>
              <a:t>en önemli vektörüdür</a:t>
            </a:r>
            <a:endParaRPr lang="en-US" altLang="tr-TR" sz="2400"/>
          </a:p>
          <a:p>
            <a:pPr eaLnBrk="1" hangingPunct="1">
              <a:lnSpc>
                <a:spcPct val="90000"/>
              </a:lnSpc>
            </a:pPr>
            <a:r>
              <a:rPr lang="en-US" altLang="tr-TR" sz="2400" i="1"/>
              <a:t>A. quadrimaculatus</a:t>
            </a:r>
            <a:r>
              <a:rPr lang="en-US" altLang="tr-TR" sz="2800"/>
              <a:t> </a:t>
            </a:r>
          </a:p>
          <a:p>
            <a:pPr lvl="1" eaLnBrk="1" hangingPunct="1">
              <a:lnSpc>
                <a:spcPct val="90000"/>
              </a:lnSpc>
            </a:pPr>
            <a:r>
              <a:rPr lang="tr-TR" altLang="tr-TR" sz="2000"/>
              <a:t>Erginlerin kanatlarında 4 adet koyu leke vardır</a:t>
            </a:r>
            <a:endParaRPr lang="en-US" altLang="tr-TR" sz="2400"/>
          </a:p>
          <a:p>
            <a:pPr lvl="1" eaLnBrk="1" hangingPunct="1">
              <a:lnSpc>
                <a:spcPct val="90000"/>
              </a:lnSpc>
            </a:pPr>
            <a:r>
              <a:rPr lang="tr-TR" altLang="tr-TR" sz="2000"/>
              <a:t>İnsanlarda da beslenmektedir</a:t>
            </a:r>
            <a:r>
              <a:rPr lang="en-US" altLang="tr-TR" sz="2000"/>
              <a:t> (</a:t>
            </a:r>
            <a:r>
              <a:rPr lang="tr-TR" altLang="tr-TR" sz="2000"/>
              <a:t>besinin </a:t>
            </a:r>
            <a:r>
              <a:rPr lang="en-US" altLang="tr-TR" sz="2000"/>
              <a:t>% 5</a:t>
            </a:r>
            <a:r>
              <a:rPr lang="ja-JP" altLang="tr-TR" sz="2000"/>
              <a:t>’</a:t>
            </a:r>
            <a:r>
              <a:rPr lang="tr-TR" altLang="ja-JP" sz="2000"/>
              <a:t> i insan kanıdır)</a:t>
            </a:r>
            <a:endParaRPr lang="en-US" altLang="ja-JP" sz="2000"/>
          </a:p>
          <a:p>
            <a:pPr lvl="1" eaLnBrk="1" hangingPunct="1">
              <a:lnSpc>
                <a:spcPct val="90000"/>
              </a:lnSpc>
            </a:pPr>
            <a:r>
              <a:rPr lang="tr-TR" altLang="tr-TR" sz="2000"/>
              <a:t>Genellikle at, sığır, domuz ve tavuklar gibi sıcak kanlı hayvanlarda beslenir</a:t>
            </a:r>
            <a:endParaRPr lang="en-US" altLang="tr-TR" sz="2000"/>
          </a:p>
        </p:txBody>
      </p:sp>
      <p:pic>
        <p:nvPicPr>
          <p:cNvPr id="64514" name="Picture 3" descr="pvivaxtr">
            <a:extLst>
              <a:ext uri="{FF2B5EF4-FFF2-40B4-BE49-F238E27FC236}">
                <a16:creationId xmlns:a16="http://schemas.microsoft.com/office/drawing/2014/main" id="{05A4985F-B18C-2EF1-280A-A9E27B849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4">
            <a:extLst>
              <a:ext uri="{FF2B5EF4-FFF2-40B4-BE49-F238E27FC236}">
                <a16:creationId xmlns:a16="http://schemas.microsoft.com/office/drawing/2014/main" id="{DCDE41BD-1C17-1C25-7CB8-F236686F97DC}"/>
              </a:ext>
            </a:extLst>
          </p:cNvPr>
          <p:cNvSpPr txBox="1">
            <a:spLocks noChangeArrowheads="1"/>
          </p:cNvSpPr>
          <p:nvPr/>
        </p:nvSpPr>
        <p:spPr bwMode="auto">
          <a:xfrm>
            <a:off x="7315200" y="2057400"/>
            <a:ext cx="170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tr-TR" sz="1600">
                <a:latin typeface="Times New Roman" panose="02020603050405020304" pitchFamily="18" charset="0"/>
              </a:rPr>
              <a:t>Plasmodium vivax</a:t>
            </a:r>
            <a:endParaRPr lang="en-US" altLang="tr-TR" sz="2400">
              <a:latin typeface="Times New Roman" panose="02020603050405020304" pitchFamily="18" charset="0"/>
            </a:endParaRPr>
          </a:p>
        </p:txBody>
      </p:sp>
      <p:sp>
        <p:nvSpPr>
          <p:cNvPr id="64516" name="Rectangle 5">
            <a:extLst>
              <a:ext uri="{FF2B5EF4-FFF2-40B4-BE49-F238E27FC236}">
                <a16:creationId xmlns:a16="http://schemas.microsoft.com/office/drawing/2014/main" id="{B34FA989-4DC8-44FE-2C68-BA12023E50CA}"/>
              </a:ext>
            </a:extLst>
          </p:cNvPr>
          <p:cNvSpPr>
            <a:spLocks noChangeArrowheads="1"/>
          </p:cNvSpPr>
          <p:nvPr/>
        </p:nvSpPr>
        <p:spPr bwMode="auto">
          <a:xfrm>
            <a:off x="228600" y="0"/>
            <a:ext cx="1865313" cy="51911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tr-TR" sz="2800" i="1">
                <a:solidFill>
                  <a:schemeClr val="bg1"/>
                </a:solidFill>
              </a:rPr>
              <a:t>Anopheles</a:t>
            </a:r>
            <a:endParaRPr lang="tr-TR" altLang="tr-TR" sz="2800" i="1">
              <a:solidFill>
                <a:schemeClr val="bg1"/>
              </a:solidFill>
            </a:endParaRPr>
          </a:p>
        </p:txBody>
      </p:sp>
      <p:sp>
        <p:nvSpPr>
          <p:cNvPr id="64517" name="Line 6">
            <a:extLst>
              <a:ext uri="{FF2B5EF4-FFF2-40B4-BE49-F238E27FC236}">
                <a16:creationId xmlns:a16="http://schemas.microsoft.com/office/drawing/2014/main" id="{72F54236-8570-84AE-F699-DFB030C38F5E}"/>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FA8A1137-70CD-EC28-EC84-C875FF054C5E}"/>
              </a:ext>
            </a:extLst>
          </p:cNvPr>
          <p:cNvSpPr>
            <a:spLocks noGrp="1" noChangeArrowheads="1"/>
          </p:cNvSpPr>
          <p:nvPr>
            <p:ph type="title"/>
          </p:nvPr>
        </p:nvSpPr>
        <p:spPr>
          <a:xfrm>
            <a:off x="457200" y="274638"/>
            <a:ext cx="3124200" cy="715962"/>
          </a:xfrm>
          <a:solidFill>
            <a:srgbClr val="800080"/>
          </a:solidFill>
        </p:spPr>
        <p:txBody>
          <a:bodyPr/>
          <a:lstStyle/>
          <a:p>
            <a:pPr eaLnBrk="1" hangingPunct="1"/>
            <a:r>
              <a:rPr lang="en-US" altLang="tr-TR" i="1">
                <a:solidFill>
                  <a:schemeClr val="bg1"/>
                </a:solidFill>
              </a:rPr>
              <a:t>Culex</a:t>
            </a:r>
          </a:p>
        </p:txBody>
      </p:sp>
      <p:sp>
        <p:nvSpPr>
          <p:cNvPr id="66562" name="Rectangle 3">
            <a:extLst>
              <a:ext uri="{FF2B5EF4-FFF2-40B4-BE49-F238E27FC236}">
                <a16:creationId xmlns:a16="http://schemas.microsoft.com/office/drawing/2014/main" id="{BAA8AD68-E08D-7C4C-7E6D-9C6A2802E3E4}"/>
              </a:ext>
            </a:extLst>
          </p:cNvPr>
          <p:cNvSpPr>
            <a:spLocks noGrp="1" noChangeArrowheads="1"/>
          </p:cNvSpPr>
          <p:nvPr>
            <p:ph type="body" idx="1"/>
          </p:nvPr>
        </p:nvSpPr>
        <p:spPr>
          <a:xfrm>
            <a:off x="457200" y="1600200"/>
            <a:ext cx="5410200" cy="1828800"/>
          </a:xfrm>
          <a:solidFill>
            <a:srgbClr val="800080">
              <a:alpha val="20000"/>
            </a:srgbClr>
          </a:solidFill>
        </p:spPr>
        <p:txBody>
          <a:bodyPr/>
          <a:lstStyle/>
          <a:p>
            <a:pPr eaLnBrk="1" hangingPunct="1"/>
            <a:r>
              <a:rPr lang="en-US" altLang="tr-TR" i="1"/>
              <a:t>Culex quinquefasciatus</a:t>
            </a:r>
            <a:r>
              <a:rPr lang="en-US" altLang="tr-TR"/>
              <a:t> – </a:t>
            </a:r>
            <a:endParaRPr lang="tr-TR" altLang="tr-TR"/>
          </a:p>
          <a:p>
            <a:pPr eaLnBrk="1" hangingPunct="1"/>
            <a:r>
              <a:rPr lang="en-US" altLang="tr-TR" i="1"/>
              <a:t>Culex nigripalpus</a:t>
            </a:r>
            <a:r>
              <a:rPr lang="en-US" altLang="tr-TR"/>
              <a:t> – </a:t>
            </a:r>
          </a:p>
          <a:p>
            <a:pPr eaLnBrk="1" hangingPunct="1"/>
            <a:r>
              <a:rPr lang="en-US" altLang="tr-TR" i="1"/>
              <a:t>Culex tarsalis</a:t>
            </a:r>
            <a:r>
              <a:rPr lang="en-US" altLang="tr-TR"/>
              <a:t> --</a:t>
            </a:r>
          </a:p>
        </p:txBody>
      </p:sp>
      <p:sp>
        <p:nvSpPr>
          <p:cNvPr id="66563" name="Line 4">
            <a:extLst>
              <a:ext uri="{FF2B5EF4-FFF2-40B4-BE49-F238E27FC236}">
                <a16:creationId xmlns:a16="http://schemas.microsoft.com/office/drawing/2014/main" id="{9D1C0E14-C3E2-E292-E004-D7643F846E68}"/>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2D05257C-F5D5-1C2A-424F-CCCECB9B219F}"/>
              </a:ext>
            </a:extLst>
          </p:cNvPr>
          <p:cNvSpPr>
            <a:spLocks noGrp="1" noChangeArrowheads="1"/>
          </p:cNvSpPr>
          <p:nvPr>
            <p:ph type="title"/>
          </p:nvPr>
        </p:nvSpPr>
        <p:spPr>
          <a:xfrm>
            <a:off x="457200" y="274638"/>
            <a:ext cx="3733800" cy="715962"/>
          </a:xfrm>
          <a:solidFill>
            <a:srgbClr val="800080"/>
          </a:solidFill>
        </p:spPr>
        <p:txBody>
          <a:bodyPr/>
          <a:lstStyle/>
          <a:p>
            <a:pPr eaLnBrk="1" hangingPunct="1"/>
            <a:r>
              <a:rPr lang="en-US" altLang="tr-TR" sz="3200" i="1">
                <a:solidFill>
                  <a:schemeClr val="bg1"/>
                </a:solidFill>
              </a:rPr>
              <a:t>Culex</a:t>
            </a:r>
            <a:endParaRPr lang="en-US" altLang="tr-TR" sz="3200">
              <a:solidFill>
                <a:schemeClr val="bg1"/>
              </a:solidFill>
            </a:endParaRPr>
          </a:p>
        </p:txBody>
      </p:sp>
      <p:sp>
        <p:nvSpPr>
          <p:cNvPr id="68610" name="Rectangle 3">
            <a:extLst>
              <a:ext uri="{FF2B5EF4-FFF2-40B4-BE49-F238E27FC236}">
                <a16:creationId xmlns:a16="http://schemas.microsoft.com/office/drawing/2014/main" id="{7FCC12E2-40D7-17DB-3C72-06AAF4D5B76C}"/>
              </a:ext>
            </a:extLst>
          </p:cNvPr>
          <p:cNvSpPr>
            <a:spLocks noGrp="1" noChangeArrowheads="1"/>
          </p:cNvSpPr>
          <p:nvPr>
            <p:ph type="body" idx="1"/>
          </p:nvPr>
        </p:nvSpPr>
        <p:spPr>
          <a:xfrm>
            <a:off x="457200" y="2209800"/>
            <a:ext cx="5867400" cy="3505200"/>
          </a:xfrm>
          <a:solidFill>
            <a:srgbClr val="800080">
              <a:alpha val="20000"/>
            </a:srgbClr>
          </a:solidFill>
        </p:spPr>
        <p:txBody>
          <a:bodyPr/>
          <a:lstStyle/>
          <a:p>
            <a:pPr eaLnBrk="1" hangingPunct="1"/>
            <a:r>
              <a:rPr lang="tr-TR" altLang="tr-TR" sz="2400" i="1"/>
              <a:t>Culex</a:t>
            </a:r>
            <a:r>
              <a:rPr lang="tr-TR" altLang="tr-TR" sz="2400"/>
              <a:t> cinsi önemli türleri kapsamaktadır ve çeşitli sayıda önemli hastalığın vektörüdür</a:t>
            </a:r>
            <a:endParaRPr lang="en-US" altLang="tr-TR" sz="2400"/>
          </a:p>
          <a:p>
            <a:pPr eaLnBrk="1" hangingPunct="1"/>
            <a:r>
              <a:rPr lang="tr-TR" altLang="tr-TR" sz="2400"/>
              <a:t>Her çeşit durgun suda gelişir</a:t>
            </a:r>
            <a:endParaRPr lang="en-US" altLang="tr-TR" sz="2400"/>
          </a:p>
          <a:p>
            <a:pPr lvl="1" eaLnBrk="1" hangingPunct="1"/>
            <a:r>
              <a:rPr lang="tr-TR" altLang="tr-TR" sz="2400"/>
              <a:t>Kaplarda</a:t>
            </a:r>
            <a:endParaRPr lang="en-US" altLang="tr-TR" sz="2400"/>
          </a:p>
          <a:p>
            <a:pPr lvl="1" eaLnBrk="1" hangingPunct="1"/>
            <a:r>
              <a:rPr lang="tr-TR" altLang="tr-TR" sz="2400"/>
              <a:t>Büyük su birikintileri</a:t>
            </a:r>
            <a:endParaRPr lang="en-US" altLang="tr-TR" sz="2400"/>
          </a:p>
          <a:p>
            <a:pPr lvl="1" eaLnBrk="1" hangingPunct="1"/>
            <a:r>
              <a:rPr lang="tr-TR" altLang="tr-TR" sz="2400"/>
              <a:t>Kanalizasyon</a:t>
            </a:r>
            <a:endParaRPr lang="en-US" altLang="tr-TR" sz="2400"/>
          </a:p>
          <a:p>
            <a:pPr eaLnBrk="1" hangingPunct="1"/>
            <a:r>
              <a:rPr lang="tr-TR" altLang="tr-TR" sz="2400"/>
              <a:t>Gündüz dinlenir ve gece beslenir</a:t>
            </a:r>
            <a:endParaRPr lang="en-US" altLang="tr-TR" sz="2400"/>
          </a:p>
        </p:txBody>
      </p:sp>
      <p:pic>
        <p:nvPicPr>
          <p:cNvPr id="68611" name="Picture 4" descr="1248">
            <a:extLst>
              <a:ext uri="{FF2B5EF4-FFF2-40B4-BE49-F238E27FC236}">
                <a16:creationId xmlns:a16="http://schemas.microsoft.com/office/drawing/2014/main" id="{3F876F55-93CA-9F6A-4E89-4D9A4C979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733800"/>
            <a:ext cx="2743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Line 5">
            <a:extLst>
              <a:ext uri="{FF2B5EF4-FFF2-40B4-BE49-F238E27FC236}">
                <a16:creationId xmlns:a16="http://schemas.microsoft.com/office/drawing/2014/main" id="{B55AE9A5-A8A9-BC1C-5ECC-9F860401357F}"/>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228674EA-A364-31FA-8E12-456BCFAEAFA3}"/>
              </a:ext>
            </a:extLst>
          </p:cNvPr>
          <p:cNvSpPr>
            <a:spLocks noGrp="1" noChangeArrowheads="1"/>
          </p:cNvSpPr>
          <p:nvPr>
            <p:ph type="title"/>
          </p:nvPr>
        </p:nvSpPr>
        <p:spPr>
          <a:xfrm>
            <a:off x="152400" y="152400"/>
            <a:ext cx="4876800" cy="1143000"/>
          </a:xfrm>
          <a:solidFill>
            <a:srgbClr val="800080"/>
          </a:solidFill>
        </p:spPr>
        <p:txBody>
          <a:bodyPr/>
          <a:lstStyle/>
          <a:p>
            <a:pPr eaLnBrk="1" hangingPunct="1"/>
            <a:r>
              <a:rPr lang="en-US" altLang="tr-TR" sz="3200" i="1">
                <a:solidFill>
                  <a:schemeClr val="bg1"/>
                </a:solidFill>
              </a:rPr>
              <a:t>Culex quinquefasciatus</a:t>
            </a:r>
            <a:endParaRPr lang="en-US" altLang="tr-TR" sz="3200" i="1"/>
          </a:p>
        </p:txBody>
      </p:sp>
      <p:sp>
        <p:nvSpPr>
          <p:cNvPr id="70658" name="Rectangle 3">
            <a:extLst>
              <a:ext uri="{FF2B5EF4-FFF2-40B4-BE49-F238E27FC236}">
                <a16:creationId xmlns:a16="http://schemas.microsoft.com/office/drawing/2014/main" id="{2FDE7CE9-7043-3E43-FBD4-0FEF67F5FD49}"/>
              </a:ext>
            </a:extLst>
          </p:cNvPr>
          <p:cNvSpPr>
            <a:spLocks noGrp="1" noChangeArrowheads="1"/>
          </p:cNvSpPr>
          <p:nvPr>
            <p:ph type="body" idx="1"/>
          </p:nvPr>
        </p:nvSpPr>
        <p:spPr>
          <a:xfrm>
            <a:off x="533400" y="2743200"/>
            <a:ext cx="8229600" cy="2133600"/>
          </a:xfrm>
          <a:solidFill>
            <a:srgbClr val="800080">
              <a:alpha val="20000"/>
            </a:srgbClr>
          </a:solidFill>
        </p:spPr>
        <p:txBody>
          <a:bodyPr/>
          <a:lstStyle/>
          <a:p>
            <a:pPr eaLnBrk="1" hangingPunct="1">
              <a:lnSpc>
                <a:spcPct val="90000"/>
              </a:lnSpc>
            </a:pPr>
            <a:r>
              <a:rPr lang="tr-TR" altLang="tr-TR" sz="2400"/>
              <a:t>Daha çok evlerde karşılaşılan türleri içerir</a:t>
            </a:r>
            <a:endParaRPr lang="en-US" altLang="tr-TR" sz="2400"/>
          </a:p>
          <a:p>
            <a:pPr eaLnBrk="1" hangingPunct="1">
              <a:lnSpc>
                <a:spcPct val="90000"/>
              </a:lnSpc>
            </a:pPr>
            <a:r>
              <a:rPr lang="tr-TR" altLang="tr-TR" sz="2400"/>
              <a:t>Yapay birikintilerde gelişir</a:t>
            </a:r>
            <a:endParaRPr lang="en-US" altLang="tr-TR" sz="2400"/>
          </a:p>
          <a:p>
            <a:pPr eaLnBrk="1" hangingPunct="1">
              <a:lnSpc>
                <a:spcPct val="90000"/>
              </a:lnSpc>
            </a:pPr>
            <a:r>
              <a:rPr lang="tr-TR" altLang="tr-TR" sz="2400"/>
              <a:t>Yumurtalarını </a:t>
            </a:r>
            <a:r>
              <a:rPr lang="en-US" altLang="tr-TR" sz="2400"/>
              <a:t>50-400 </a:t>
            </a:r>
            <a:r>
              <a:rPr lang="tr-TR" altLang="tr-TR" sz="2400"/>
              <a:t>adetlik toplu olarak bırakır</a:t>
            </a:r>
            <a:endParaRPr lang="en-US" altLang="tr-TR" sz="2400"/>
          </a:p>
          <a:p>
            <a:pPr eaLnBrk="1" hangingPunct="1">
              <a:lnSpc>
                <a:spcPct val="90000"/>
              </a:lnSpc>
            </a:pPr>
            <a:r>
              <a:rPr lang="tr-TR" altLang="tr-TR" sz="2400"/>
              <a:t>Bazı bireyler kanla beslenmeden de yumurta koyabilir</a:t>
            </a:r>
            <a:endParaRPr lang="en-US" altLang="tr-TR" sz="2400"/>
          </a:p>
          <a:p>
            <a:pPr eaLnBrk="1" hangingPunct="1">
              <a:lnSpc>
                <a:spcPct val="90000"/>
              </a:lnSpc>
            </a:pPr>
            <a:r>
              <a:rPr lang="en-US" altLang="tr-TR" sz="2400"/>
              <a:t>St. Louis encephalitis</a:t>
            </a:r>
            <a:r>
              <a:rPr lang="tr-TR" altLang="tr-TR" sz="2400"/>
              <a:t> hastalığını naklettiği bildirilmektedir</a:t>
            </a:r>
            <a:endParaRPr lang="en-US" altLang="tr-TR" sz="2400"/>
          </a:p>
        </p:txBody>
      </p:sp>
      <p:pic>
        <p:nvPicPr>
          <p:cNvPr id="70659" name="Picture 4" descr="fountain">
            <a:extLst>
              <a:ext uri="{FF2B5EF4-FFF2-40B4-BE49-F238E27FC236}">
                <a16:creationId xmlns:a16="http://schemas.microsoft.com/office/drawing/2014/main" id="{C7ED49FB-2468-4150-BE45-9A816B2D4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Line 5">
            <a:extLst>
              <a:ext uri="{FF2B5EF4-FFF2-40B4-BE49-F238E27FC236}">
                <a16:creationId xmlns:a16="http://schemas.microsoft.com/office/drawing/2014/main" id="{001DC7F0-01F4-2EAF-FCC8-E202DB5D829B}"/>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18A053BC-CCBF-1C99-7827-967E5B59B169}"/>
              </a:ext>
            </a:extLst>
          </p:cNvPr>
          <p:cNvSpPr>
            <a:spLocks noGrp="1" noChangeArrowheads="1"/>
          </p:cNvSpPr>
          <p:nvPr>
            <p:ph type="title"/>
          </p:nvPr>
        </p:nvSpPr>
        <p:spPr>
          <a:xfrm>
            <a:off x="1619250" y="188913"/>
            <a:ext cx="5162550" cy="725487"/>
          </a:xfrm>
          <a:solidFill>
            <a:srgbClr val="800080"/>
          </a:solidFill>
        </p:spPr>
        <p:txBody>
          <a:bodyPr/>
          <a:lstStyle/>
          <a:p>
            <a:pPr eaLnBrk="1" hangingPunct="1"/>
            <a:r>
              <a:rPr lang="en-US" altLang="tr-TR" sz="3200" i="1">
                <a:solidFill>
                  <a:schemeClr val="bg1"/>
                </a:solidFill>
              </a:rPr>
              <a:t>Culex quinquefasciatus</a:t>
            </a:r>
            <a:endParaRPr lang="en-US" altLang="tr-TR" sz="3200" i="1"/>
          </a:p>
        </p:txBody>
      </p:sp>
      <p:pic>
        <p:nvPicPr>
          <p:cNvPr id="72706" name="Picture 3" descr="PHIL_1761_lores">
            <a:extLst>
              <a:ext uri="{FF2B5EF4-FFF2-40B4-BE49-F238E27FC236}">
                <a16:creationId xmlns:a16="http://schemas.microsoft.com/office/drawing/2014/main" id="{872144AD-4BA3-9F35-28F7-445FF097B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84313"/>
            <a:ext cx="6313487"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Line 4">
            <a:extLst>
              <a:ext uri="{FF2B5EF4-FFF2-40B4-BE49-F238E27FC236}">
                <a16:creationId xmlns:a16="http://schemas.microsoft.com/office/drawing/2014/main" id="{985CD443-37B8-3B02-4904-463DDB6F609E}"/>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F2CDEA77-F1B4-CBF1-5137-C06B4E411DD9}"/>
              </a:ext>
            </a:extLst>
          </p:cNvPr>
          <p:cNvSpPr>
            <a:spLocks noGrp="1" noChangeArrowheads="1"/>
          </p:cNvSpPr>
          <p:nvPr>
            <p:ph type="body" sz="half" idx="1"/>
          </p:nvPr>
        </p:nvSpPr>
        <p:spPr>
          <a:xfrm>
            <a:off x="914400" y="1371600"/>
            <a:ext cx="7199313" cy="4114800"/>
          </a:xfrm>
          <a:solidFill>
            <a:srgbClr val="800080">
              <a:alpha val="20000"/>
            </a:srgbClr>
          </a:solidFill>
        </p:spPr>
        <p:txBody>
          <a:bodyPr/>
          <a:lstStyle/>
          <a:p>
            <a:pPr eaLnBrk="1" hangingPunct="1">
              <a:lnSpc>
                <a:spcPct val="80000"/>
              </a:lnSpc>
            </a:pPr>
            <a:r>
              <a:rPr lang="tr-TR" altLang="tr-TR" sz="2000"/>
              <a:t>Ergin ömrü sıcaklık ve neme bağlı olarak 35-40 gündür.</a:t>
            </a:r>
          </a:p>
          <a:p>
            <a:pPr eaLnBrk="1" hangingPunct="1">
              <a:lnSpc>
                <a:spcPct val="80000"/>
              </a:lnSpc>
            </a:pPr>
            <a:endParaRPr lang="tr-TR" altLang="tr-TR" sz="2000"/>
          </a:p>
          <a:p>
            <a:pPr eaLnBrk="1" hangingPunct="1">
              <a:lnSpc>
                <a:spcPct val="80000"/>
              </a:lnSpc>
            </a:pPr>
            <a:r>
              <a:rPr lang="tr-TR" altLang="tr-TR" sz="2000"/>
              <a:t>Kokuları 100-300 m uzaktan algılayabilmektedir.</a:t>
            </a:r>
          </a:p>
          <a:p>
            <a:pPr eaLnBrk="1" hangingPunct="1">
              <a:lnSpc>
                <a:spcPct val="80000"/>
              </a:lnSpc>
            </a:pPr>
            <a:endParaRPr lang="tr-TR" altLang="tr-TR" sz="2000"/>
          </a:p>
          <a:p>
            <a:pPr eaLnBrk="1" hangingPunct="1">
              <a:lnSpc>
                <a:spcPct val="80000"/>
              </a:lnSpc>
            </a:pPr>
            <a:r>
              <a:rPr lang="tr-TR" altLang="tr-TR" sz="2000"/>
              <a:t>37</a:t>
            </a:r>
            <a:r>
              <a:rPr lang="tr-TR" altLang="tr-TR" sz="2000" baseline="30000"/>
              <a:t>o</a:t>
            </a:r>
            <a:r>
              <a:rPr lang="tr-TR" altLang="tr-TR" sz="2000"/>
              <a:t>C ısıya hassastır, bu ısıyı 10-15 m uzaktan algılayarak ona yönlenmektedir.</a:t>
            </a:r>
          </a:p>
          <a:p>
            <a:pPr eaLnBrk="1" hangingPunct="1">
              <a:lnSpc>
                <a:spcPct val="80000"/>
              </a:lnSpc>
            </a:pPr>
            <a:endParaRPr lang="tr-TR" altLang="tr-TR" sz="2000"/>
          </a:p>
          <a:p>
            <a:pPr eaLnBrk="1" hangingPunct="1">
              <a:lnSpc>
                <a:spcPct val="80000"/>
              </a:lnSpc>
            </a:pPr>
            <a:r>
              <a:rPr lang="tr-TR" altLang="tr-TR" sz="2000"/>
              <a:t>Rüzgarsız ortamda yatay olarak 2 km ve rüzgarlı havada 6 km uzağa uçabilir.</a:t>
            </a:r>
          </a:p>
          <a:p>
            <a:pPr eaLnBrk="1" hangingPunct="1">
              <a:lnSpc>
                <a:spcPct val="80000"/>
              </a:lnSpc>
            </a:pPr>
            <a:endParaRPr lang="tr-TR" altLang="tr-TR" sz="2000"/>
          </a:p>
          <a:p>
            <a:pPr eaLnBrk="1" hangingPunct="1">
              <a:lnSpc>
                <a:spcPct val="80000"/>
              </a:lnSpc>
            </a:pPr>
            <a:r>
              <a:rPr lang="tr-TR" altLang="tr-TR" sz="2000"/>
              <a:t>Erginler 3-4 ay beslenmeden canlı kalabilir.</a:t>
            </a:r>
          </a:p>
          <a:p>
            <a:pPr eaLnBrk="1" hangingPunct="1">
              <a:lnSpc>
                <a:spcPct val="80000"/>
              </a:lnSpc>
            </a:pPr>
            <a:endParaRPr lang="tr-TR" altLang="tr-TR" sz="2000"/>
          </a:p>
          <a:p>
            <a:pPr eaLnBrk="1" hangingPunct="1">
              <a:lnSpc>
                <a:spcPct val="80000"/>
              </a:lnSpc>
            </a:pPr>
            <a:r>
              <a:rPr lang="tr-TR" altLang="tr-TR" sz="2000"/>
              <a:t>Ağız parçaları 6 iğneli sokucu-emici tiptedir.</a:t>
            </a:r>
            <a:endParaRPr lang="tr-TR" altLang="tr-TR" sz="2800"/>
          </a:p>
        </p:txBody>
      </p:sp>
      <p:sp>
        <p:nvSpPr>
          <p:cNvPr id="19458" name="Line 3">
            <a:extLst>
              <a:ext uri="{FF2B5EF4-FFF2-40B4-BE49-F238E27FC236}">
                <a16:creationId xmlns:a16="http://schemas.microsoft.com/office/drawing/2014/main" id="{73E389C1-813C-5EA8-5471-0727E37408EF}"/>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19459" name="Text Box 4">
            <a:extLst>
              <a:ext uri="{FF2B5EF4-FFF2-40B4-BE49-F238E27FC236}">
                <a16:creationId xmlns:a16="http://schemas.microsoft.com/office/drawing/2014/main" id="{446C0E72-3637-BE92-25C9-137A063F01EC}"/>
              </a:ext>
            </a:extLst>
          </p:cNvPr>
          <p:cNvSpPr txBox="1">
            <a:spLocks noChangeArrowheads="1"/>
          </p:cNvSpPr>
          <p:nvPr/>
        </p:nvSpPr>
        <p:spPr bwMode="auto">
          <a:xfrm>
            <a:off x="0" y="188913"/>
            <a:ext cx="3059113" cy="538162"/>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800" b="1"/>
              <a:t>SİVRİSİNEKLER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50554931-668F-C86F-D026-4E7D5F5F9EA8}"/>
              </a:ext>
            </a:extLst>
          </p:cNvPr>
          <p:cNvSpPr>
            <a:spLocks noGrp="1" noChangeArrowheads="1"/>
          </p:cNvSpPr>
          <p:nvPr>
            <p:ph type="title"/>
          </p:nvPr>
        </p:nvSpPr>
        <p:spPr>
          <a:xfrm>
            <a:off x="457200" y="274638"/>
            <a:ext cx="4495800" cy="868362"/>
          </a:xfrm>
          <a:solidFill>
            <a:srgbClr val="800080"/>
          </a:solidFill>
        </p:spPr>
        <p:txBody>
          <a:bodyPr/>
          <a:lstStyle/>
          <a:p>
            <a:pPr eaLnBrk="1" hangingPunct="1"/>
            <a:r>
              <a:rPr lang="en-US" altLang="tr-TR" sz="2800" i="1">
                <a:solidFill>
                  <a:schemeClr val="bg1"/>
                </a:solidFill>
              </a:rPr>
              <a:t>Culex tarsalis</a:t>
            </a:r>
            <a:endParaRPr lang="en-US" altLang="tr-TR"/>
          </a:p>
        </p:txBody>
      </p:sp>
      <p:sp>
        <p:nvSpPr>
          <p:cNvPr id="74754" name="Rectangle 3">
            <a:extLst>
              <a:ext uri="{FF2B5EF4-FFF2-40B4-BE49-F238E27FC236}">
                <a16:creationId xmlns:a16="http://schemas.microsoft.com/office/drawing/2014/main" id="{02F1830B-FBA7-3014-754F-3BE8CA6BA1C7}"/>
              </a:ext>
            </a:extLst>
          </p:cNvPr>
          <p:cNvSpPr>
            <a:spLocks noGrp="1" noChangeArrowheads="1"/>
          </p:cNvSpPr>
          <p:nvPr>
            <p:ph type="body" idx="1"/>
          </p:nvPr>
        </p:nvSpPr>
        <p:spPr>
          <a:xfrm>
            <a:off x="228600" y="2590800"/>
            <a:ext cx="8915400" cy="2667000"/>
          </a:xfrm>
          <a:solidFill>
            <a:srgbClr val="800080">
              <a:alpha val="20000"/>
            </a:srgbClr>
          </a:solidFill>
        </p:spPr>
        <p:txBody>
          <a:bodyPr/>
          <a:lstStyle/>
          <a:p>
            <a:pPr eaLnBrk="1" hangingPunct="1"/>
            <a:r>
              <a:rPr lang="tr-TR" altLang="tr-TR" sz="2400"/>
              <a:t>Koyu renklidir</a:t>
            </a:r>
            <a:endParaRPr lang="en-US" altLang="tr-TR" sz="2400"/>
          </a:p>
          <a:p>
            <a:pPr eaLnBrk="1" hangingPunct="1"/>
            <a:r>
              <a:rPr lang="tr-TR" altLang="tr-TR" sz="2400"/>
              <a:t>Proboscis</a:t>
            </a:r>
            <a:r>
              <a:rPr lang="ja-JP" altLang="tr-TR" sz="2400"/>
              <a:t>’</a:t>
            </a:r>
            <a:r>
              <a:rPr lang="tr-TR" altLang="ja-JP" sz="2400"/>
              <a:t> in ortasında beyaz bir bant vardır ve her bir tarsus segmentinin sonunda da beyaz bant bulunmaktadır</a:t>
            </a:r>
            <a:endParaRPr lang="en-US" altLang="ja-JP" sz="2400"/>
          </a:p>
          <a:p>
            <a:pPr eaLnBrk="1" hangingPunct="1"/>
            <a:r>
              <a:rPr lang="en-US" altLang="tr-TR" sz="2400"/>
              <a:t>St. Louis </a:t>
            </a:r>
            <a:r>
              <a:rPr lang="tr-TR" altLang="tr-TR" sz="2400"/>
              <a:t>ve</a:t>
            </a:r>
            <a:r>
              <a:rPr lang="en-US" altLang="tr-TR" sz="2400"/>
              <a:t> </a:t>
            </a:r>
            <a:r>
              <a:rPr lang="tr-TR" altLang="tr-TR" sz="2400"/>
              <a:t>batı</a:t>
            </a:r>
            <a:r>
              <a:rPr lang="en-US" altLang="tr-TR" sz="2400"/>
              <a:t> encephalitis</a:t>
            </a:r>
            <a:r>
              <a:rPr lang="tr-TR" altLang="tr-TR" sz="2400"/>
              <a:t> hastalığını nakleder</a:t>
            </a:r>
            <a:endParaRPr lang="en-US" altLang="tr-TR" sz="2400"/>
          </a:p>
          <a:p>
            <a:pPr eaLnBrk="1" hangingPunct="1"/>
            <a:r>
              <a:rPr lang="tr-TR" altLang="tr-TR" sz="2400"/>
              <a:t>Erginler gün batımından doğuşuna kadar aktiftir</a:t>
            </a:r>
            <a:endParaRPr lang="en-US" altLang="tr-TR" sz="2400"/>
          </a:p>
          <a:p>
            <a:pPr eaLnBrk="1" hangingPunct="1"/>
            <a:r>
              <a:rPr lang="tr-TR" altLang="tr-TR" sz="2400"/>
              <a:t>Yapay birikintilerde gelişir</a:t>
            </a:r>
            <a:endParaRPr lang="en-US" altLang="tr-TR"/>
          </a:p>
        </p:txBody>
      </p:sp>
      <p:pic>
        <p:nvPicPr>
          <p:cNvPr id="74755" name="Picture 4" descr="ctarsals">
            <a:extLst>
              <a:ext uri="{FF2B5EF4-FFF2-40B4-BE49-F238E27FC236}">
                <a16:creationId xmlns:a16="http://schemas.microsoft.com/office/drawing/2014/main" id="{6D708B06-AC27-24ED-160D-15AB5F5E4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3581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Line 5">
            <a:extLst>
              <a:ext uri="{FF2B5EF4-FFF2-40B4-BE49-F238E27FC236}">
                <a16:creationId xmlns:a16="http://schemas.microsoft.com/office/drawing/2014/main" id="{2F328B90-3006-B0FB-4A98-8A5FB6BC868A}"/>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Line 3">
            <a:extLst>
              <a:ext uri="{FF2B5EF4-FFF2-40B4-BE49-F238E27FC236}">
                <a16:creationId xmlns:a16="http://schemas.microsoft.com/office/drawing/2014/main" id="{7E9DFA9E-107C-851A-1B60-1264E245D88F}"/>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76802" name="Text Box 4">
            <a:extLst>
              <a:ext uri="{FF2B5EF4-FFF2-40B4-BE49-F238E27FC236}">
                <a16:creationId xmlns:a16="http://schemas.microsoft.com/office/drawing/2014/main" id="{B87A2C05-7F53-D637-47B4-8E698970B264}"/>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Yaşam Alanları</a:t>
            </a:r>
          </a:p>
        </p:txBody>
      </p:sp>
      <p:sp>
        <p:nvSpPr>
          <p:cNvPr id="37893" name="Rectangle 5">
            <a:extLst>
              <a:ext uri="{FF2B5EF4-FFF2-40B4-BE49-F238E27FC236}">
                <a16:creationId xmlns:a16="http://schemas.microsoft.com/office/drawing/2014/main" id="{C8A1A1A3-6FAD-A17E-930A-2ACC4987F324}"/>
              </a:ext>
            </a:extLst>
          </p:cNvPr>
          <p:cNvSpPr>
            <a:spLocks noChangeArrowheads="1"/>
          </p:cNvSpPr>
          <p:nvPr/>
        </p:nvSpPr>
        <p:spPr bwMode="auto">
          <a:xfrm>
            <a:off x="250825" y="1008063"/>
            <a:ext cx="8642350" cy="1081087"/>
          </a:xfrm>
          <a:prstGeom prst="rect">
            <a:avLst/>
          </a:prstGeom>
          <a:solidFill>
            <a:srgbClr val="660066">
              <a:alpha val="20000"/>
            </a:srgbClr>
          </a:solidFill>
          <a:ln w="28575">
            <a:solidFill>
              <a:srgbClr val="66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0"/>
              </a:spcBef>
              <a:buFontTx/>
              <a:buNone/>
            </a:pPr>
            <a:r>
              <a:rPr lang="tr-TR" altLang="tr-TR" sz="1400" b="1">
                <a:latin typeface="Times New Roman" panose="02020603050405020304" pitchFamily="18" charset="0"/>
              </a:rPr>
              <a:t>Akarsular</a:t>
            </a:r>
            <a:r>
              <a:rPr lang="tr-TR" altLang="tr-TR" sz="1400">
                <a:latin typeface="Times New Roman" panose="02020603050405020304" pitchFamily="18" charset="0"/>
              </a:rPr>
              <a:t> - Sivrisineklerin akarsularda (çay vb.) yaşayan çok az türü mevcuttur. Akarsuyun debisi yükseldikçe sivrisineklerin sürüklenmesine sebep olur ve akıntı içerisinde kalmak büyük miktarda enerji gerektirir. Tropik bir cins olan </a:t>
            </a:r>
            <a:r>
              <a:rPr lang="tr-TR" altLang="tr-TR" sz="1400" i="1">
                <a:latin typeface="Times New Roman" panose="02020603050405020304" pitchFamily="18" charset="0"/>
              </a:rPr>
              <a:t>Chagasia</a:t>
            </a:r>
            <a:r>
              <a:rPr lang="tr-TR" altLang="tr-TR" sz="1400">
                <a:latin typeface="Times New Roman" panose="02020603050405020304" pitchFamily="18" charset="0"/>
              </a:rPr>
              <a:t> ve bazı </a:t>
            </a:r>
            <a:r>
              <a:rPr lang="tr-TR" altLang="tr-TR" sz="1400" i="1">
                <a:latin typeface="Times New Roman" panose="02020603050405020304" pitchFamily="18" charset="0"/>
              </a:rPr>
              <a:t>Anopheles</a:t>
            </a:r>
            <a:r>
              <a:rPr lang="tr-TR" altLang="tr-TR" sz="1400">
                <a:latin typeface="Times New Roman" panose="02020603050405020304" pitchFamily="18" charset="0"/>
              </a:rPr>
              <a:t> türleri akarsuda ürerler. Ek bir bilgi olarak, </a:t>
            </a:r>
            <a:r>
              <a:rPr lang="tr-TR" altLang="tr-TR" sz="1400" i="1">
                <a:latin typeface="Times New Roman" panose="02020603050405020304" pitchFamily="18" charset="0"/>
              </a:rPr>
              <a:t>Anopheles quadrimaculatus, Culex territans, ve Uranotaenia sapphirina</a:t>
            </a:r>
            <a:r>
              <a:rPr lang="tr-TR" altLang="tr-TR" sz="1400">
                <a:latin typeface="Times New Roman" panose="02020603050405020304" pitchFamily="18" charset="0"/>
              </a:rPr>
              <a:t> her ne kadar akarsularda bulunsalar dabaşka habitatları tercih ederler. Akarsularda çoğalan türler kıyılarda vejetasyonun yoğun olduğu alanları seçerlerki kendilerini sabitleyebilsinler.</a:t>
            </a:r>
          </a:p>
        </p:txBody>
      </p:sp>
      <p:sp>
        <p:nvSpPr>
          <p:cNvPr id="37894" name="Rectangle 6">
            <a:extLst>
              <a:ext uri="{FF2B5EF4-FFF2-40B4-BE49-F238E27FC236}">
                <a16:creationId xmlns:a16="http://schemas.microsoft.com/office/drawing/2014/main" id="{0EE452CF-19AA-FDED-FE9F-B2D01536F2E5}"/>
              </a:ext>
            </a:extLst>
          </p:cNvPr>
          <p:cNvSpPr>
            <a:spLocks noChangeArrowheads="1"/>
          </p:cNvSpPr>
          <p:nvPr/>
        </p:nvSpPr>
        <p:spPr bwMode="auto">
          <a:xfrm>
            <a:off x="250825" y="2349500"/>
            <a:ext cx="8642350" cy="981075"/>
          </a:xfrm>
          <a:prstGeom prst="rect">
            <a:avLst/>
          </a:prstGeom>
          <a:solidFill>
            <a:srgbClr val="FFCC00">
              <a:alpha val="20000"/>
            </a:srgbClr>
          </a:solidFill>
          <a:ln w="38100">
            <a:solidFill>
              <a:srgbClr val="FFCC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tr-TR" altLang="tr-TR" sz="1400" b="1">
                <a:latin typeface="Times New Roman" panose="02020603050405020304" pitchFamily="18" charset="0"/>
              </a:rPr>
              <a:t>Geçici su birikintileri –  </a:t>
            </a:r>
            <a:r>
              <a:rPr lang="tr-TR" altLang="tr-TR" sz="1400">
                <a:latin typeface="Times New Roman" panose="02020603050405020304" pitchFamily="18" charset="0"/>
              </a:rPr>
              <a:t>Sel/baskın alanları, eriyen karların oluşturduğu havuzcuklar, yumurtaları kurumaya karşı dayanıklı olan sivrisinek türleri için yaşam alanı oluştururlar (</a:t>
            </a:r>
            <a:r>
              <a:rPr lang="tr-TR" altLang="tr-TR" sz="1400" i="1">
                <a:latin typeface="Times New Roman" panose="02020603050405020304" pitchFamily="18" charset="0"/>
              </a:rPr>
              <a:t>Aedes</a:t>
            </a:r>
            <a:r>
              <a:rPr lang="tr-TR" altLang="tr-TR" sz="1400">
                <a:latin typeface="Times New Roman" panose="02020603050405020304" pitchFamily="18" charset="0"/>
              </a:rPr>
              <a:t> ve </a:t>
            </a:r>
            <a:r>
              <a:rPr lang="tr-TR" altLang="tr-TR" sz="1400" i="1">
                <a:latin typeface="Times New Roman" panose="02020603050405020304" pitchFamily="18" charset="0"/>
              </a:rPr>
              <a:t>Psorophora)</a:t>
            </a:r>
            <a:r>
              <a:rPr lang="tr-TR" altLang="tr-TR" sz="1400">
                <a:latin typeface="Times New Roman" panose="02020603050405020304" pitchFamily="18" charset="0"/>
              </a:rPr>
              <a:t>. Bu cinslerin hayat çemberleri değişik kuru ve nemli sürelere ihtiyaç gösterir. Diğer türler, örneğin fırsatçı </a:t>
            </a:r>
            <a:r>
              <a:rPr lang="tr-TR" altLang="tr-TR" sz="1400" i="1">
                <a:latin typeface="Times New Roman" panose="02020603050405020304" pitchFamily="18" charset="0"/>
              </a:rPr>
              <a:t>Culex,</a:t>
            </a:r>
            <a:r>
              <a:rPr lang="tr-TR" altLang="tr-TR" sz="1400">
                <a:latin typeface="Times New Roman" panose="02020603050405020304" pitchFamily="18" charset="0"/>
              </a:rPr>
              <a:t> uzunca bir baskın döneminde  tek bir döl verebilirler.</a:t>
            </a:r>
          </a:p>
        </p:txBody>
      </p:sp>
      <p:sp>
        <p:nvSpPr>
          <p:cNvPr id="37895" name="Rectangle 7">
            <a:extLst>
              <a:ext uri="{FF2B5EF4-FFF2-40B4-BE49-F238E27FC236}">
                <a16:creationId xmlns:a16="http://schemas.microsoft.com/office/drawing/2014/main" id="{BCC30259-EF07-84C6-4F8B-2FC943F1FA97}"/>
              </a:ext>
            </a:extLst>
          </p:cNvPr>
          <p:cNvSpPr>
            <a:spLocks noChangeArrowheads="1"/>
          </p:cNvSpPr>
          <p:nvPr/>
        </p:nvSpPr>
        <p:spPr bwMode="auto">
          <a:xfrm>
            <a:off x="250825" y="3644900"/>
            <a:ext cx="8569325" cy="1474788"/>
          </a:xfrm>
          <a:prstGeom prst="rect">
            <a:avLst/>
          </a:prstGeom>
          <a:solidFill>
            <a:srgbClr val="008000">
              <a:alpha val="20000"/>
            </a:srgbClr>
          </a:solidFill>
          <a:ln w="38100">
            <a:solidFill>
              <a:srgbClr val="008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90000"/>
              </a:lnSpc>
              <a:spcBef>
                <a:spcPct val="0"/>
              </a:spcBef>
              <a:buFontTx/>
              <a:buNone/>
            </a:pPr>
            <a:r>
              <a:rPr lang="tr-TR" altLang="tr-TR" sz="1400" b="1">
                <a:latin typeface="Times New Roman" panose="02020603050405020304" pitchFamily="18" charset="0"/>
              </a:rPr>
              <a:t>Daimi su kaynakları </a:t>
            </a:r>
            <a:r>
              <a:rPr lang="tr-TR" altLang="tr-TR" sz="1400">
                <a:latin typeface="Times New Roman" panose="02020603050405020304" pitchFamily="18" charset="0"/>
              </a:rPr>
              <a:t>– Bu su kaynakları (yarı-daimi olarak ta bilinirler) uzun sürelerle mevcudiyetlerini korurlar ve karakteristik su vejetasyonunu desteklerler. Kamış, saz, bataklık otu ve tipik tatlı su bataklık bitkileri. Daimi su kaynaklarında bulunan cinsler </a:t>
            </a:r>
            <a:r>
              <a:rPr lang="tr-TR" altLang="tr-TR" sz="1400" i="1">
                <a:latin typeface="Times New Roman" panose="02020603050405020304" pitchFamily="18" charset="0"/>
              </a:rPr>
              <a:t>Anopheles, Culex, Culiseta, Coquillettidia, </a:t>
            </a:r>
            <a:r>
              <a:rPr lang="tr-TR" altLang="tr-TR" sz="1400">
                <a:latin typeface="Times New Roman" panose="02020603050405020304" pitchFamily="18" charset="0"/>
              </a:rPr>
              <a:t>and </a:t>
            </a:r>
            <a:r>
              <a:rPr lang="tr-TR" altLang="tr-TR" sz="1400" i="1">
                <a:latin typeface="Times New Roman" panose="02020603050405020304" pitchFamily="18" charset="0"/>
              </a:rPr>
              <a:t>Uranotaenia</a:t>
            </a:r>
            <a:r>
              <a:rPr lang="ja-JP" altLang="tr-TR" sz="1400" i="1"/>
              <a:t>’</a:t>
            </a:r>
            <a:r>
              <a:rPr lang="tr-TR" altLang="ja-JP" sz="1400" i="1">
                <a:latin typeface="Times New Roman" panose="02020603050405020304" pitchFamily="18" charset="0"/>
              </a:rPr>
              <a:t>dır</a:t>
            </a:r>
            <a:r>
              <a:rPr lang="tr-TR" altLang="ja-JP" sz="1400">
                <a:latin typeface="Times New Roman" panose="02020603050405020304" pitchFamily="18" charset="0"/>
              </a:rPr>
              <a:t>. Bu türlerin yumurtaları kuraklığa dayanıklı değildirler ve direkt olarak suya bırakılmalıdırlar. </a:t>
            </a:r>
            <a:r>
              <a:rPr lang="tr-TR" altLang="ja-JP" sz="1400" i="1">
                <a:latin typeface="Times New Roman" panose="02020603050405020304" pitchFamily="18" charset="0"/>
              </a:rPr>
              <a:t>Aedes</a:t>
            </a:r>
            <a:r>
              <a:rPr lang="tr-TR" altLang="ja-JP" sz="1400">
                <a:latin typeface="Times New Roman" panose="02020603050405020304" pitchFamily="18" charset="0"/>
              </a:rPr>
              <a:t> erginleri bataklık kenarlarına yumurtlarlar veya toprak ve bitkilerle birleştiği yerlere bırakırlar ancak sonradan yumurtaların açılması için su baskınına ihtiyaç duyarlar. Daimi su kaynaklarında, vejetasyonda, su kalitesinde ve sivrisinek türlerinde sezonsal değişiklikler olur.</a:t>
            </a:r>
            <a:endParaRPr lang="tr-TR" altLang="tr-TR" sz="1400">
              <a:latin typeface="Times New Roman" panose="02020603050405020304" pitchFamily="18" charset="0"/>
            </a:endParaRPr>
          </a:p>
        </p:txBody>
      </p:sp>
      <p:sp>
        <p:nvSpPr>
          <p:cNvPr id="37897" name="Rectangle 9">
            <a:extLst>
              <a:ext uri="{FF2B5EF4-FFF2-40B4-BE49-F238E27FC236}">
                <a16:creationId xmlns:a16="http://schemas.microsoft.com/office/drawing/2014/main" id="{D74F2183-E1FB-CDE8-5B83-12A44BD4E12A}"/>
              </a:ext>
            </a:extLst>
          </p:cNvPr>
          <p:cNvSpPr>
            <a:spLocks noChangeArrowheads="1"/>
          </p:cNvSpPr>
          <p:nvPr/>
        </p:nvSpPr>
        <p:spPr bwMode="auto">
          <a:xfrm>
            <a:off x="250825" y="5373688"/>
            <a:ext cx="8569325" cy="706437"/>
          </a:xfrm>
          <a:prstGeom prst="rect">
            <a:avLst/>
          </a:prstGeom>
          <a:solidFill>
            <a:srgbClr val="0000FF">
              <a:alpha val="20000"/>
            </a:srgbClr>
          </a:solidFill>
          <a:ln w="38100">
            <a:solidFill>
              <a:srgbClr val="0000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30000"/>
              </a:spcBef>
              <a:buFontTx/>
              <a:buNone/>
            </a:pPr>
            <a:r>
              <a:rPr lang="tr-TR" altLang="tr-TR" sz="1400" b="1">
                <a:latin typeface="Times New Roman" panose="02020603050405020304" pitchFamily="18" charset="0"/>
              </a:rPr>
              <a:t>Su Tutan kaplar </a:t>
            </a:r>
            <a:r>
              <a:rPr lang="tr-TR" altLang="tr-TR" sz="1400">
                <a:latin typeface="Times New Roman" panose="02020603050405020304" pitchFamily="18" charset="0"/>
              </a:rPr>
              <a:t>– Biriken su habitatları hem doğal hem de yapay olarak oluşabilirler, örneğin su tutan bitkiler (bromeliads) veya atık araba lastiklerinde biriken sular. Bir çok ağaç kovuğu türleri artık yapay birikintileri de kullanmaktadır, çünkü bu alanlar iklimsel değişiklere ve benzerlerine karşın korunaklı alanlardır.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1000"/>
                                        <p:tgtEl>
                                          <p:spTgt spid="37893"/>
                                        </p:tgtEl>
                                      </p:cBhvr>
                                    </p:animEffect>
                                    <p:anim calcmode="lin" valueType="num">
                                      <p:cBhvr>
                                        <p:cTn id="8" dur="1000" fill="hold"/>
                                        <p:tgtEl>
                                          <p:spTgt spid="37893"/>
                                        </p:tgtEl>
                                        <p:attrNameLst>
                                          <p:attrName>ppt_x</p:attrName>
                                        </p:attrNameLst>
                                      </p:cBhvr>
                                      <p:tavLst>
                                        <p:tav tm="0">
                                          <p:val>
                                            <p:strVal val="#ppt_x"/>
                                          </p:val>
                                        </p:tav>
                                        <p:tav tm="100000">
                                          <p:val>
                                            <p:strVal val="#ppt_x"/>
                                          </p:val>
                                        </p:tav>
                                      </p:tavLst>
                                    </p:anim>
                                    <p:anim calcmode="lin" valueType="num">
                                      <p:cBhvr>
                                        <p:cTn id="9"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894"/>
                                        </p:tgtEl>
                                        <p:attrNameLst>
                                          <p:attrName>style.visibility</p:attrName>
                                        </p:attrNameLst>
                                      </p:cBhvr>
                                      <p:to>
                                        <p:strVal val="visible"/>
                                      </p:to>
                                    </p:set>
                                    <p:animEffect transition="in" filter="fade">
                                      <p:cBhvr>
                                        <p:cTn id="14" dur="1000"/>
                                        <p:tgtEl>
                                          <p:spTgt spid="37894"/>
                                        </p:tgtEl>
                                      </p:cBhvr>
                                    </p:animEffect>
                                    <p:anim calcmode="lin" valueType="num">
                                      <p:cBhvr>
                                        <p:cTn id="15" dur="1000" fill="hold"/>
                                        <p:tgtEl>
                                          <p:spTgt spid="37894"/>
                                        </p:tgtEl>
                                        <p:attrNameLst>
                                          <p:attrName>ppt_x</p:attrName>
                                        </p:attrNameLst>
                                      </p:cBhvr>
                                      <p:tavLst>
                                        <p:tav tm="0">
                                          <p:val>
                                            <p:strVal val="#ppt_x"/>
                                          </p:val>
                                        </p:tav>
                                        <p:tav tm="100000">
                                          <p:val>
                                            <p:strVal val="#ppt_x"/>
                                          </p:val>
                                        </p:tav>
                                      </p:tavLst>
                                    </p:anim>
                                    <p:anim calcmode="lin" valueType="num">
                                      <p:cBhvr>
                                        <p:cTn id="16" dur="1000" fill="hold"/>
                                        <p:tgtEl>
                                          <p:spTgt spid="378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895"/>
                                        </p:tgtEl>
                                        <p:attrNameLst>
                                          <p:attrName>style.visibility</p:attrName>
                                        </p:attrNameLst>
                                      </p:cBhvr>
                                      <p:to>
                                        <p:strVal val="visible"/>
                                      </p:to>
                                    </p:set>
                                    <p:animEffect transition="in" filter="fade">
                                      <p:cBhvr>
                                        <p:cTn id="21" dur="1000"/>
                                        <p:tgtEl>
                                          <p:spTgt spid="37895"/>
                                        </p:tgtEl>
                                      </p:cBhvr>
                                    </p:animEffect>
                                    <p:anim calcmode="lin" valueType="num">
                                      <p:cBhvr>
                                        <p:cTn id="22" dur="1000" fill="hold"/>
                                        <p:tgtEl>
                                          <p:spTgt spid="37895"/>
                                        </p:tgtEl>
                                        <p:attrNameLst>
                                          <p:attrName>ppt_x</p:attrName>
                                        </p:attrNameLst>
                                      </p:cBhvr>
                                      <p:tavLst>
                                        <p:tav tm="0">
                                          <p:val>
                                            <p:strVal val="#ppt_x"/>
                                          </p:val>
                                        </p:tav>
                                        <p:tav tm="100000">
                                          <p:val>
                                            <p:strVal val="#ppt_x"/>
                                          </p:val>
                                        </p:tav>
                                      </p:tavLst>
                                    </p:anim>
                                    <p:anim calcmode="lin" valueType="num">
                                      <p:cBhvr>
                                        <p:cTn id="23"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7897"/>
                                        </p:tgtEl>
                                        <p:attrNameLst>
                                          <p:attrName>style.visibility</p:attrName>
                                        </p:attrNameLst>
                                      </p:cBhvr>
                                      <p:to>
                                        <p:strVal val="visible"/>
                                      </p:to>
                                    </p:set>
                                    <p:animEffect transition="in" filter="fade">
                                      <p:cBhvr>
                                        <p:cTn id="28" dur="1000"/>
                                        <p:tgtEl>
                                          <p:spTgt spid="37897"/>
                                        </p:tgtEl>
                                      </p:cBhvr>
                                    </p:animEffect>
                                    <p:anim calcmode="lin" valueType="num">
                                      <p:cBhvr>
                                        <p:cTn id="29" dur="1000" fill="hold"/>
                                        <p:tgtEl>
                                          <p:spTgt spid="37897"/>
                                        </p:tgtEl>
                                        <p:attrNameLst>
                                          <p:attrName>ppt_x</p:attrName>
                                        </p:attrNameLst>
                                      </p:cBhvr>
                                      <p:tavLst>
                                        <p:tav tm="0">
                                          <p:val>
                                            <p:strVal val="#ppt_x"/>
                                          </p:val>
                                        </p:tav>
                                        <p:tav tm="100000">
                                          <p:val>
                                            <p:strVal val="#ppt_x"/>
                                          </p:val>
                                        </p:tav>
                                      </p:tavLst>
                                    </p:anim>
                                    <p:anim calcmode="lin" valueType="num">
                                      <p:cBhvr>
                                        <p:cTn id="30" dur="1000" fill="hold"/>
                                        <p:tgtEl>
                                          <p:spTgt spid="378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7FE987D4-4898-1753-F7D1-6A6E07CBD156}"/>
              </a:ext>
            </a:extLst>
          </p:cNvPr>
          <p:cNvSpPr>
            <a:spLocks noGrp="1" noChangeArrowheads="1"/>
          </p:cNvSpPr>
          <p:nvPr>
            <p:ph type="body" idx="1"/>
          </p:nvPr>
        </p:nvSpPr>
        <p:spPr>
          <a:xfrm>
            <a:off x="323850" y="1484313"/>
            <a:ext cx="8569325" cy="3673475"/>
          </a:xfrm>
          <a:solidFill>
            <a:srgbClr val="660066">
              <a:alpha val="20000"/>
            </a:srgbClr>
          </a:solidFill>
          <a:ln w="28575">
            <a:solidFill>
              <a:srgbClr val="660066"/>
            </a:solidFill>
            <a:miter lim="800000"/>
            <a:headEnd/>
            <a:tailEnd/>
          </a:ln>
        </p:spPr>
        <p:txBody>
          <a:bodyPr/>
          <a:lstStyle/>
          <a:p>
            <a:pPr marL="355600" indent="-355600" algn="just" eaLnBrk="1" hangingPunct="1">
              <a:buClr>
                <a:srgbClr val="660066"/>
              </a:buClr>
              <a:buFont typeface="Arial" panose="020B0604020202020204" pitchFamily="34" charset="0"/>
              <a:buChar char="►"/>
            </a:pPr>
            <a:r>
              <a:rPr lang="tr-TR" altLang="tr-TR" sz="2000"/>
              <a:t>Bataklıklar ve yavaş yavaş akan akarsular, göller, dere ve nehir kıyısındaki durgun su odakları,</a:t>
            </a:r>
          </a:p>
          <a:p>
            <a:pPr marL="355600" indent="-355600" algn="just" eaLnBrk="1" hangingPunct="1">
              <a:buClr>
                <a:srgbClr val="660066"/>
              </a:buClr>
              <a:buFont typeface="Arial" panose="020B0604020202020204" pitchFamily="34" charset="0"/>
              <a:buChar char="►"/>
            </a:pPr>
            <a:r>
              <a:rPr lang="tr-TR" altLang="tr-TR" sz="2000"/>
              <a:t>Çayır ve ormanlık alandaki biriken kar ve yağmur suları,</a:t>
            </a:r>
          </a:p>
          <a:p>
            <a:pPr marL="355600" indent="-355600" algn="just" eaLnBrk="1" hangingPunct="1">
              <a:buClr>
                <a:srgbClr val="660066"/>
              </a:buClr>
              <a:buFont typeface="Arial" panose="020B0604020202020204" pitchFamily="34" charset="0"/>
              <a:buChar char="►"/>
            </a:pPr>
            <a:r>
              <a:rPr lang="tr-TR" altLang="tr-TR" sz="2000"/>
              <a:t>Sulama kanalları, çeşme yalakları,</a:t>
            </a:r>
          </a:p>
          <a:p>
            <a:pPr marL="355600" indent="-355600" algn="just" eaLnBrk="1" hangingPunct="1">
              <a:buClr>
                <a:srgbClr val="660066"/>
              </a:buClr>
              <a:buFont typeface="Arial" panose="020B0604020202020204" pitchFamily="34" charset="0"/>
              <a:buChar char="►"/>
            </a:pPr>
            <a:r>
              <a:rPr lang="tr-TR" altLang="tr-TR" sz="2000"/>
              <a:t>Çeltik üretim tarlaları,</a:t>
            </a:r>
          </a:p>
          <a:p>
            <a:pPr marL="355600" indent="-355600" algn="just" eaLnBrk="1" hangingPunct="1">
              <a:buClr>
                <a:srgbClr val="660066"/>
              </a:buClr>
              <a:buFont typeface="Arial" panose="020B0604020202020204" pitchFamily="34" charset="0"/>
              <a:buChar char="►"/>
            </a:pPr>
            <a:r>
              <a:rPr lang="tr-TR" altLang="tr-TR" sz="2000"/>
              <a:t>Temel çukurları, taş oyukları, ağaç kovuklarında biriken sular,</a:t>
            </a:r>
          </a:p>
          <a:p>
            <a:pPr marL="355600" indent="-355600" algn="just" eaLnBrk="1" hangingPunct="1">
              <a:buClr>
                <a:srgbClr val="660066"/>
              </a:buClr>
              <a:buFont typeface="Arial" panose="020B0604020202020204" pitchFamily="34" charset="0"/>
              <a:buChar char="►"/>
            </a:pPr>
            <a:r>
              <a:rPr lang="tr-TR" altLang="tr-TR" sz="2000"/>
              <a:t>Konutların balkonunda bulunan saksı, bidon gibi su biriken kaplar,</a:t>
            </a:r>
          </a:p>
          <a:p>
            <a:pPr marL="355600" indent="-355600" algn="just" eaLnBrk="1" hangingPunct="1">
              <a:buClr>
                <a:srgbClr val="660066"/>
              </a:buClr>
              <a:buFont typeface="Arial" panose="020B0604020202020204" pitchFamily="34" charset="0"/>
              <a:buChar char="►"/>
            </a:pPr>
            <a:r>
              <a:rPr lang="tr-TR" altLang="tr-TR" sz="2000"/>
              <a:t>Bahçelerde bırakılan fıçı, kova ve oto lastikleri,</a:t>
            </a:r>
          </a:p>
          <a:p>
            <a:pPr marL="355600" indent="-355600" algn="just" eaLnBrk="1" hangingPunct="1">
              <a:buClr>
                <a:srgbClr val="660066"/>
              </a:buClr>
              <a:buFont typeface="Arial" panose="020B0604020202020204" pitchFamily="34" charset="0"/>
              <a:buChar char="►"/>
            </a:pPr>
            <a:r>
              <a:rPr lang="tr-TR" altLang="tr-TR" sz="2000"/>
              <a:t>Bodrum katlarındaki su birikintileri,</a:t>
            </a:r>
          </a:p>
          <a:p>
            <a:pPr marL="355600" indent="-355600" algn="just" eaLnBrk="1" hangingPunct="1">
              <a:buClr>
                <a:srgbClr val="660066"/>
              </a:buClr>
              <a:buFont typeface="Arial" panose="020B0604020202020204" pitchFamily="34" charset="0"/>
              <a:buChar char="►"/>
            </a:pPr>
            <a:r>
              <a:rPr lang="tr-TR" altLang="tr-TR" sz="2000"/>
              <a:t>Açıkta akan lağım suları ve foseptik kuyuları.</a:t>
            </a:r>
          </a:p>
        </p:txBody>
      </p:sp>
      <p:sp>
        <p:nvSpPr>
          <p:cNvPr id="78850" name="Line 3">
            <a:extLst>
              <a:ext uri="{FF2B5EF4-FFF2-40B4-BE49-F238E27FC236}">
                <a16:creationId xmlns:a16="http://schemas.microsoft.com/office/drawing/2014/main" id="{7D043D3B-FAA4-DF4F-B980-E15D48DD2604}"/>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78851" name="Text Box 4">
            <a:extLst>
              <a:ext uri="{FF2B5EF4-FFF2-40B4-BE49-F238E27FC236}">
                <a16:creationId xmlns:a16="http://schemas.microsoft.com/office/drawing/2014/main" id="{719C6434-1221-C058-D2FE-0987836A0822}"/>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Yaşam Alanları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2">
            <a:extLst>
              <a:ext uri="{FF2B5EF4-FFF2-40B4-BE49-F238E27FC236}">
                <a16:creationId xmlns:a16="http://schemas.microsoft.com/office/drawing/2014/main" id="{45D08069-EAAC-D8B8-89FB-19103AE4DFE8}"/>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Yaşam Alanları</a:t>
            </a:r>
          </a:p>
        </p:txBody>
      </p:sp>
      <p:sp>
        <p:nvSpPr>
          <p:cNvPr id="80898" name="Line 3">
            <a:extLst>
              <a:ext uri="{FF2B5EF4-FFF2-40B4-BE49-F238E27FC236}">
                <a16:creationId xmlns:a16="http://schemas.microsoft.com/office/drawing/2014/main" id="{C5FBB454-D41A-9551-1749-5FA1044BDC17}"/>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80899" name="Rectangle 8">
            <a:extLst>
              <a:ext uri="{FF2B5EF4-FFF2-40B4-BE49-F238E27FC236}">
                <a16:creationId xmlns:a16="http://schemas.microsoft.com/office/drawing/2014/main" id="{74B2EBBB-4EEC-B78D-7441-712B926B19E1}"/>
              </a:ext>
            </a:extLst>
          </p:cNvPr>
          <p:cNvSpPr>
            <a:spLocks noChangeArrowheads="1"/>
          </p:cNvSpPr>
          <p:nvPr/>
        </p:nvSpPr>
        <p:spPr bwMode="auto">
          <a:xfrm>
            <a:off x="250825" y="2781300"/>
            <a:ext cx="2808288" cy="3048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bg1"/>
                </a:solidFill>
                <a:cs typeface="Arial" panose="020B0604020202020204" pitchFamily="34" charset="0"/>
              </a:rPr>
              <a:t>Akarsular</a:t>
            </a:r>
            <a:endParaRPr lang="tr-TR" altLang="tr-TR" sz="1400">
              <a:solidFill>
                <a:schemeClr val="bg1"/>
              </a:solidFill>
              <a:cs typeface="Arial" panose="020B0604020202020204" pitchFamily="34" charset="0"/>
            </a:endParaRPr>
          </a:p>
        </p:txBody>
      </p:sp>
      <p:pic>
        <p:nvPicPr>
          <p:cNvPr id="80900" name="Picture 9" descr="stream">
            <a:extLst>
              <a:ext uri="{FF2B5EF4-FFF2-40B4-BE49-F238E27FC236}">
                <a16:creationId xmlns:a16="http://schemas.microsoft.com/office/drawing/2014/main" id="{2AD2C528-E51F-A2C8-0985-EB88ACACF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08050"/>
            <a:ext cx="28082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10">
            <a:extLst>
              <a:ext uri="{FF2B5EF4-FFF2-40B4-BE49-F238E27FC236}">
                <a16:creationId xmlns:a16="http://schemas.microsoft.com/office/drawing/2014/main" id="{22BE1E8E-448E-A3B9-BEF1-D5675AA62C8C}"/>
              </a:ext>
            </a:extLst>
          </p:cNvPr>
          <p:cNvSpPr>
            <a:spLocks noChangeArrowheads="1"/>
          </p:cNvSpPr>
          <p:nvPr/>
        </p:nvSpPr>
        <p:spPr bwMode="auto">
          <a:xfrm>
            <a:off x="5076825" y="2636838"/>
            <a:ext cx="3887788" cy="3048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bg1"/>
                </a:solidFill>
                <a:cs typeface="Arial" panose="020B0604020202020204" pitchFamily="34" charset="0"/>
              </a:rPr>
              <a:t>Geçici Su Birikintileri</a:t>
            </a:r>
            <a:endParaRPr lang="tr-TR" altLang="tr-TR" sz="2400">
              <a:solidFill>
                <a:schemeClr val="bg1"/>
              </a:solidFill>
            </a:endParaRPr>
          </a:p>
        </p:txBody>
      </p:sp>
      <p:sp>
        <p:nvSpPr>
          <p:cNvPr id="80902" name="Rectangle 39">
            <a:extLst>
              <a:ext uri="{FF2B5EF4-FFF2-40B4-BE49-F238E27FC236}">
                <a16:creationId xmlns:a16="http://schemas.microsoft.com/office/drawing/2014/main" id="{08A69842-0650-FEB2-7BDB-3FEF8FE54B28}"/>
              </a:ext>
            </a:extLst>
          </p:cNvPr>
          <p:cNvSpPr>
            <a:spLocks noChangeArrowheads="1"/>
          </p:cNvSpPr>
          <p:nvPr/>
        </p:nvSpPr>
        <p:spPr bwMode="auto">
          <a:xfrm>
            <a:off x="-158750" y="10125075"/>
            <a:ext cx="184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tr-TR" altLang="tr-TR" sz="900"/>
          </a:p>
          <a:p>
            <a:pPr>
              <a:spcBef>
                <a:spcPct val="0"/>
              </a:spcBef>
              <a:buFontTx/>
              <a:buNone/>
            </a:pPr>
            <a:endParaRPr lang="tr-TR" altLang="tr-TR" sz="1800"/>
          </a:p>
        </p:txBody>
      </p:sp>
      <p:sp>
        <p:nvSpPr>
          <p:cNvPr id="80903" name="Rectangle 88">
            <a:extLst>
              <a:ext uri="{FF2B5EF4-FFF2-40B4-BE49-F238E27FC236}">
                <a16:creationId xmlns:a16="http://schemas.microsoft.com/office/drawing/2014/main" id="{FF5A3C6A-3F1A-13EE-F1A7-B1E7A3C92E2D}"/>
              </a:ext>
            </a:extLst>
          </p:cNvPr>
          <p:cNvSpPr>
            <a:spLocks noChangeArrowheads="1"/>
          </p:cNvSpPr>
          <p:nvPr/>
        </p:nvSpPr>
        <p:spPr bwMode="auto">
          <a:xfrm>
            <a:off x="4479925" y="11885613"/>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900"/>
          </a:p>
          <a:p>
            <a:pPr algn="ctr">
              <a:spcBef>
                <a:spcPct val="0"/>
              </a:spcBef>
              <a:buFontTx/>
              <a:buNone/>
            </a:pPr>
            <a:endParaRPr lang="tr-TR" altLang="tr-TR" sz="1800"/>
          </a:p>
        </p:txBody>
      </p:sp>
      <p:grpSp>
        <p:nvGrpSpPr>
          <p:cNvPr id="80904" name="Group 142">
            <a:extLst>
              <a:ext uri="{FF2B5EF4-FFF2-40B4-BE49-F238E27FC236}">
                <a16:creationId xmlns:a16="http://schemas.microsoft.com/office/drawing/2014/main" id="{1C49DEFC-EE47-FA86-FF46-7E164B9F0818}"/>
              </a:ext>
            </a:extLst>
          </p:cNvPr>
          <p:cNvGrpSpPr>
            <a:grpSpLocks/>
          </p:cNvGrpSpPr>
          <p:nvPr/>
        </p:nvGrpSpPr>
        <p:grpSpPr bwMode="auto">
          <a:xfrm>
            <a:off x="5076825" y="188913"/>
            <a:ext cx="3886200" cy="2447925"/>
            <a:chOff x="3198" y="210"/>
            <a:chExt cx="2448" cy="1542"/>
          </a:xfrm>
        </p:grpSpPr>
        <p:pic>
          <p:nvPicPr>
            <p:cNvPr id="80922" name="Picture 13" descr="snowpool">
              <a:extLst>
                <a:ext uri="{FF2B5EF4-FFF2-40B4-BE49-F238E27FC236}">
                  <a16:creationId xmlns:a16="http://schemas.microsoft.com/office/drawing/2014/main" id="{3FD2287E-9A18-CD9B-6EE0-3355C98AA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210"/>
              <a:ext cx="1224" cy="751"/>
            </a:xfrm>
            <a:prstGeom prst="rect">
              <a:avLst/>
            </a:prstGeom>
            <a:noFill/>
            <a:ln w="28575">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80923" name="Picture 19" descr="flooded ditches near roadway">
              <a:extLst>
                <a:ext uri="{FF2B5EF4-FFF2-40B4-BE49-F238E27FC236}">
                  <a16:creationId xmlns:a16="http://schemas.microsoft.com/office/drawing/2014/main" id="{DF80D154-5C69-CC45-6EA7-919353B811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 y="210"/>
              <a:ext cx="1224" cy="771"/>
            </a:xfrm>
            <a:prstGeom prst="rect">
              <a:avLst/>
            </a:prstGeom>
            <a:noFill/>
            <a:ln w="28575">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80924" name="Picture 22" descr="flooded marsh">
              <a:extLst>
                <a:ext uri="{FF2B5EF4-FFF2-40B4-BE49-F238E27FC236}">
                  <a16:creationId xmlns:a16="http://schemas.microsoft.com/office/drawing/2014/main" id="{D72E5E8B-C454-6F4B-C0C5-EBA57CDC8D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 y="981"/>
              <a:ext cx="1224" cy="771"/>
            </a:xfrm>
            <a:prstGeom prst="rect">
              <a:avLst/>
            </a:prstGeom>
            <a:noFill/>
            <a:ln w="28575">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80925" name="Picture 47" descr="tussocks">
              <a:extLst>
                <a:ext uri="{FF2B5EF4-FFF2-40B4-BE49-F238E27FC236}">
                  <a16:creationId xmlns:a16="http://schemas.microsoft.com/office/drawing/2014/main" id="{812B2B46-4E9C-8A83-2A4B-826EA3CE48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2" y="981"/>
              <a:ext cx="1224" cy="771"/>
            </a:xfrm>
            <a:prstGeom prst="rect">
              <a:avLst/>
            </a:prstGeom>
            <a:noFill/>
            <a:ln w="28575">
              <a:solidFill>
                <a:srgbClr val="660066"/>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80905" name="Group 134">
            <a:extLst>
              <a:ext uri="{FF2B5EF4-FFF2-40B4-BE49-F238E27FC236}">
                <a16:creationId xmlns:a16="http://schemas.microsoft.com/office/drawing/2014/main" id="{A4D05879-7064-9320-0F54-BA510C43655E}"/>
              </a:ext>
            </a:extLst>
          </p:cNvPr>
          <p:cNvGrpSpPr>
            <a:grpSpLocks/>
          </p:cNvGrpSpPr>
          <p:nvPr/>
        </p:nvGrpSpPr>
        <p:grpSpPr bwMode="auto">
          <a:xfrm>
            <a:off x="250825" y="3644900"/>
            <a:ext cx="3816350" cy="2447925"/>
            <a:chOff x="158" y="2614"/>
            <a:chExt cx="2268" cy="1542"/>
          </a:xfrm>
        </p:grpSpPr>
        <p:pic>
          <p:nvPicPr>
            <p:cNvPr id="80917" name="Picture 16" descr="large woodland pool">
              <a:extLst>
                <a:ext uri="{FF2B5EF4-FFF2-40B4-BE49-F238E27FC236}">
                  <a16:creationId xmlns:a16="http://schemas.microsoft.com/office/drawing/2014/main" id="{420EEBBA-37C3-6EA1-14DB-8A8D8589DB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3385"/>
              <a:ext cx="1134" cy="771"/>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18" name="Picture 50" descr="A tussock">
              <a:extLst>
                <a:ext uri="{FF2B5EF4-FFF2-40B4-BE49-F238E27FC236}">
                  <a16:creationId xmlns:a16="http://schemas.microsoft.com/office/drawing/2014/main" id="{59812898-075C-83F7-DF4D-572CEFB4B2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2" y="2614"/>
              <a:ext cx="544" cy="799"/>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19" name="Picture 53" descr="cattail swamp">
              <a:extLst>
                <a:ext uri="{FF2B5EF4-FFF2-40B4-BE49-F238E27FC236}">
                  <a16:creationId xmlns:a16="http://schemas.microsoft.com/office/drawing/2014/main" id="{7B2F26BC-79D6-E30C-1D10-9B1ED37F79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 y="2614"/>
              <a:ext cx="590" cy="783"/>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20" name="Picture 56" descr="cedar swamp">
              <a:extLst>
                <a:ext uri="{FF2B5EF4-FFF2-40B4-BE49-F238E27FC236}">
                  <a16:creationId xmlns:a16="http://schemas.microsoft.com/office/drawing/2014/main" id="{0F49AA04-FC7B-7BF5-7ECC-B15150FA37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 y="2614"/>
              <a:ext cx="1134" cy="771"/>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21" name="Picture 59" descr="crypt area">
              <a:extLst>
                <a:ext uri="{FF2B5EF4-FFF2-40B4-BE49-F238E27FC236}">
                  <a16:creationId xmlns:a16="http://schemas.microsoft.com/office/drawing/2014/main" id="{A7E8249E-EEC8-6F2F-7A0C-ABFB43725E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2" y="3385"/>
              <a:ext cx="1134" cy="770"/>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80906" name="Group 130">
            <a:extLst>
              <a:ext uri="{FF2B5EF4-FFF2-40B4-BE49-F238E27FC236}">
                <a16:creationId xmlns:a16="http://schemas.microsoft.com/office/drawing/2014/main" id="{D3F5AE6F-E4AB-9BA5-EE38-E1A0CD18A95D}"/>
              </a:ext>
            </a:extLst>
          </p:cNvPr>
          <p:cNvGrpSpPr>
            <a:grpSpLocks/>
          </p:cNvGrpSpPr>
          <p:nvPr/>
        </p:nvGrpSpPr>
        <p:grpSpPr bwMode="auto">
          <a:xfrm>
            <a:off x="5076825" y="3213100"/>
            <a:ext cx="3887788" cy="3357563"/>
            <a:chOff x="3243" y="2115"/>
            <a:chExt cx="2449" cy="2115"/>
          </a:xfrm>
        </p:grpSpPr>
        <p:pic>
          <p:nvPicPr>
            <p:cNvPr id="80912" name="Picture 91" descr="bromeliad">
              <a:extLst>
                <a:ext uri="{FF2B5EF4-FFF2-40B4-BE49-F238E27FC236}">
                  <a16:creationId xmlns:a16="http://schemas.microsoft.com/office/drawing/2014/main" id="{68319733-0F40-8B0A-0C96-D788B02B42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43" y="2886"/>
              <a:ext cx="861" cy="1344"/>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13" name="Picture 93" descr="pitcher plant">
              <a:extLst>
                <a:ext uri="{FF2B5EF4-FFF2-40B4-BE49-F238E27FC236}">
                  <a16:creationId xmlns:a16="http://schemas.microsoft.com/office/drawing/2014/main" id="{871F7BE1-DF03-467E-30A7-E6D315B7C9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21" y="2883"/>
              <a:ext cx="763" cy="1347"/>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14" name="Picture 96" descr="treehole">
              <a:extLst>
                <a:ext uri="{FF2B5EF4-FFF2-40B4-BE49-F238E27FC236}">
                  <a16:creationId xmlns:a16="http://schemas.microsoft.com/office/drawing/2014/main" id="{2937D37A-E085-749F-1E14-B0E28D6151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67" y="2115"/>
              <a:ext cx="1225" cy="771"/>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15" name="Picture 100" descr="bamboo">
              <a:extLst>
                <a:ext uri="{FF2B5EF4-FFF2-40B4-BE49-F238E27FC236}">
                  <a16:creationId xmlns:a16="http://schemas.microsoft.com/office/drawing/2014/main" id="{BA86E416-5A81-A8D5-73D5-677E46CA3CE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4" y="2886"/>
              <a:ext cx="817" cy="1344"/>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80916" name="Picture 107" descr="tires">
              <a:extLst>
                <a:ext uri="{FF2B5EF4-FFF2-40B4-BE49-F238E27FC236}">
                  <a16:creationId xmlns:a16="http://schemas.microsoft.com/office/drawing/2014/main" id="{B8567B99-189B-937E-5433-4736CDB02C3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43" y="2115"/>
              <a:ext cx="1225" cy="772"/>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pic>
      </p:grpSp>
      <p:sp>
        <p:nvSpPr>
          <p:cNvPr id="80907" name="Rectangle 132">
            <a:extLst>
              <a:ext uri="{FF2B5EF4-FFF2-40B4-BE49-F238E27FC236}">
                <a16:creationId xmlns:a16="http://schemas.microsoft.com/office/drawing/2014/main" id="{1BAFBFBC-3977-3152-2607-436AA296081C}"/>
              </a:ext>
            </a:extLst>
          </p:cNvPr>
          <p:cNvSpPr>
            <a:spLocks noChangeArrowheads="1"/>
          </p:cNvSpPr>
          <p:nvPr/>
        </p:nvSpPr>
        <p:spPr bwMode="auto">
          <a:xfrm>
            <a:off x="250825" y="3340100"/>
            <a:ext cx="3816350" cy="3048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bg1"/>
                </a:solidFill>
              </a:rPr>
              <a:t>Daimi Su Kaynakları</a:t>
            </a:r>
          </a:p>
        </p:txBody>
      </p:sp>
      <p:sp>
        <p:nvSpPr>
          <p:cNvPr id="80908" name="Rectangle 133">
            <a:extLst>
              <a:ext uri="{FF2B5EF4-FFF2-40B4-BE49-F238E27FC236}">
                <a16:creationId xmlns:a16="http://schemas.microsoft.com/office/drawing/2014/main" id="{1319B442-4251-5A22-861B-01D6B2FBC3FE}"/>
              </a:ext>
            </a:extLst>
          </p:cNvPr>
          <p:cNvSpPr>
            <a:spLocks noChangeArrowheads="1"/>
          </p:cNvSpPr>
          <p:nvPr/>
        </p:nvSpPr>
        <p:spPr bwMode="auto">
          <a:xfrm>
            <a:off x="5076825" y="6292850"/>
            <a:ext cx="1547813" cy="3048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400" b="1">
                <a:solidFill>
                  <a:schemeClr val="bg1"/>
                </a:solidFill>
              </a:rPr>
              <a:t>Su Tutan Kaplar</a:t>
            </a:r>
          </a:p>
        </p:txBody>
      </p:sp>
      <p:sp>
        <p:nvSpPr>
          <p:cNvPr id="80909" name="Text Box 136">
            <a:extLst>
              <a:ext uri="{FF2B5EF4-FFF2-40B4-BE49-F238E27FC236}">
                <a16:creationId xmlns:a16="http://schemas.microsoft.com/office/drawing/2014/main" id="{237E4183-D8E7-52BF-0029-E80C167DC851}"/>
              </a:ext>
            </a:extLst>
          </p:cNvPr>
          <p:cNvSpPr txBox="1">
            <a:spLocks noChangeArrowheads="1"/>
          </p:cNvSpPr>
          <p:nvPr/>
        </p:nvSpPr>
        <p:spPr bwMode="auto">
          <a:xfrm>
            <a:off x="3059113" y="2636838"/>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660066"/>
              </a:buClr>
              <a:buFont typeface="Arial" panose="020B0604020202020204" pitchFamily="34" charset="0"/>
              <a:buChar char="►"/>
            </a:pPr>
            <a:r>
              <a:rPr lang="tr-TR" altLang="tr-TR" sz="1200" b="1"/>
              <a:t>Yavaş yavaş akan akarsular</a:t>
            </a:r>
          </a:p>
        </p:txBody>
      </p:sp>
      <p:sp>
        <p:nvSpPr>
          <p:cNvPr id="80910" name="Text Box 138">
            <a:extLst>
              <a:ext uri="{FF2B5EF4-FFF2-40B4-BE49-F238E27FC236}">
                <a16:creationId xmlns:a16="http://schemas.microsoft.com/office/drawing/2014/main" id="{C26015E4-7E7B-B274-3040-315A87FC32BC}"/>
              </a:ext>
            </a:extLst>
          </p:cNvPr>
          <p:cNvSpPr txBox="1">
            <a:spLocks noChangeArrowheads="1"/>
          </p:cNvSpPr>
          <p:nvPr/>
        </p:nvSpPr>
        <p:spPr bwMode="auto">
          <a:xfrm>
            <a:off x="2916238" y="188913"/>
            <a:ext cx="21605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660066"/>
              </a:buClr>
              <a:buFont typeface="Arial" panose="020B0604020202020204" pitchFamily="34" charset="0"/>
              <a:buChar char="►"/>
            </a:pPr>
            <a:r>
              <a:rPr lang="tr-TR" altLang="tr-TR" sz="1200" b="1"/>
              <a:t>Çayır ve ormanlık alanda biriken kar ve yağmur suları</a:t>
            </a:r>
          </a:p>
        </p:txBody>
      </p:sp>
      <p:sp>
        <p:nvSpPr>
          <p:cNvPr id="80911" name="Text Box 139">
            <a:extLst>
              <a:ext uri="{FF2B5EF4-FFF2-40B4-BE49-F238E27FC236}">
                <a16:creationId xmlns:a16="http://schemas.microsoft.com/office/drawing/2014/main" id="{45660868-729C-EF56-AE12-BE1B520DCAF2}"/>
              </a:ext>
            </a:extLst>
          </p:cNvPr>
          <p:cNvSpPr txBox="1">
            <a:spLocks noChangeArrowheads="1"/>
          </p:cNvSpPr>
          <p:nvPr/>
        </p:nvSpPr>
        <p:spPr bwMode="auto">
          <a:xfrm>
            <a:off x="250825" y="6165850"/>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660066"/>
              </a:buClr>
              <a:buFont typeface="Arial" panose="020B0604020202020204" pitchFamily="34" charset="0"/>
              <a:buChar char="►"/>
            </a:pPr>
            <a:r>
              <a:rPr lang="tr-TR" altLang="tr-TR" sz="1200" b="1"/>
              <a:t>Bataklıklar, göller, dere ve nehir kıyısındaki durgun sular</a:t>
            </a:r>
            <a:endParaRPr lang="tr-TR" altLang="tr-T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4">
            <a:extLst>
              <a:ext uri="{FF2B5EF4-FFF2-40B4-BE49-F238E27FC236}">
                <a16:creationId xmlns:a16="http://schemas.microsoft.com/office/drawing/2014/main" id="{9C1F2AC5-2E52-B577-14F9-3352249B129C}"/>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Mücadelesi</a:t>
            </a:r>
          </a:p>
        </p:txBody>
      </p:sp>
      <p:sp>
        <p:nvSpPr>
          <p:cNvPr id="82946" name="Line 5">
            <a:extLst>
              <a:ext uri="{FF2B5EF4-FFF2-40B4-BE49-F238E27FC236}">
                <a16:creationId xmlns:a16="http://schemas.microsoft.com/office/drawing/2014/main" id="{460634E6-152A-F2BF-6008-269D81A7D6F2}"/>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82947" name="Text Box 6">
            <a:extLst>
              <a:ext uri="{FF2B5EF4-FFF2-40B4-BE49-F238E27FC236}">
                <a16:creationId xmlns:a16="http://schemas.microsoft.com/office/drawing/2014/main" id="{3BF4B246-5642-C9FD-8D9F-282779CB0DF9}"/>
              </a:ext>
            </a:extLst>
          </p:cNvPr>
          <p:cNvSpPr txBox="1">
            <a:spLocks noChangeArrowheads="1"/>
          </p:cNvSpPr>
          <p:nvPr/>
        </p:nvSpPr>
        <p:spPr bwMode="auto">
          <a:xfrm>
            <a:off x="539750" y="1052513"/>
            <a:ext cx="3600450" cy="4989512"/>
          </a:xfrm>
          <a:prstGeom prst="rect">
            <a:avLst/>
          </a:prstGeom>
          <a:solidFill>
            <a:srgbClr val="660066">
              <a:alpha val="20000"/>
            </a:srgbClr>
          </a:solidFill>
          <a:ln w="38100">
            <a:solidFill>
              <a:srgbClr val="800080"/>
            </a:solidFill>
            <a:miter lim="800000"/>
            <a:headEnd/>
            <a:tailEnd/>
          </a:ln>
        </p:spPr>
        <p:txBody>
          <a:bodyPr>
            <a:spAutoFit/>
          </a:bodyPr>
          <a:lstStyle>
            <a:lvl1pPr marL="355600" indent="-355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53498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660066"/>
              </a:buClr>
              <a:buFont typeface="Arial" panose="020B0604020202020204" pitchFamily="34" charset="0"/>
              <a:buChar char="►"/>
            </a:pPr>
            <a:r>
              <a:rPr lang="tr-TR" altLang="tr-TR" sz="1800"/>
              <a:t>Kişisel Önlemler</a:t>
            </a:r>
          </a:p>
          <a:p>
            <a:pPr algn="just" eaLnBrk="1" hangingPunct="1">
              <a:spcBef>
                <a:spcPct val="50000"/>
              </a:spcBef>
              <a:buClr>
                <a:srgbClr val="660066"/>
              </a:buClr>
              <a:buFontTx/>
              <a:buNone/>
            </a:pPr>
            <a:r>
              <a:rPr lang="tr-TR" altLang="tr-TR" sz="1600"/>
              <a:t>	   Cibinlik ve repellent kullanımı</a:t>
            </a:r>
          </a:p>
          <a:p>
            <a:pPr algn="just" eaLnBrk="1" hangingPunct="1">
              <a:spcBef>
                <a:spcPct val="50000"/>
              </a:spcBef>
              <a:buClr>
                <a:srgbClr val="660066"/>
              </a:buClr>
              <a:buFont typeface="Arial" panose="020B0604020202020204" pitchFamily="34" charset="0"/>
              <a:buChar char="►"/>
            </a:pPr>
            <a:r>
              <a:rPr lang="tr-TR" altLang="tr-TR" sz="1800"/>
              <a:t>Mekanik Mücadele</a:t>
            </a:r>
          </a:p>
          <a:p>
            <a:pPr lvl="1" algn="just" eaLnBrk="1" hangingPunct="1">
              <a:spcBef>
                <a:spcPct val="50000"/>
              </a:spcBef>
              <a:buClr>
                <a:srgbClr val="660066"/>
              </a:buClr>
              <a:buFont typeface="Arial" panose="020B0604020202020204" pitchFamily="34" charset="0"/>
              <a:buNone/>
            </a:pPr>
            <a:r>
              <a:rPr lang="tr-TR" altLang="tr-TR" sz="1600"/>
              <a:t>Sıvasız yerlerin sıvanması</a:t>
            </a:r>
          </a:p>
          <a:p>
            <a:pPr lvl="1" algn="just" eaLnBrk="1" hangingPunct="1">
              <a:spcBef>
                <a:spcPct val="50000"/>
              </a:spcBef>
              <a:buClr>
                <a:srgbClr val="660066"/>
              </a:buClr>
              <a:buFont typeface="Arial" panose="020B0604020202020204" pitchFamily="34" charset="0"/>
              <a:buNone/>
            </a:pPr>
            <a:r>
              <a:rPr lang="tr-TR" altLang="tr-TR" sz="1600"/>
              <a:t>Kireçle badana yapılması</a:t>
            </a:r>
          </a:p>
          <a:p>
            <a:pPr lvl="1" algn="just" eaLnBrk="1" hangingPunct="1">
              <a:spcBef>
                <a:spcPct val="50000"/>
              </a:spcBef>
              <a:buClr>
                <a:srgbClr val="660066"/>
              </a:buClr>
              <a:buFont typeface="Arial" panose="020B0604020202020204" pitchFamily="34" charset="0"/>
              <a:buNone/>
            </a:pPr>
            <a:r>
              <a:rPr lang="tr-TR" altLang="tr-TR" sz="1600"/>
              <a:t>Durgun suların yok edilmesi</a:t>
            </a:r>
          </a:p>
          <a:p>
            <a:pPr lvl="1" algn="just" eaLnBrk="1" hangingPunct="1">
              <a:spcBef>
                <a:spcPct val="50000"/>
              </a:spcBef>
              <a:buClr>
                <a:srgbClr val="660066"/>
              </a:buClr>
              <a:buFont typeface="Arial" panose="020B0604020202020204" pitchFamily="34" charset="0"/>
              <a:buNone/>
            </a:pPr>
            <a:r>
              <a:rPr lang="tr-TR" altLang="tr-TR" sz="1600"/>
              <a:t>Bataklıkların kurutulması</a:t>
            </a:r>
          </a:p>
          <a:p>
            <a:pPr eaLnBrk="1" hangingPunct="1">
              <a:spcBef>
                <a:spcPct val="50000"/>
              </a:spcBef>
              <a:buClr>
                <a:srgbClr val="660066"/>
              </a:buClr>
              <a:buFont typeface="Arial" panose="020B0604020202020204" pitchFamily="34" charset="0"/>
              <a:buChar char="►"/>
            </a:pPr>
            <a:r>
              <a:rPr lang="tr-TR" altLang="tr-TR" sz="1800"/>
              <a:t>Kimyasal Mücadele</a:t>
            </a:r>
          </a:p>
          <a:p>
            <a:pPr lvl="1" eaLnBrk="1" hangingPunct="1">
              <a:spcBef>
                <a:spcPct val="50000"/>
              </a:spcBef>
              <a:buClr>
                <a:srgbClr val="660066"/>
              </a:buClr>
              <a:buFont typeface="Arial" panose="020B0604020202020204" pitchFamily="34" charset="0"/>
              <a:buNone/>
            </a:pPr>
            <a:r>
              <a:rPr lang="tr-TR" altLang="tr-TR" sz="1600"/>
              <a:t>İnsektisit uygulaması</a:t>
            </a:r>
          </a:p>
          <a:p>
            <a:pPr lvl="1" eaLnBrk="1" hangingPunct="1">
              <a:spcBef>
                <a:spcPct val="50000"/>
              </a:spcBef>
              <a:buClr>
                <a:srgbClr val="660066"/>
              </a:buClr>
              <a:buFont typeface="Arial" panose="020B0604020202020204" pitchFamily="34" charset="0"/>
              <a:buNone/>
            </a:pPr>
            <a:r>
              <a:rPr lang="tr-TR" altLang="tr-TR" sz="1600"/>
              <a:t>Larvasit uygulaması</a:t>
            </a:r>
            <a:r>
              <a:rPr lang="tr-TR" altLang="tr-TR" sz="1800"/>
              <a:t>	</a:t>
            </a:r>
          </a:p>
          <a:p>
            <a:pPr eaLnBrk="1" hangingPunct="1">
              <a:spcBef>
                <a:spcPct val="50000"/>
              </a:spcBef>
              <a:buClr>
                <a:srgbClr val="660066"/>
              </a:buClr>
              <a:buFont typeface="Arial" panose="020B0604020202020204" pitchFamily="34" charset="0"/>
              <a:buChar char="►"/>
            </a:pPr>
            <a:r>
              <a:rPr lang="tr-TR" altLang="tr-TR" sz="1800"/>
              <a:t>Biyolojik Mücadele</a:t>
            </a:r>
          </a:p>
          <a:p>
            <a:pPr lvl="1" eaLnBrk="1" hangingPunct="1">
              <a:spcBef>
                <a:spcPct val="50000"/>
              </a:spcBef>
              <a:buClr>
                <a:srgbClr val="660066"/>
              </a:buClr>
              <a:buFont typeface="Arial" panose="020B0604020202020204" pitchFamily="34" charset="0"/>
              <a:buNone/>
            </a:pPr>
            <a:r>
              <a:rPr lang="tr-TR" altLang="tr-TR" sz="1600"/>
              <a:t>Gambusia balıkları</a:t>
            </a:r>
          </a:p>
          <a:p>
            <a:pPr lvl="1" eaLnBrk="1" hangingPunct="1">
              <a:spcBef>
                <a:spcPct val="50000"/>
              </a:spcBef>
              <a:buClr>
                <a:srgbClr val="660066"/>
              </a:buClr>
              <a:buFont typeface="Arial" panose="020B0604020202020204" pitchFamily="34" charset="0"/>
              <a:buNone/>
            </a:pPr>
            <a:r>
              <a:rPr lang="tr-TR" altLang="tr-TR" sz="1600"/>
              <a:t>Bacillius thuringiensis</a:t>
            </a:r>
          </a:p>
        </p:txBody>
      </p:sp>
      <p:pic>
        <p:nvPicPr>
          <p:cNvPr id="82948" name="Picture 10">
            <a:extLst>
              <a:ext uri="{FF2B5EF4-FFF2-40B4-BE49-F238E27FC236}">
                <a16:creationId xmlns:a16="http://schemas.microsoft.com/office/drawing/2014/main" id="{D70DF332-8BA9-0121-85CE-9112E9F1F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322763"/>
            <a:ext cx="3028950" cy="1698625"/>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82949" name="Picture 11">
            <a:extLst>
              <a:ext uri="{FF2B5EF4-FFF2-40B4-BE49-F238E27FC236}">
                <a16:creationId xmlns:a16="http://schemas.microsoft.com/office/drawing/2014/main" id="{C45D49C7-DF34-34DF-DEE2-264437BA3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492375"/>
            <a:ext cx="3024187" cy="1657350"/>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6864576-5F3B-C63E-B3A1-6B1F05F5B5DD}"/>
              </a:ext>
            </a:extLst>
          </p:cNvPr>
          <p:cNvSpPr>
            <a:spLocks noGrp="1" noChangeArrowheads="1"/>
          </p:cNvSpPr>
          <p:nvPr>
            <p:ph type="body" idx="1"/>
          </p:nvPr>
        </p:nvSpPr>
        <p:spPr>
          <a:xfrm>
            <a:off x="468313" y="620713"/>
            <a:ext cx="5029200" cy="2122487"/>
          </a:xfrm>
          <a:solidFill>
            <a:srgbClr val="800080"/>
          </a:solidFill>
        </p:spPr>
        <p:txBody>
          <a:bodyPr/>
          <a:lstStyle/>
          <a:p>
            <a:pPr eaLnBrk="1" hangingPunct="1">
              <a:lnSpc>
                <a:spcPct val="80000"/>
              </a:lnSpc>
            </a:pPr>
            <a:r>
              <a:rPr lang="tr-TR" altLang="tr-TR" sz="2400">
                <a:solidFill>
                  <a:schemeClr val="bg1"/>
                </a:solidFill>
              </a:rPr>
              <a:t>Dişi sivrisinekler yumurta koymadan önce kan emerler</a:t>
            </a:r>
            <a:endParaRPr lang="en-US" altLang="tr-TR" sz="2400">
              <a:solidFill>
                <a:schemeClr val="bg1"/>
              </a:solidFill>
            </a:endParaRPr>
          </a:p>
          <a:p>
            <a:pPr eaLnBrk="1" hangingPunct="1">
              <a:lnSpc>
                <a:spcPct val="80000"/>
              </a:lnSpc>
            </a:pPr>
            <a:r>
              <a:rPr lang="tr-TR" altLang="tr-TR" sz="2400">
                <a:solidFill>
                  <a:schemeClr val="bg1"/>
                </a:solidFill>
              </a:rPr>
              <a:t>Erkek sivrisinekler kan emmezler</a:t>
            </a:r>
            <a:r>
              <a:rPr lang="en-US" altLang="tr-TR" sz="2400">
                <a:solidFill>
                  <a:schemeClr val="bg1"/>
                </a:solidFill>
              </a:rPr>
              <a:t>.</a:t>
            </a:r>
          </a:p>
          <a:p>
            <a:pPr lvl="1" eaLnBrk="1" hangingPunct="1">
              <a:lnSpc>
                <a:spcPct val="80000"/>
              </a:lnSpc>
            </a:pPr>
            <a:r>
              <a:rPr lang="tr-TR" altLang="tr-TR" sz="2400">
                <a:solidFill>
                  <a:schemeClr val="bg1"/>
                </a:solidFill>
              </a:rPr>
              <a:t>Erkekler fırça gibi antene sahiptir</a:t>
            </a:r>
            <a:endParaRPr lang="en-US" altLang="tr-TR" sz="3200">
              <a:solidFill>
                <a:schemeClr val="bg1"/>
              </a:solidFill>
            </a:endParaRPr>
          </a:p>
        </p:txBody>
      </p:sp>
      <p:pic>
        <p:nvPicPr>
          <p:cNvPr id="21506" name="Picture 3" descr="cxpipmant">
            <a:extLst>
              <a:ext uri="{FF2B5EF4-FFF2-40B4-BE49-F238E27FC236}">
                <a16:creationId xmlns:a16="http://schemas.microsoft.com/office/drawing/2014/main" id="{B4D10AA9-FEB4-8E8C-1460-1F171C0E7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91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xpipf">
            <a:extLst>
              <a:ext uri="{FF2B5EF4-FFF2-40B4-BE49-F238E27FC236}">
                <a16:creationId xmlns:a16="http://schemas.microsoft.com/office/drawing/2014/main" id="{24A6D278-1218-2508-A427-CCBBD211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7195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cxpipm">
            <a:extLst>
              <a:ext uri="{FF2B5EF4-FFF2-40B4-BE49-F238E27FC236}">
                <a16:creationId xmlns:a16="http://schemas.microsoft.com/office/drawing/2014/main" id="{37775B0B-73C7-B619-C0A5-DA9F3FE69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905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a:extLst>
              <a:ext uri="{FF2B5EF4-FFF2-40B4-BE49-F238E27FC236}">
                <a16:creationId xmlns:a16="http://schemas.microsoft.com/office/drawing/2014/main" id="{EA622262-1A30-2B1F-D36B-A2721A54C05B}"/>
              </a:ext>
            </a:extLst>
          </p:cNvPr>
          <p:cNvSpPr txBox="1">
            <a:spLocks noChangeArrowheads="1"/>
          </p:cNvSpPr>
          <p:nvPr/>
        </p:nvSpPr>
        <p:spPr bwMode="auto">
          <a:xfrm>
            <a:off x="6842125" y="1366838"/>
            <a:ext cx="963613" cy="457200"/>
          </a:xfrm>
          <a:prstGeom prst="rect">
            <a:avLst/>
          </a:prstGeom>
          <a:solidFill>
            <a:srgbClr val="80008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2400"/>
              <a:t>Erkek</a:t>
            </a:r>
            <a:endParaRPr lang="en-US" altLang="tr-TR" sz="2400">
              <a:latin typeface="Times New Roman" panose="02020603050405020304" pitchFamily="18" charset="0"/>
            </a:endParaRPr>
          </a:p>
        </p:txBody>
      </p:sp>
      <p:sp>
        <p:nvSpPr>
          <p:cNvPr id="21510" name="Text Box 7">
            <a:extLst>
              <a:ext uri="{FF2B5EF4-FFF2-40B4-BE49-F238E27FC236}">
                <a16:creationId xmlns:a16="http://schemas.microsoft.com/office/drawing/2014/main" id="{FBCE5CE6-6C8C-A411-53E0-41342E39274B}"/>
              </a:ext>
            </a:extLst>
          </p:cNvPr>
          <p:cNvSpPr txBox="1">
            <a:spLocks noChangeArrowheads="1"/>
          </p:cNvSpPr>
          <p:nvPr/>
        </p:nvSpPr>
        <p:spPr bwMode="auto">
          <a:xfrm>
            <a:off x="2209800" y="3576638"/>
            <a:ext cx="2030413" cy="457200"/>
          </a:xfrm>
          <a:prstGeom prst="rect">
            <a:avLst/>
          </a:prstGeom>
          <a:solidFill>
            <a:srgbClr val="80008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2400"/>
              <a:t>Dişi sivrisinek</a:t>
            </a:r>
            <a:endParaRPr lang="en-US" altLang="tr-TR" sz="240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81">
            <a:extLst>
              <a:ext uri="{FF2B5EF4-FFF2-40B4-BE49-F238E27FC236}">
                <a16:creationId xmlns:a16="http://schemas.microsoft.com/office/drawing/2014/main" id="{9E0A648C-D2BE-6E4D-84EE-45CC033FED7F}"/>
              </a:ext>
            </a:extLst>
          </p:cNvPr>
          <p:cNvSpPr>
            <a:spLocks noChangeArrowheads="1"/>
          </p:cNvSpPr>
          <p:nvPr/>
        </p:nvSpPr>
        <p:spPr bwMode="auto">
          <a:xfrm>
            <a:off x="2555875" y="0"/>
            <a:ext cx="6588125" cy="6858000"/>
          </a:xfrm>
          <a:prstGeom prst="rect">
            <a:avLst/>
          </a:prstGeom>
          <a:solidFill>
            <a:srgbClr val="80008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graphicFrame>
        <p:nvGraphicFramePr>
          <p:cNvPr id="4892" name="Group 796">
            <a:extLst>
              <a:ext uri="{FF2B5EF4-FFF2-40B4-BE49-F238E27FC236}">
                <a16:creationId xmlns:a16="http://schemas.microsoft.com/office/drawing/2014/main" id="{600809FB-3146-AF48-AADB-5A50EE692D90}"/>
              </a:ext>
            </a:extLst>
          </p:cNvPr>
          <p:cNvGraphicFramePr>
            <a:graphicFrameLocks noGrp="1"/>
          </p:cNvGraphicFramePr>
          <p:nvPr/>
        </p:nvGraphicFramePr>
        <p:xfrm>
          <a:off x="179388" y="1125538"/>
          <a:ext cx="2089150" cy="1371600"/>
        </p:xfrm>
        <a:graphic>
          <a:graphicData uri="http://schemas.openxmlformats.org/drawingml/2006/table">
            <a:tbl>
              <a:tblPr/>
              <a:tblGrid>
                <a:gridCol w="1016000">
                  <a:extLst>
                    <a:ext uri="{9D8B030D-6E8A-4147-A177-3AD203B41FA5}">
                      <a16:colId xmlns:a16="http://schemas.microsoft.com/office/drawing/2014/main" val="4050070945"/>
                    </a:ext>
                  </a:extLst>
                </a:gridCol>
                <a:gridCol w="1073150">
                  <a:extLst>
                    <a:ext uri="{9D8B030D-6E8A-4147-A177-3AD203B41FA5}">
                      <a16:colId xmlns:a16="http://schemas.microsoft.com/office/drawing/2014/main" val="1184928251"/>
                    </a:ext>
                  </a:extLst>
                </a:gridCol>
              </a:tblGrid>
              <a:tr h="2190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Alem:</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Animalia</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6693644"/>
                  </a:ext>
                </a:extLst>
              </a:tr>
              <a:tr h="2190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Şube:</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Arthropoda</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1329049"/>
                  </a:ext>
                </a:extLst>
              </a:tr>
              <a:tr h="2190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Sınıf:</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Insecta</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214747"/>
                  </a:ext>
                </a:extLst>
              </a:tr>
              <a:tr h="2190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Takım:</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Diptera</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8169754"/>
                  </a:ext>
                </a:extLst>
              </a:tr>
              <a:tr h="2190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Familya:</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Culicidae</a:t>
                      </a:r>
                      <a:endParaRPr kumimoji="0" lang="tr-TR" altLang="tr-TR"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5737230"/>
                  </a:ext>
                </a:extLst>
              </a:tr>
            </a:tbl>
          </a:graphicData>
        </a:graphic>
      </p:graphicFrame>
      <p:graphicFrame>
        <p:nvGraphicFramePr>
          <p:cNvPr id="4869" name="Group 773">
            <a:extLst>
              <a:ext uri="{FF2B5EF4-FFF2-40B4-BE49-F238E27FC236}">
                <a16:creationId xmlns:a16="http://schemas.microsoft.com/office/drawing/2014/main" id="{0D0B15A1-8F6B-A546-B1B2-FC4D992A78FD}"/>
              </a:ext>
            </a:extLst>
          </p:cNvPr>
          <p:cNvGraphicFramePr>
            <a:graphicFrameLocks noGrp="1"/>
          </p:cNvGraphicFramePr>
          <p:nvPr/>
        </p:nvGraphicFramePr>
        <p:xfrm>
          <a:off x="5940425" y="3429000"/>
          <a:ext cx="3097213" cy="1098550"/>
        </p:xfrm>
        <a:graphic>
          <a:graphicData uri="http://schemas.openxmlformats.org/drawingml/2006/table">
            <a:tbl>
              <a:tblPr/>
              <a:tblGrid>
                <a:gridCol w="3097213">
                  <a:extLst>
                    <a:ext uri="{9D8B030D-6E8A-4147-A177-3AD203B41FA5}">
                      <a16:colId xmlns:a16="http://schemas.microsoft.com/office/drawing/2014/main" val="20000"/>
                    </a:ext>
                  </a:extLst>
                </a:gridCol>
              </a:tblGrid>
              <a:tr h="274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FFFF"/>
                          </a:solidFill>
                          <a:effectLst/>
                          <a:latin typeface="Times New Roman" charset="0"/>
                          <a:ea typeface="ＭＳ Ｐゴシック" charset="0"/>
                          <a:cs typeface="Times New Roman" charset="0"/>
                        </a:rPr>
                        <a:t>Alt familya: Anophelinae </a:t>
                      </a:r>
                      <a:endParaRPr kumimoji="0" lang="tr-TR" sz="1800" b="1"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10000"/>
                  </a:ext>
                </a:extLst>
              </a:tr>
              <a:tr h="274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74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chemeClr val="tx1"/>
                          </a:solidFill>
                          <a:effectLst/>
                          <a:latin typeface="Times New Roman" charset="0"/>
                          <a:ea typeface="ＭＳ Ｐゴシック" charset="0"/>
                          <a:cs typeface="Times New Roman" charset="0"/>
                          <a:hlinkClick r:id="rId3" tooltip="Bironella"/>
                        </a:rPr>
                        <a:t>Bironella</a:t>
                      </a:r>
                      <a:r>
                        <a:rPr kumimoji="0" lang="tr-TR" sz="12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274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chemeClr val="tx1"/>
                          </a:solidFill>
                          <a:effectLst/>
                          <a:latin typeface="Times New Roman" charset="0"/>
                          <a:ea typeface="ＭＳ Ｐゴシック" charset="0"/>
                          <a:cs typeface="Times New Roman" charset="0"/>
                          <a:hlinkClick r:id="rId4" tooltip="Chagasia"/>
                        </a:rPr>
                        <a:t>Chagasia</a:t>
                      </a:r>
                      <a:r>
                        <a:rPr kumimoji="0" lang="tr-TR" sz="12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bl>
          </a:graphicData>
        </a:graphic>
      </p:graphicFrame>
      <p:graphicFrame>
        <p:nvGraphicFramePr>
          <p:cNvPr id="4868" name="Group 772">
            <a:extLst>
              <a:ext uri="{FF2B5EF4-FFF2-40B4-BE49-F238E27FC236}">
                <a16:creationId xmlns:a16="http://schemas.microsoft.com/office/drawing/2014/main" id="{4DB5CB15-C307-114A-B6E2-582554485362}"/>
              </a:ext>
            </a:extLst>
          </p:cNvPr>
          <p:cNvGraphicFramePr>
            <a:graphicFrameLocks noGrp="1"/>
          </p:cNvGraphicFramePr>
          <p:nvPr/>
        </p:nvGraphicFramePr>
        <p:xfrm>
          <a:off x="2700338" y="404813"/>
          <a:ext cx="3095625" cy="1647825"/>
        </p:xfrm>
        <a:graphic>
          <a:graphicData uri="http://schemas.openxmlformats.org/drawingml/2006/table">
            <a:tbl>
              <a:tblPr/>
              <a:tblGrid>
                <a:gridCol w="1584325">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tblGrid>
              <a:tr h="2746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FFFFFF"/>
                          </a:solidFill>
                          <a:effectLst/>
                          <a:latin typeface="Times New Roman" charset="0"/>
                          <a:ea typeface="ＭＳ Ｐゴシック" charset="0"/>
                          <a:cs typeface="Times New Roman" charset="0"/>
                        </a:rPr>
                        <a:t>Alt familya: Culicinae </a:t>
                      </a:r>
                      <a:endParaRPr kumimoji="0" lang="tr-TR" sz="1800" b="1"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hMerge="1">
                  <a:txBody>
                    <a:bodyPr/>
                    <a:lstStyle/>
                    <a:p>
                      <a:endParaRPr lang="en-US"/>
                    </a:p>
                  </a:txBody>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charset="0"/>
                          <a:ea typeface="ＭＳ Ｐゴシック" charset="0"/>
                          <a:cs typeface="Times New Roman" charset="0"/>
                        </a:rPr>
                        <a:t>Oymak: Aedeomyiini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charset="0"/>
                          <a:ea typeface="ＭＳ Ｐゴシック" charset="0"/>
                          <a:cs typeface="Times New Roman" charset="0"/>
                        </a:rPr>
                        <a:t>Oymak: Culicini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274638">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5" tooltip="Aedeomyia"/>
                        </a:rPr>
                        <a:t>Aedeomyia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274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6" tooltip="Deinocerites"/>
                        </a:rPr>
                        <a:t>Deinocerites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274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7" tooltip="Galindomyia"/>
                        </a:rPr>
                        <a:t>Galindomyia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274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8" tooltip="Lutzia"/>
                        </a:rPr>
                        <a:t>Lutzia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bl>
          </a:graphicData>
        </a:graphic>
      </p:graphicFrame>
      <p:graphicFrame>
        <p:nvGraphicFramePr>
          <p:cNvPr id="4888" name="Group 792">
            <a:extLst>
              <a:ext uri="{FF2B5EF4-FFF2-40B4-BE49-F238E27FC236}">
                <a16:creationId xmlns:a16="http://schemas.microsoft.com/office/drawing/2014/main" id="{3CB1C715-D80C-E447-A406-49E83A6D73C0}"/>
              </a:ext>
            </a:extLst>
          </p:cNvPr>
          <p:cNvGraphicFramePr>
            <a:graphicFrameLocks noGrp="1"/>
          </p:cNvGraphicFramePr>
          <p:nvPr/>
        </p:nvGraphicFramePr>
        <p:xfrm>
          <a:off x="2700338" y="2133600"/>
          <a:ext cx="3095625" cy="3932238"/>
        </p:xfrm>
        <a:graphic>
          <a:graphicData uri="http://schemas.openxmlformats.org/drawingml/2006/table">
            <a:tbl>
              <a:tblPr/>
              <a:tblGrid>
                <a:gridCol w="1509712">
                  <a:extLst>
                    <a:ext uri="{9D8B030D-6E8A-4147-A177-3AD203B41FA5}">
                      <a16:colId xmlns:a16="http://schemas.microsoft.com/office/drawing/2014/main" val="20000"/>
                    </a:ext>
                  </a:extLst>
                </a:gridCol>
                <a:gridCol w="1585913">
                  <a:extLst>
                    <a:ext uri="{9D8B030D-6E8A-4147-A177-3AD203B41FA5}">
                      <a16:colId xmlns:a16="http://schemas.microsoft.com/office/drawing/2014/main" val="20001"/>
                    </a:ext>
                  </a:extLst>
                </a:gridCol>
              </a:tblGrid>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charset="0"/>
                          <a:ea typeface="ＭＳ Ｐゴシック" charset="0"/>
                          <a:cs typeface="Times New Roman" charset="0"/>
                        </a:rPr>
                        <a:t>Oymak: Aedini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charset="0"/>
                          <a:ea typeface="ＭＳ Ｐゴシック" charset="0"/>
                          <a:cs typeface="Times New Roman" charset="0"/>
                        </a:rPr>
                        <a:t>Oymak: Sabethini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9" tooltip="Isostomyia"/>
                        </a:rPr>
                        <a:t>Isostomyia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0" tooltip="Armigeres"/>
                        </a:rPr>
                        <a:t>Armigeres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1" tooltip="Johnbelkinia"/>
                        </a:rPr>
                        <a:t>Johnbelkinia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2" tooltip="Ayurakitia"/>
                        </a:rPr>
                        <a:t>Ayurakitia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3" tooltip="Limatus"/>
                        </a:rPr>
                        <a:t>Limatus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4" tooltip="Eretmapodites"/>
                        </a:rPr>
                        <a:t>Eretmapodites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5" tooltip="Malaya"/>
                        </a:rPr>
                        <a:t>Malaya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6" tooltip="Haemagogus"/>
                        </a:rPr>
                        <a:t>Haemagogus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7" tooltip="Maorigoeldia"/>
                        </a:rPr>
                        <a:t>Maorigoeldia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8" tooltip="Heizmannia"/>
                        </a:rPr>
                        <a:t>Heizmannia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19" tooltip="Onirion"/>
                        </a:rPr>
                        <a:t>Onirion</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0" tooltip="Opifex"/>
                        </a:rPr>
                        <a:t>Opifex</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1" tooltip="Runchomyia"/>
                        </a:rPr>
                        <a:t>Runchomyia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2" tooltip="Psorophora"/>
                        </a:rPr>
                        <a:t>Psorophora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3" tooltip="Sabethes"/>
                        </a:rPr>
                        <a:t>Sabethes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4" tooltip="Tanakaius"/>
                        </a:rPr>
                        <a:t>Tanakaius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5" tooltip="Shannoniana"/>
                        </a:rPr>
                        <a:t>Shannoniana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6" tooltip="Udaya"/>
                        </a:rPr>
                        <a:t>Udaya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7" tooltip="Topomyia"/>
                        </a:rPr>
                        <a:t>Topomyia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0"/>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8" tooltip="Verrallina"/>
                        </a:rPr>
                        <a:t>Verrallina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29" tooltip="Trichoprosopon"/>
                        </a:rPr>
                        <a:t>Trichoprosopon</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1"/>
                  </a:ext>
                </a:extLst>
              </a:tr>
              <a:tr h="2619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30" tooltip="Zeugnomyia"/>
                        </a:rPr>
                        <a:t>Zeugnomyia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31" tooltip="Tripteroides"/>
                        </a:rPr>
                        <a:t>Tripteroides</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2"/>
                  </a:ext>
                </a:extLst>
              </a:tr>
              <a:tr h="274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32" tooltip="Wyeomyia"/>
                        </a:rPr>
                        <a:t>Wyeomyia</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3"/>
                  </a:ext>
                </a:extLst>
              </a:tr>
            </a:tbl>
          </a:graphicData>
        </a:graphic>
      </p:graphicFrame>
      <p:graphicFrame>
        <p:nvGraphicFramePr>
          <p:cNvPr id="4863" name="Group 767">
            <a:extLst>
              <a:ext uri="{FF2B5EF4-FFF2-40B4-BE49-F238E27FC236}">
                <a16:creationId xmlns:a16="http://schemas.microsoft.com/office/drawing/2014/main" id="{BF431A3E-EB33-E144-9E47-4542CA3D6489}"/>
              </a:ext>
            </a:extLst>
          </p:cNvPr>
          <p:cNvGraphicFramePr>
            <a:graphicFrameLocks noGrp="1"/>
          </p:cNvGraphicFramePr>
          <p:nvPr/>
        </p:nvGraphicFramePr>
        <p:xfrm>
          <a:off x="5867400" y="692150"/>
          <a:ext cx="3019425" cy="1006475"/>
        </p:xfrm>
        <a:graphic>
          <a:graphicData uri="http://schemas.openxmlformats.org/drawingml/2006/table">
            <a:tbl>
              <a:tblPr/>
              <a:tblGrid>
                <a:gridCol w="1435100">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charset="0"/>
                          <a:ea typeface="ＭＳ Ｐゴシック" charset="0"/>
                          <a:cs typeface="Times New Roman" charset="0"/>
                        </a:rPr>
                        <a:t>Oymak: Hodgesiini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charset="0"/>
                          <a:ea typeface="ＭＳ Ｐゴシック" charset="0"/>
                          <a:cs typeface="Times New Roman" charset="0"/>
                        </a:rPr>
                        <a:t>Oymak: Ficalbiini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2746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33" tooltip="Hodgesia"/>
                        </a:rPr>
                        <a:t>Hodgesia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34" tooltip="Ficalbia"/>
                        </a:rPr>
                        <a:t>Ficalbia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746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hlinkClick r:id="rId35" tooltip="Mimomyia"/>
                        </a:rPr>
                        <a:t>Mimomyia</a:t>
                      </a:r>
                      <a:r>
                        <a:rPr kumimoji="0" lang="tr-TR" sz="12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8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bl>
          </a:graphicData>
        </a:graphic>
      </p:graphicFrame>
      <p:graphicFrame>
        <p:nvGraphicFramePr>
          <p:cNvPr id="4856" name="Group 760">
            <a:extLst>
              <a:ext uri="{FF2B5EF4-FFF2-40B4-BE49-F238E27FC236}">
                <a16:creationId xmlns:a16="http://schemas.microsoft.com/office/drawing/2014/main" id="{4F816A9F-D1E7-9D4A-8914-9C3190569F03}"/>
              </a:ext>
            </a:extLst>
          </p:cNvPr>
          <p:cNvGraphicFramePr>
            <a:graphicFrameLocks noGrp="1"/>
          </p:cNvGraphicFramePr>
          <p:nvPr/>
        </p:nvGraphicFramePr>
        <p:xfrm>
          <a:off x="5867400" y="2420938"/>
          <a:ext cx="1441450" cy="854075"/>
        </p:xfrm>
        <a:graphic>
          <a:graphicData uri="http://schemas.openxmlformats.org/drawingml/2006/table">
            <a:tbl>
              <a:tblPr/>
              <a:tblGrid>
                <a:gridCol w="1441450">
                  <a:extLst>
                    <a:ext uri="{9D8B030D-6E8A-4147-A177-3AD203B41FA5}">
                      <a16:colId xmlns:a16="http://schemas.microsoft.com/office/drawing/2014/main" val="20000"/>
                    </a:ext>
                  </a:extLst>
                </a:gridCol>
              </a:tblGrid>
              <a:tr h="244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chemeClr val="tx1"/>
                          </a:solidFill>
                          <a:effectLst/>
                          <a:latin typeface="Times New Roman" charset="0"/>
                          <a:ea typeface="ＭＳ Ｐゴシック" charset="0"/>
                          <a:cs typeface="Times New Roman" charset="0"/>
                        </a:rPr>
                        <a:t>Oymak: Mansoniini </a:t>
                      </a:r>
                      <a:endParaRPr kumimoji="0" lang="tr-TR" sz="1600" b="0" i="0" u="none" strike="noStrike" cap="none" normalizeH="0" baseline="0">
                        <a:ln>
                          <a:noFill/>
                        </a:ln>
                        <a:solidFill>
                          <a:schemeClr val="tx1"/>
                        </a:solidFill>
                        <a:effectLst/>
                        <a:latin typeface="Arial" charset="0"/>
                        <a:ea typeface="ＭＳ Ｐゴシック"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05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chemeClr val="tx1"/>
                          </a:solidFill>
                          <a:effectLst/>
                          <a:latin typeface="Times New Roman" charset="0"/>
                          <a:ea typeface="ＭＳ Ｐゴシック" charset="0"/>
                          <a:cs typeface="Times New Roman" charset="0"/>
                        </a:rPr>
                        <a:t>Cins: </a:t>
                      </a:r>
                      <a:r>
                        <a:rPr kumimoji="0" lang="tr-TR" sz="1000" b="0" i="0" u="none" strike="noStrike" cap="none" normalizeH="0" baseline="0">
                          <a:ln>
                            <a:noFill/>
                          </a:ln>
                          <a:solidFill>
                            <a:schemeClr val="tx1"/>
                          </a:solidFill>
                          <a:effectLst/>
                          <a:latin typeface="Times New Roman" charset="0"/>
                          <a:ea typeface="ＭＳ Ｐゴシック" charset="0"/>
                          <a:cs typeface="Times New Roman" charset="0"/>
                          <a:hlinkClick r:id="rId36" tooltip="Coquillettidia"/>
                        </a:rPr>
                        <a:t>Coquillettidia</a:t>
                      </a:r>
                      <a:r>
                        <a:rPr kumimoji="0" lang="tr-TR" sz="10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tr-TR" sz="1600" b="0" i="0" u="none" strike="noStrike" cap="none" normalizeH="0" baseline="0">
                        <a:ln>
                          <a:noFill/>
                        </a:ln>
                        <a:solidFill>
                          <a:schemeClr val="tx1"/>
                        </a:solidFill>
                        <a:effectLst/>
                        <a:latin typeface="Arial" charset="0"/>
                        <a:ea typeface="ＭＳ Ｐゴシック"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05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chemeClr val="tx1"/>
                          </a:solidFill>
                          <a:effectLst/>
                          <a:latin typeface="Times New Roman" charset="0"/>
                          <a:ea typeface="ＭＳ Ｐゴシック" charset="0"/>
                          <a:cs typeface="Times New Roman" charset="0"/>
                        </a:rPr>
                        <a:t>Cins: </a:t>
                      </a:r>
                      <a:r>
                        <a:rPr kumimoji="0" lang="tr-TR" sz="1000" b="0" i="0" u="none" strike="noStrike" cap="none" normalizeH="0" baseline="0">
                          <a:ln>
                            <a:noFill/>
                          </a:ln>
                          <a:solidFill>
                            <a:schemeClr val="tx1"/>
                          </a:solidFill>
                          <a:effectLst/>
                          <a:latin typeface="Times New Roman" charset="0"/>
                          <a:ea typeface="ＭＳ Ｐゴシック" charset="0"/>
                          <a:cs typeface="Times New Roman" charset="0"/>
                          <a:hlinkClick r:id="rId37" tooltip="Mansonia"/>
                        </a:rPr>
                        <a:t>Mansonia</a:t>
                      </a:r>
                      <a:r>
                        <a:rPr kumimoji="0" lang="tr-TR" sz="10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tr-TR" sz="1600" b="0" i="0" u="none" strike="noStrike" cap="none" normalizeH="0" baseline="0">
                        <a:ln>
                          <a:noFill/>
                        </a:ln>
                        <a:solidFill>
                          <a:schemeClr val="tx1"/>
                        </a:solidFill>
                        <a:effectLst/>
                        <a:latin typeface="Arial" charset="0"/>
                        <a:ea typeface="ＭＳ Ｐゴシック"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bl>
          </a:graphicData>
        </a:graphic>
      </p:graphicFrame>
      <p:graphicFrame>
        <p:nvGraphicFramePr>
          <p:cNvPr id="4857" name="Group 761">
            <a:extLst>
              <a:ext uri="{FF2B5EF4-FFF2-40B4-BE49-F238E27FC236}">
                <a16:creationId xmlns:a16="http://schemas.microsoft.com/office/drawing/2014/main" id="{0309FA9D-A10A-0B40-83D1-5F9B534DB7B8}"/>
              </a:ext>
            </a:extLst>
          </p:cNvPr>
          <p:cNvGraphicFramePr>
            <a:graphicFrameLocks noGrp="1"/>
          </p:cNvGraphicFramePr>
          <p:nvPr/>
        </p:nvGraphicFramePr>
        <p:xfrm>
          <a:off x="5867400" y="1773238"/>
          <a:ext cx="3059113" cy="549275"/>
        </p:xfrm>
        <a:graphic>
          <a:graphicData uri="http://schemas.openxmlformats.org/drawingml/2006/table">
            <a:tbl>
              <a:tblPr/>
              <a:tblGrid>
                <a:gridCol w="1441450">
                  <a:extLst>
                    <a:ext uri="{9D8B030D-6E8A-4147-A177-3AD203B41FA5}">
                      <a16:colId xmlns:a16="http://schemas.microsoft.com/office/drawing/2014/main" val="20000"/>
                    </a:ext>
                  </a:extLst>
                </a:gridCol>
                <a:gridCol w="1617663">
                  <a:extLst>
                    <a:ext uri="{9D8B030D-6E8A-4147-A177-3AD203B41FA5}">
                      <a16:colId xmlns:a16="http://schemas.microsoft.com/office/drawing/2014/main" val="20001"/>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rgbClr val="000000"/>
                          </a:solidFill>
                          <a:effectLst/>
                          <a:latin typeface="Times New Roman" charset="0"/>
                          <a:ea typeface="ＭＳ Ｐゴシック" charset="0"/>
                          <a:cs typeface="Times New Roman" charset="0"/>
                        </a:rPr>
                        <a:t>Oymak: Culisetini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rgbClr val="000000"/>
                          </a:solidFill>
                          <a:effectLst/>
                          <a:latin typeface="Times New Roman" charset="0"/>
                          <a:ea typeface="ＭＳ Ｐゴシック" charset="0"/>
                          <a:cs typeface="Times New Roman" charset="0"/>
                        </a:rPr>
                        <a:t>Oymak: Orthopodomyiini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hlinkClick r:id="rId38" tooltip="Culiseta"/>
                        </a:rPr>
                        <a:t>Culiseta</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hlinkClick r:id="rId39" tooltip="Orthopodomyia"/>
                        </a:rPr>
                        <a:t>Orthopodomyia</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graphicFrame>
        <p:nvGraphicFramePr>
          <p:cNvPr id="4854" name="Group 758">
            <a:extLst>
              <a:ext uri="{FF2B5EF4-FFF2-40B4-BE49-F238E27FC236}">
                <a16:creationId xmlns:a16="http://schemas.microsoft.com/office/drawing/2014/main" id="{DE94E238-2652-C141-8FA3-6D6FCB9241DF}"/>
              </a:ext>
            </a:extLst>
          </p:cNvPr>
          <p:cNvGraphicFramePr>
            <a:graphicFrameLocks noGrp="1"/>
          </p:cNvGraphicFramePr>
          <p:nvPr/>
        </p:nvGraphicFramePr>
        <p:xfrm>
          <a:off x="2700338" y="6021388"/>
          <a:ext cx="3095625" cy="549275"/>
        </p:xfrm>
        <a:graphic>
          <a:graphicData uri="http://schemas.openxmlformats.org/drawingml/2006/table">
            <a:tbl>
              <a:tblPr/>
              <a:tblGrid>
                <a:gridCol w="1511300">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rgbClr val="000000"/>
                          </a:solidFill>
                          <a:effectLst/>
                          <a:latin typeface="Times New Roman" charset="0"/>
                          <a:ea typeface="ＭＳ Ｐゴシック" charset="0"/>
                          <a:cs typeface="Times New Roman" charset="0"/>
                        </a:rPr>
                        <a:t>Oymak: Uranotaeniini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rgbClr val="000000"/>
                          </a:solidFill>
                          <a:effectLst/>
                          <a:latin typeface="Times New Roman" charset="0"/>
                          <a:ea typeface="ＭＳ Ｐゴシック" charset="0"/>
                          <a:cs typeface="Times New Roman" charset="0"/>
                        </a:rPr>
                        <a:t>Oymak: Toxorhynchitini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hlinkClick r:id="rId40" tooltip="Uranotaenia"/>
                        </a:rPr>
                        <a:t>Uranotaenia</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Cins: </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hlinkClick r:id="rId41" tooltip="Toxorhynchites"/>
                        </a:rPr>
                        <a:t>Toxorhynchites</a:t>
                      </a:r>
                      <a:r>
                        <a:rPr kumimoji="0" lang="tr-TR" sz="10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tr-TR" sz="16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23696" name="Line 753">
            <a:extLst>
              <a:ext uri="{FF2B5EF4-FFF2-40B4-BE49-F238E27FC236}">
                <a16:creationId xmlns:a16="http://schemas.microsoft.com/office/drawing/2014/main" id="{E2D7FBDE-5002-851F-052E-69EB2D181A62}"/>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4865" name="Rectangle 769">
            <a:extLst>
              <a:ext uri="{FF2B5EF4-FFF2-40B4-BE49-F238E27FC236}">
                <a16:creationId xmlns:a16="http://schemas.microsoft.com/office/drawing/2014/main" id="{1B2129CD-69A2-8BFA-B5D4-06FE6619E17A}"/>
              </a:ext>
            </a:extLst>
          </p:cNvPr>
          <p:cNvSpPr>
            <a:spLocks noChangeArrowheads="1"/>
          </p:cNvSpPr>
          <p:nvPr/>
        </p:nvSpPr>
        <p:spPr bwMode="auto">
          <a:xfrm>
            <a:off x="5940425" y="3716338"/>
            <a:ext cx="1073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000"/>
              <a:t>Cins </a:t>
            </a:r>
            <a:r>
              <a:rPr lang="tr-TR" altLang="tr-TR" sz="1000">
                <a:hlinkClick r:id="rId42" tooltip="Anopheles"/>
              </a:rPr>
              <a:t>Anopheles</a:t>
            </a:r>
            <a:endParaRPr lang="tr-TR" altLang="tr-TR" sz="1000"/>
          </a:p>
        </p:txBody>
      </p:sp>
      <p:sp>
        <p:nvSpPr>
          <p:cNvPr id="4867" name="Rectangle 771">
            <a:extLst>
              <a:ext uri="{FF2B5EF4-FFF2-40B4-BE49-F238E27FC236}">
                <a16:creationId xmlns:a16="http://schemas.microsoft.com/office/drawing/2014/main" id="{031D6467-0707-B4B0-BCD1-190E5EB0A5A5}"/>
              </a:ext>
            </a:extLst>
          </p:cNvPr>
          <p:cNvSpPr>
            <a:spLocks noChangeArrowheads="1"/>
          </p:cNvSpPr>
          <p:nvPr/>
        </p:nvSpPr>
        <p:spPr bwMode="auto">
          <a:xfrm>
            <a:off x="4284663" y="981075"/>
            <a:ext cx="868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000">
                <a:solidFill>
                  <a:srgbClr val="000000"/>
                </a:solidFill>
              </a:rPr>
              <a:t>Cins: </a:t>
            </a:r>
            <a:r>
              <a:rPr lang="tr-TR" altLang="tr-TR" sz="1000">
                <a:solidFill>
                  <a:srgbClr val="000000"/>
                </a:solidFill>
                <a:hlinkClick r:id="rId43" tooltip="Culex"/>
              </a:rPr>
              <a:t>Culex</a:t>
            </a:r>
            <a:r>
              <a:rPr lang="tr-TR" altLang="tr-TR" sz="1000"/>
              <a:t> </a:t>
            </a:r>
          </a:p>
        </p:txBody>
      </p:sp>
      <p:sp>
        <p:nvSpPr>
          <p:cNvPr id="23699" name="Text Box 774">
            <a:extLst>
              <a:ext uri="{FF2B5EF4-FFF2-40B4-BE49-F238E27FC236}">
                <a16:creationId xmlns:a16="http://schemas.microsoft.com/office/drawing/2014/main" id="{9FF5F6FC-9D89-15F6-F112-F682B1475EDA}"/>
              </a:ext>
            </a:extLst>
          </p:cNvPr>
          <p:cNvSpPr txBox="1">
            <a:spLocks noChangeArrowheads="1"/>
          </p:cNvSpPr>
          <p:nvPr/>
        </p:nvSpPr>
        <p:spPr bwMode="auto">
          <a:xfrm>
            <a:off x="0" y="188913"/>
            <a:ext cx="2411413" cy="720725"/>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000" b="1"/>
              <a:t>TAKSONOMİK SINIFLANDIRMA</a:t>
            </a:r>
          </a:p>
        </p:txBody>
      </p:sp>
      <p:pic>
        <p:nvPicPr>
          <p:cNvPr id="23700" name="Picture 777" descr="freeborni_large">
            <a:extLst>
              <a:ext uri="{FF2B5EF4-FFF2-40B4-BE49-F238E27FC236}">
                <a16:creationId xmlns:a16="http://schemas.microsoft.com/office/drawing/2014/main" id="{26D420B8-707B-095B-AC41-82A8B94FF41C}"/>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156325" y="4868863"/>
            <a:ext cx="2228850" cy="15525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701" name="Picture 778" descr="culex">
            <a:extLst>
              <a:ext uri="{FF2B5EF4-FFF2-40B4-BE49-F238E27FC236}">
                <a16:creationId xmlns:a16="http://schemas.microsoft.com/office/drawing/2014/main" id="{A15E561F-F1B3-5BCD-DAF3-1138998A3CE5}"/>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79388" y="2924175"/>
            <a:ext cx="2232025" cy="15843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78" name="Oval 782">
            <a:extLst>
              <a:ext uri="{FF2B5EF4-FFF2-40B4-BE49-F238E27FC236}">
                <a16:creationId xmlns:a16="http://schemas.microsoft.com/office/drawing/2014/main" id="{C5BCEF5D-C812-4A6A-15AA-C0FC45998A89}"/>
              </a:ext>
            </a:extLst>
          </p:cNvPr>
          <p:cNvSpPr>
            <a:spLocks noChangeArrowheads="1"/>
          </p:cNvSpPr>
          <p:nvPr/>
        </p:nvSpPr>
        <p:spPr bwMode="auto">
          <a:xfrm>
            <a:off x="4284663" y="909638"/>
            <a:ext cx="1008062" cy="431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4880" name="Oval 784">
            <a:extLst>
              <a:ext uri="{FF2B5EF4-FFF2-40B4-BE49-F238E27FC236}">
                <a16:creationId xmlns:a16="http://schemas.microsoft.com/office/drawing/2014/main" id="{CA01CA38-5E39-5460-7694-CBE67EC02296}"/>
              </a:ext>
            </a:extLst>
          </p:cNvPr>
          <p:cNvSpPr>
            <a:spLocks noChangeArrowheads="1"/>
          </p:cNvSpPr>
          <p:nvPr/>
        </p:nvSpPr>
        <p:spPr bwMode="auto">
          <a:xfrm>
            <a:off x="395288" y="2781300"/>
            <a:ext cx="1728787" cy="18002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4881" name="Oval 785">
            <a:extLst>
              <a:ext uri="{FF2B5EF4-FFF2-40B4-BE49-F238E27FC236}">
                <a16:creationId xmlns:a16="http://schemas.microsoft.com/office/drawing/2014/main" id="{3C42FEA4-E6D8-4399-275D-297D63D1D483}"/>
              </a:ext>
            </a:extLst>
          </p:cNvPr>
          <p:cNvSpPr>
            <a:spLocks noChangeArrowheads="1"/>
          </p:cNvSpPr>
          <p:nvPr/>
        </p:nvSpPr>
        <p:spPr bwMode="auto">
          <a:xfrm>
            <a:off x="6300788" y="4868863"/>
            <a:ext cx="2017712" cy="1296987"/>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4882" name="Oval 786">
            <a:extLst>
              <a:ext uri="{FF2B5EF4-FFF2-40B4-BE49-F238E27FC236}">
                <a16:creationId xmlns:a16="http://schemas.microsoft.com/office/drawing/2014/main" id="{F4F3CE6F-C86E-251D-96C5-4E964E7242BD}"/>
              </a:ext>
            </a:extLst>
          </p:cNvPr>
          <p:cNvSpPr>
            <a:spLocks noChangeArrowheads="1"/>
          </p:cNvSpPr>
          <p:nvPr/>
        </p:nvSpPr>
        <p:spPr bwMode="auto">
          <a:xfrm>
            <a:off x="5940425" y="3644900"/>
            <a:ext cx="1079500" cy="4318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pic>
        <p:nvPicPr>
          <p:cNvPr id="23706" name="Picture 788" descr="757px-Aedes_aegypti_biting_human">
            <a:extLst>
              <a:ext uri="{FF2B5EF4-FFF2-40B4-BE49-F238E27FC236}">
                <a16:creationId xmlns:a16="http://schemas.microsoft.com/office/drawing/2014/main" id="{D41FBDE9-59B8-B494-E3D3-0B9380631440}"/>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79388" y="4868863"/>
            <a:ext cx="2232025" cy="15843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87" name="Oval 791">
            <a:extLst>
              <a:ext uri="{FF2B5EF4-FFF2-40B4-BE49-F238E27FC236}">
                <a16:creationId xmlns:a16="http://schemas.microsoft.com/office/drawing/2014/main" id="{F561A916-34E3-67A3-8758-94646328A8CE}"/>
              </a:ext>
            </a:extLst>
          </p:cNvPr>
          <p:cNvSpPr>
            <a:spLocks noChangeArrowheads="1"/>
          </p:cNvSpPr>
          <p:nvPr/>
        </p:nvSpPr>
        <p:spPr bwMode="auto">
          <a:xfrm>
            <a:off x="2700338" y="2349500"/>
            <a:ext cx="1008062" cy="4318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
        <p:nvSpPr>
          <p:cNvPr id="4890" name="Text Box 794">
            <a:extLst>
              <a:ext uri="{FF2B5EF4-FFF2-40B4-BE49-F238E27FC236}">
                <a16:creationId xmlns:a16="http://schemas.microsoft.com/office/drawing/2014/main" id="{EF7CE915-D108-BB1B-1839-8C8FD8A5874D}"/>
              </a:ext>
            </a:extLst>
          </p:cNvPr>
          <p:cNvSpPr txBox="1">
            <a:spLocks noChangeArrowheads="1"/>
          </p:cNvSpPr>
          <p:nvPr/>
        </p:nvSpPr>
        <p:spPr bwMode="auto">
          <a:xfrm>
            <a:off x="2700338" y="2492375"/>
            <a:ext cx="1079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200">
                <a:solidFill>
                  <a:srgbClr val="000000"/>
                </a:solidFill>
              </a:rPr>
              <a:t>Cins:</a:t>
            </a:r>
            <a:r>
              <a:rPr lang="tr-TR" altLang="tr-TR" sz="1200">
                <a:solidFill>
                  <a:srgbClr val="000000"/>
                </a:solidFill>
                <a:hlinkClick r:id="rId47" tooltip="Aedes"/>
              </a:rPr>
              <a:t>Aedes</a:t>
            </a:r>
            <a:endParaRPr lang="tr-TR" altLang="tr-TR" sz="1200">
              <a:solidFill>
                <a:srgbClr val="000000"/>
              </a:solidFill>
            </a:endParaRPr>
          </a:p>
        </p:txBody>
      </p:sp>
      <p:sp>
        <p:nvSpPr>
          <p:cNvPr id="4891" name="Oval 795">
            <a:extLst>
              <a:ext uri="{FF2B5EF4-FFF2-40B4-BE49-F238E27FC236}">
                <a16:creationId xmlns:a16="http://schemas.microsoft.com/office/drawing/2014/main" id="{80B5CB7D-CE9C-31B2-90CA-B2EAB114E2DF}"/>
              </a:ext>
            </a:extLst>
          </p:cNvPr>
          <p:cNvSpPr>
            <a:spLocks noChangeArrowheads="1"/>
          </p:cNvSpPr>
          <p:nvPr/>
        </p:nvSpPr>
        <p:spPr bwMode="auto">
          <a:xfrm>
            <a:off x="250825" y="5013325"/>
            <a:ext cx="2089150" cy="1439863"/>
          </a:xfrm>
          <a:prstGeom prst="ellipse">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tr-T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repeatCount="indefinite" fill="hold" grpId="0" nodeType="clickEffect">
                                  <p:stCondLst>
                                    <p:cond delay="0"/>
                                  </p:stCondLst>
                                  <p:childTnLst>
                                    <p:anim calcmode="discrete" valueType="str">
                                      <p:cBhvr override="childStyle">
                                        <p:cTn id="6" dur="500" fill="hold"/>
                                        <p:tgtEl>
                                          <p:spTgt spid="486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10" presetClass="emph" presetSubtype="0" repeatCount="indefinite" fill="hold" grpId="0" nodeType="withEffect">
                                  <p:stCondLst>
                                    <p:cond delay="0"/>
                                  </p:stCondLst>
                                  <p:childTnLst>
                                    <p:anim calcmode="discrete" valueType="str">
                                      <p:cBhvr override="childStyle">
                                        <p:cTn id="8" dur="500" fill="hold"/>
                                        <p:tgtEl>
                                          <p:spTgt spid="486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9" presetID="10" presetClass="emph" presetSubtype="0" repeatCount="indefinite" fill="hold" nodeType="withEffect">
                                  <p:stCondLst>
                                    <p:cond delay="0"/>
                                  </p:stCondLst>
                                  <p:childTnLst>
                                    <p:anim calcmode="discrete" valueType="str">
                                      <p:cBhvr override="childStyle">
                                        <p:cTn id="10" dur="500" fill="hold"/>
                                        <p:tgtEl>
                                          <p:spTgt spid="4890">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4878"/>
                                        </p:tgtEl>
                                        <p:attrNameLst>
                                          <p:attrName>style.visibility</p:attrName>
                                        </p:attrNameLst>
                                      </p:cBhvr>
                                      <p:to>
                                        <p:strVal val="visible"/>
                                      </p:to>
                                    </p:set>
                                    <p:animEffect transition="in" filter="wedge">
                                      <p:cBhvr>
                                        <p:cTn id="15" dur="2000"/>
                                        <p:tgtEl>
                                          <p:spTgt spid="4878"/>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4880"/>
                                        </p:tgtEl>
                                        <p:attrNameLst>
                                          <p:attrName>style.visibility</p:attrName>
                                        </p:attrNameLst>
                                      </p:cBhvr>
                                      <p:to>
                                        <p:strVal val="visible"/>
                                      </p:to>
                                    </p:set>
                                    <p:animEffect transition="in" filter="wedge">
                                      <p:cBhvr>
                                        <p:cTn id="18" dur="2000"/>
                                        <p:tgtEl>
                                          <p:spTgt spid="48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882"/>
                                        </p:tgtEl>
                                        <p:attrNameLst>
                                          <p:attrName>style.visibility</p:attrName>
                                        </p:attrNameLst>
                                      </p:cBhvr>
                                      <p:to>
                                        <p:strVal val="visible"/>
                                      </p:to>
                                    </p:set>
                                    <p:animEffect transition="in" filter="barn(inVertical)">
                                      <p:cBhvr>
                                        <p:cTn id="23" dur="2000"/>
                                        <p:tgtEl>
                                          <p:spTgt spid="4882"/>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4881"/>
                                        </p:tgtEl>
                                        <p:attrNameLst>
                                          <p:attrName>style.visibility</p:attrName>
                                        </p:attrNameLst>
                                      </p:cBhvr>
                                      <p:to>
                                        <p:strVal val="visible"/>
                                      </p:to>
                                    </p:set>
                                    <p:animEffect transition="in" filter="barn(inHorizontal)">
                                      <p:cBhvr>
                                        <p:cTn id="26" dur="2000"/>
                                        <p:tgtEl>
                                          <p:spTgt spid="48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4887"/>
                                        </p:tgtEl>
                                        <p:attrNameLst>
                                          <p:attrName>style.visibility</p:attrName>
                                        </p:attrNameLst>
                                      </p:cBhvr>
                                      <p:to>
                                        <p:strVal val="visible"/>
                                      </p:to>
                                    </p:set>
                                    <p:animEffect transition="in" filter="wedge">
                                      <p:cBhvr>
                                        <p:cTn id="31" dur="2000"/>
                                        <p:tgtEl>
                                          <p:spTgt spid="4887"/>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4891"/>
                                        </p:tgtEl>
                                        <p:attrNameLst>
                                          <p:attrName>style.visibility</p:attrName>
                                        </p:attrNameLst>
                                      </p:cBhvr>
                                      <p:to>
                                        <p:strVal val="visible"/>
                                      </p:to>
                                    </p:set>
                                    <p:animEffect transition="in" filter="barn(inHorizontal)">
                                      <p:cBhvr>
                                        <p:cTn id="34" dur="2000"/>
                                        <p:tgtEl>
                                          <p:spTgt spid="4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5" grpId="0"/>
      <p:bldP spid="4867" grpId="0"/>
      <p:bldP spid="4878" grpId="0" animBg="1"/>
      <p:bldP spid="4880" grpId="0" animBg="1"/>
      <p:bldP spid="4881" grpId="0" animBg="1"/>
      <p:bldP spid="4882" grpId="0" animBg="1"/>
      <p:bldP spid="4887" grpId="0" animBg="1"/>
      <p:bldP spid="48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culex">
            <a:extLst>
              <a:ext uri="{FF2B5EF4-FFF2-40B4-BE49-F238E27FC236}">
                <a16:creationId xmlns:a16="http://schemas.microsoft.com/office/drawing/2014/main" id="{F973D42F-663A-449F-03E6-30D1BFD81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2232025" cy="15843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2" name="Picture 6" descr="freeborni_large">
            <a:extLst>
              <a:ext uri="{FF2B5EF4-FFF2-40B4-BE49-F238E27FC236}">
                <a16:creationId xmlns:a16="http://schemas.microsoft.com/office/drawing/2014/main" id="{97AE92B6-7BBC-7797-5022-6FFF17342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762250"/>
            <a:ext cx="2228850" cy="15525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7" descr="Aedes_aegypti_biting_human">
            <a:extLst>
              <a:ext uri="{FF2B5EF4-FFF2-40B4-BE49-F238E27FC236}">
                <a16:creationId xmlns:a16="http://schemas.microsoft.com/office/drawing/2014/main" id="{FAE6689E-0599-D6EB-F5B9-5379EEDF2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4889500"/>
            <a:ext cx="2232025" cy="1584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8">
            <a:extLst>
              <a:ext uri="{FF2B5EF4-FFF2-40B4-BE49-F238E27FC236}">
                <a16:creationId xmlns:a16="http://schemas.microsoft.com/office/drawing/2014/main" id="{44404E5F-523B-BE02-36B0-E0EEDDB5E252}"/>
              </a:ext>
            </a:extLst>
          </p:cNvPr>
          <p:cNvSpPr txBox="1">
            <a:spLocks noChangeArrowheads="1"/>
          </p:cNvSpPr>
          <p:nvPr/>
        </p:nvSpPr>
        <p:spPr bwMode="auto">
          <a:xfrm>
            <a:off x="1095375" y="2009775"/>
            <a:ext cx="1439863" cy="395288"/>
          </a:xfrm>
          <a:prstGeom prst="rect">
            <a:avLst/>
          </a:prstGeom>
          <a:solidFill>
            <a:srgbClr val="800080"/>
          </a:solidFill>
          <a:ln w="2857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a:solidFill>
                  <a:schemeClr val="bg1"/>
                </a:solidFill>
              </a:rPr>
              <a:t>Anopheles</a:t>
            </a:r>
          </a:p>
        </p:txBody>
      </p:sp>
      <p:sp>
        <p:nvSpPr>
          <p:cNvPr id="25605" name="Text Box 10">
            <a:extLst>
              <a:ext uri="{FF2B5EF4-FFF2-40B4-BE49-F238E27FC236}">
                <a16:creationId xmlns:a16="http://schemas.microsoft.com/office/drawing/2014/main" id="{B4513DB4-A7CB-E8A8-860F-8F8A10146771}"/>
              </a:ext>
            </a:extLst>
          </p:cNvPr>
          <p:cNvSpPr txBox="1">
            <a:spLocks noChangeArrowheads="1"/>
          </p:cNvSpPr>
          <p:nvPr/>
        </p:nvSpPr>
        <p:spPr bwMode="auto">
          <a:xfrm>
            <a:off x="1095375" y="4170363"/>
            <a:ext cx="1439863" cy="395287"/>
          </a:xfrm>
          <a:prstGeom prst="rect">
            <a:avLst/>
          </a:prstGeom>
          <a:solidFill>
            <a:srgbClr val="800080"/>
          </a:solidFill>
          <a:ln w="2857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tr-TR" altLang="tr-TR" sz="1800">
                <a:solidFill>
                  <a:schemeClr val="bg1"/>
                </a:solidFill>
              </a:rPr>
              <a:t>Culex</a:t>
            </a:r>
          </a:p>
        </p:txBody>
      </p:sp>
      <p:sp>
        <p:nvSpPr>
          <p:cNvPr id="25606" name="Text Box 11">
            <a:extLst>
              <a:ext uri="{FF2B5EF4-FFF2-40B4-BE49-F238E27FC236}">
                <a16:creationId xmlns:a16="http://schemas.microsoft.com/office/drawing/2014/main" id="{06112094-C90A-BE48-1BEC-FC11F27217B4}"/>
              </a:ext>
            </a:extLst>
          </p:cNvPr>
          <p:cNvSpPr txBox="1">
            <a:spLocks noChangeArrowheads="1"/>
          </p:cNvSpPr>
          <p:nvPr/>
        </p:nvSpPr>
        <p:spPr bwMode="auto">
          <a:xfrm>
            <a:off x="1095375" y="6330950"/>
            <a:ext cx="1439863" cy="395288"/>
          </a:xfrm>
          <a:prstGeom prst="rect">
            <a:avLst/>
          </a:prstGeom>
          <a:solidFill>
            <a:srgbClr val="800080"/>
          </a:solidFill>
          <a:ln w="28575">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a:solidFill>
                  <a:schemeClr val="bg1"/>
                </a:solidFill>
              </a:rPr>
              <a:t>Aedes</a:t>
            </a:r>
          </a:p>
        </p:txBody>
      </p:sp>
      <p:sp>
        <p:nvSpPr>
          <p:cNvPr id="25607" name="Line 13">
            <a:extLst>
              <a:ext uri="{FF2B5EF4-FFF2-40B4-BE49-F238E27FC236}">
                <a16:creationId xmlns:a16="http://schemas.microsoft.com/office/drawing/2014/main" id="{56C63465-301A-3F87-3936-553813AE4EFE}"/>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pic>
        <p:nvPicPr>
          <p:cNvPr id="25608" name="Picture 16" descr="1">
            <a:extLst>
              <a:ext uri="{FF2B5EF4-FFF2-40B4-BE49-F238E27FC236}">
                <a16:creationId xmlns:a16="http://schemas.microsoft.com/office/drawing/2014/main" id="{2A82B0DD-1955-7A0D-6538-A14552369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0"/>
            <a:ext cx="595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4">
            <a:extLst>
              <a:ext uri="{FF2B5EF4-FFF2-40B4-BE49-F238E27FC236}">
                <a16:creationId xmlns:a16="http://schemas.microsoft.com/office/drawing/2014/main" id="{C1CC3C4A-F81A-4698-206C-5239C8CB009F}"/>
              </a:ext>
            </a:extLst>
          </p:cNvPr>
          <p:cNvSpPr txBox="1">
            <a:spLocks noChangeArrowheads="1"/>
          </p:cNvSpPr>
          <p:nvPr/>
        </p:nvSpPr>
        <p:spPr bwMode="auto">
          <a:xfrm>
            <a:off x="0" y="0"/>
            <a:ext cx="3581400" cy="385763"/>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b="1"/>
              <a:t>Sivrisineklerin Tanımlanması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37CC560-2DE7-56DD-7CE8-A38EE7D60F27}"/>
              </a:ext>
            </a:extLst>
          </p:cNvPr>
          <p:cNvSpPr>
            <a:spLocks noGrp="1" noChangeArrowheads="1"/>
          </p:cNvSpPr>
          <p:nvPr>
            <p:ph type="title"/>
          </p:nvPr>
        </p:nvSpPr>
        <p:spPr>
          <a:xfrm>
            <a:off x="685800" y="609600"/>
            <a:ext cx="3200400" cy="685800"/>
          </a:xfrm>
          <a:solidFill>
            <a:srgbClr val="660066"/>
          </a:solidFill>
          <a:ln>
            <a:solidFill>
              <a:srgbClr val="660066"/>
            </a:solidFill>
            <a:miter lim="800000"/>
            <a:headEnd/>
            <a:tailEnd/>
          </a:ln>
        </p:spPr>
        <p:txBody>
          <a:bodyPr/>
          <a:lstStyle/>
          <a:p>
            <a:pPr eaLnBrk="1" hangingPunct="1"/>
            <a:r>
              <a:rPr lang="en-US" altLang="tr-TR" sz="2000" i="1">
                <a:solidFill>
                  <a:schemeClr val="bg1"/>
                </a:solidFill>
              </a:rPr>
              <a:t>Aedes aegypti</a:t>
            </a:r>
            <a:r>
              <a:rPr lang="en-US" altLang="tr-TR" sz="2000">
                <a:solidFill>
                  <a:schemeClr val="bg1"/>
                </a:solidFill>
              </a:rPr>
              <a:t> uçuşta (a) ve dinlenirken (b)</a:t>
            </a:r>
            <a:endParaRPr lang="en-US" altLang="tr-TR">
              <a:solidFill>
                <a:schemeClr val="bg1"/>
              </a:solidFill>
            </a:endParaRPr>
          </a:p>
        </p:txBody>
      </p:sp>
      <p:pic>
        <p:nvPicPr>
          <p:cNvPr id="27650" name="Picture 3" descr="1">
            <a:extLst>
              <a:ext uri="{FF2B5EF4-FFF2-40B4-BE49-F238E27FC236}">
                <a16:creationId xmlns:a16="http://schemas.microsoft.com/office/drawing/2014/main" id="{9BE26732-0996-39D2-9458-050970C34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63" y="0"/>
            <a:ext cx="4313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a:extLst>
              <a:ext uri="{FF2B5EF4-FFF2-40B4-BE49-F238E27FC236}">
                <a16:creationId xmlns:a16="http://schemas.microsoft.com/office/drawing/2014/main" id="{05F3F880-7A55-4EC7-9F88-954FC24779A3}"/>
              </a:ext>
            </a:extLst>
          </p:cNvPr>
          <p:cNvSpPr>
            <a:spLocks noChangeArrowheads="1"/>
          </p:cNvSpPr>
          <p:nvPr/>
        </p:nvSpPr>
        <p:spPr bwMode="auto">
          <a:xfrm>
            <a:off x="838200" y="4648200"/>
            <a:ext cx="3962400" cy="1219200"/>
          </a:xfrm>
          <a:prstGeom prst="rect">
            <a:avLst/>
          </a:prstGeom>
          <a:solidFill>
            <a:srgbClr val="CC99FF"/>
          </a:solidFill>
          <a:ln w="9525">
            <a:solidFill>
              <a:srgbClr val="660066"/>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000"/>
              <a:t>Bu tür diğerlerinden bacaklarındaki kontrast oluşturan beyaz ve siyah halkalarla kolayca ayırt edilebilir</a:t>
            </a:r>
            <a:endParaRPr lang="en-US" altLang="tr-TR" sz="2000">
              <a:solidFill>
                <a:schemeClr val="tx2"/>
              </a:solidFill>
            </a:endParaRPr>
          </a:p>
        </p:txBody>
      </p:sp>
      <p:sp>
        <p:nvSpPr>
          <p:cNvPr id="27652" name="Line 5">
            <a:extLst>
              <a:ext uri="{FF2B5EF4-FFF2-40B4-BE49-F238E27FC236}">
                <a16:creationId xmlns:a16="http://schemas.microsoft.com/office/drawing/2014/main" id="{3CBAC2DF-7AE4-EB58-040E-761D2B9D1D00}"/>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a:extLst>
              <a:ext uri="{FF2B5EF4-FFF2-40B4-BE49-F238E27FC236}">
                <a16:creationId xmlns:a16="http://schemas.microsoft.com/office/drawing/2014/main" id="{A7B07D1E-F4E7-2E58-0F47-828EB2B4EA7F}"/>
              </a:ext>
            </a:extLst>
          </p:cNvPr>
          <p:cNvSpPr txBox="1">
            <a:spLocks noChangeArrowheads="1"/>
          </p:cNvSpPr>
          <p:nvPr/>
        </p:nvSpPr>
        <p:spPr bwMode="auto">
          <a:xfrm>
            <a:off x="0" y="188913"/>
            <a:ext cx="2411413" cy="476250"/>
          </a:xfrm>
          <a:prstGeom prst="rect">
            <a:avLst/>
          </a:prstGeom>
          <a:solidFill>
            <a:srgbClr val="800080">
              <a:alpha val="20000"/>
            </a:srgbClr>
          </a:solidFill>
          <a:ln w="19050">
            <a:solidFill>
              <a:srgbClr val="800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tr-TR" altLang="tr-TR" sz="2400" b="1"/>
              <a:t>Yumurta</a:t>
            </a:r>
          </a:p>
        </p:txBody>
      </p:sp>
      <p:sp>
        <p:nvSpPr>
          <p:cNvPr id="29698" name="Line 6">
            <a:extLst>
              <a:ext uri="{FF2B5EF4-FFF2-40B4-BE49-F238E27FC236}">
                <a16:creationId xmlns:a16="http://schemas.microsoft.com/office/drawing/2014/main" id="{F702BB81-492D-D987-34F5-CBB5677585A8}"/>
              </a:ext>
            </a:extLst>
          </p:cNvPr>
          <p:cNvSpPr>
            <a:spLocks noChangeShapeType="1"/>
          </p:cNvSpPr>
          <p:nvPr/>
        </p:nvSpPr>
        <p:spPr bwMode="auto">
          <a:xfrm>
            <a:off x="34925" y="0"/>
            <a:ext cx="0" cy="6858000"/>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pic>
        <p:nvPicPr>
          <p:cNvPr id="29699" name="Picture 7" descr="aealboeggs4">
            <a:extLst>
              <a:ext uri="{FF2B5EF4-FFF2-40B4-BE49-F238E27FC236}">
                <a16:creationId xmlns:a16="http://schemas.microsoft.com/office/drawing/2014/main" id="{BA234CD2-D198-2039-B0A2-7470E3F8F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20938"/>
            <a:ext cx="2736850" cy="1728787"/>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8" descr="anopheggs">
            <a:extLst>
              <a:ext uri="{FF2B5EF4-FFF2-40B4-BE49-F238E27FC236}">
                <a16:creationId xmlns:a16="http://schemas.microsoft.com/office/drawing/2014/main" id="{2E280201-8EB2-69F0-F940-C7DCBA32E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20938"/>
            <a:ext cx="2736850" cy="1727200"/>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9" descr="culex_eggs">
            <a:extLst>
              <a:ext uri="{FF2B5EF4-FFF2-40B4-BE49-F238E27FC236}">
                <a16:creationId xmlns:a16="http://schemas.microsoft.com/office/drawing/2014/main" id="{7A70156A-4D7E-814C-965A-63930BAA3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37" t="7382" r="3937" b="7382"/>
          <a:stretch>
            <a:fillRect/>
          </a:stretch>
        </p:blipFill>
        <p:spPr bwMode="auto">
          <a:xfrm>
            <a:off x="6227763" y="2420938"/>
            <a:ext cx="2736850" cy="1727200"/>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29702" name="Rectangle 10">
            <a:extLst>
              <a:ext uri="{FF2B5EF4-FFF2-40B4-BE49-F238E27FC236}">
                <a16:creationId xmlns:a16="http://schemas.microsoft.com/office/drawing/2014/main" id="{B87696BB-AFD0-2B73-D09C-B52E9BA691AC}"/>
              </a:ext>
            </a:extLst>
          </p:cNvPr>
          <p:cNvSpPr>
            <a:spLocks noChangeArrowheads="1"/>
          </p:cNvSpPr>
          <p:nvPr/>
        </p:nvSpPr>
        <p:spPr bwMode="auto">
          <a:xfrm>
            <a:off x="3635375" y="4365625"/>
            <a:ext cx="198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Aedes albopictus</a:t>
            </a:r>
            <a:r>
              <a:rPr lang="tr-TR" altLang="tr-TR" sz="1800"/>
              <a:t> </a:t>
            </a:r>
          </a:p>
        </p:txBody>
      </p:sp>
      <p:sp>
        <p:nvSpPr>
          <p:cNvPr id="29703" name="Rectangle 11">
            <a:extLst>
              <a:ext uri="{FF2B5EF4-FFF2-40B4-BE49-F238E27FC236}">
                <a16:creationId xmlns:a16="http://schemas.microsoft.com/office/drawing/2014/main" id="{BFEA57AD-3BCA-AAA4-71D6-BA114428DFB7}"/>
              </a:ext>
            </a:extLst>
          </p:cNvPr>
          <p:cNvSpPr>
            <a:spLocks noChangeArrowheads="1"/>
          </p:cNvSpPr>
          <p:nvPr/>
        </p:nvSpPr>
        <p:spPr bwMode="auto">
          <a:xfrm>
            <a:off x="827088" y="4365625"/>
            <a:ext cx="1824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Anopheles</a:t>
            </a:r>
            <a:r>
              <a:rPr lang="tr-TR" altLang="tr-TR" sz="1800"/>
              <a:t> spp. </a:t>
            </a:r>
          </a:p>
        </p:txBody>
      </p:sp>
      <p:sp>
        <p:nvSpPr>
          <p:cNvPr id="29704" name="Rectangle 12">
            <a:extLst>
              <a:ext uri="{FF2B5EF4-FFF2-40B4-BE49-F238E27FC236}">
                <a16:creationId xmlns:a16="http://schemas.microsoft.com/office/drawing/2014/main" id="{D461489D-B020-D91A-6BD6-6741369B4200}"/>
              </a:ext>
            </a:extLst>
          </p:cNvPr>
          <p:cNvSpPr>
            <a:spLocks noChangeArrowheads="1"/>
          </p:cNvSpPr>
          <p:nvPr/>
        </p:nvSpPr>
        <p:spPr bwMode="auto">
          <a:xfrm>
            <a:off x="7092950" y="4365625"/>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800" i="1"/>
              <a:t>Culex</a:t>
            </a:r>
            <a:r>
              <a:rPr lang="tr-TR" altLang="tr-TR" sz="1800"/>
              <a:t> spp. </a:t>
            </a:r>
          </a:p>
        </p:txBody>
      </p:sp>
      <p:sp>
        <p:nvSpPr>
          <p:cNvPr id="29705" name="Text Box 13">
            <a:extLst>
              <a:ext uri="{FF2B5EF4-FFF2-40B4-BE49-F238E27FC236}">
                <a16:creationId xmlns:a16="http://schemas.microsoft.com/office/drawing/2014/main" id="{678FAF3B-7BC5-AF75-7302-A5A05103A934}"/>
              </a:ext>
            </a:extLst>
          </p:cNvPr>
          <p:cNvSpPr txBox="1">
            <a:spLocks noChangeArrowheads="1"/>
          </p:cNvSpPr>
          <p:nvPr/>
        </p:nvSpPr>
        <p:spPr bwMode="auto">
          <a:xfrm>
            <a:off x="3419475" y="413861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tr-T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CB4395EF-A80D-7244-7C7C-AC3637644856}"/>
              </a:ext>
            </a:extLst>
          </p:cNvPr>
          <p:cNvSpPr>
            <a:spLocks noGrp="1" noChangeArrowheads="1"/>
          </p:cNvSpPr>
          <p:nvPr>
            <p:ph type="title"/>
          </p:nvPr>
        </p:nvSpPr>
        <p:spPr>
          <a:xfrm>
            <a:off x="76200" y="76200"/>
            <a:ext cx="4572000" cy="609600"/>
          </a:xfrm>
          <a:solidFill>
            <a:srgbClr val="660066"/>
          </a:solidFill>
          <a:ln>
            <a:solidFill>
              <a:srgbClr val="660066"/>
            </a:solidFill>
            <a:miter lim="800000"/>
            <a:headEnd/>
            <a:tailEnd/>
          </a:ln>
        </p:spPr>
        <p:txBody>
          <a:bodyPr/>
          <a:lstStyle/>
          <a:p>
            <a:pPr eaLnBrk="1" hangingPunct="1"/>
            <a:r>
              <a:rPr lang="tr-TR" altLang="tr-TR" sz="3200">
                <a:solidFill>
                  <a:schemeClr val="bg1"/>
                </a:solidFill>
              </a:rPr>
              <a:t>Sivrisinek yumurtaları</a:t>
            </a:r>
            <a:endParaRPr lang="en-US" altLang="tr-TR">
              <a:solidFill>
                <a:schemeClr val="bg1"/>
              </a:solidFill>
            </a:endParaRPr>
          </a:p>
        </p:txBody>
      </p:sp>
      <p:pic>
        <p:nvPicPr>
          <p:cNvPr id="31746" name="Picture 3" descr="Anopheles Aedes Culex">
            <a:extLst>
              <a:ext uri="{FF2B5EF4-FFF2-40B4-BE49-F238E27FC236}">
                <a16:creationId xmlns:a16="http://schemas.microsoft.com/office/drawing/2014/main" id="{5977B78C-E61D-99DF-028C-55A7802D072A}"/>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b="77235"/>
          <a:stretch>
            <a:fillRect/>
          </a:stretch>
        </p:blipFill>
        <p:spPr bwMode="auto">
          <a:xfrm>
            <a:off x="381000" y="3048000"/>
            <a:ext cx="8534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a:extLst>
              <a:ext uri="{FF2B5EF4-FFF2-40B4-BE49-F238E27FC236}">
                <a16:creationId xmlns:a16="http://schemas.microsoft.com/office/drawing/2014/main" id="{82B9C4B6-4DC0-455C-9465-C96EF2FEE082}"/>
              </a:ext>
            </a:extLst>
          </p:cNvPr>
          <p:cNvSpPr txBox="1">
            <a:spLocks noChangeArrowheads="1"/>
          </p:cNvSpPr>
          <p:nvPr/>
        </p:nvSpPr>
        <p:spPr bwMode="auto">
          <a:xfrm>
            <a:off x="898525" y="1447800"/>
            <a:ext cx="2225675" cy="925513"/>
          </a:xfrm>
          <a:prstGeom prst="rect">
            <a:avLst/>
          </a:prstGeom>
          <a:solidFill>
            <a:srgbClr val="800080">
              <a:alpha val="20000"/>
            </a:srgbClr>
          </a:solidFill>
          <a:ln w="9525">
            <a:solidFill>
              <a:srgbClr val="66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Yumurtalarını su yüzeyine tek tek bırakır</a:t>
            </a:r>
            <a:r>
              <a:rPr lang="en-US" altLang="tr-TR" sz="1800">
                <a:latin typeface="Times New Roman" panose="02020603050405020304" pitchFamily="18" charset="0"/>
              </a:rPr>
              <a:t>. </a:t>
            </a:r>
            <a:endParaRPr lang="en-US" altLang="tr-TR" sz="2400">
              <a:latin typeface="Times New Roman" panose="02020603050405020304" pitchFamily="18" charset="0"/>
            </a:endParaRPr>
          </a:p>
        </p:txBody>
      </p:sp>
      <p:sp>
        <p:nvSpPr>
          <p:cNvPr id="31748" name="Text Box 5">
            <a:extLst>
              <a:ext uri="{FF2B5EF4-FFF2-40B4-BE49-F238E27FC236}">
                <a16:creationId xmlns:a16="http://schemas.microsoft.com/office/drawing/2014/main" id="{322785E4-F4EF-3E8C-519C-787CFB019755}"/>
              </a:ext>
            </a:extLst>
          </p:cNvPr>
          <p:cNvSpPr txBox="1">
            <a:spLocks noChangeArrowheads="1"/>
          </p:cNvSpPr>
          <p:nvPr/>
        </p:nvSpPr>
        <p:spPr bwMode="auto">
          <a:xfrm>
            <a:off x="3581400" y="1447800"/>
            <a:ext cx="2225675" cy="1474788"/>
          </a:xfrm>
          <a:prstGeom prst="rect">
            <a:avLst/>
          </a:prstGeom>
          <a:solidFill>
            <a:srgbClr val="800080">
              <a:alpha val="20000"/>
            </a:srgbClr>
          </a:solidFill>
          <a:ln w="9525">
            <a:solidFill>
              <a:srgbClr val="66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Yumurtalarını su dışına tek tek bırakır. </a:t>
            </a:r>
            <a:r>
              <a:rPr lang="en-US" altLang="tr-TR" sz="1800">
                <a:latin typeface="Times New Roman" panose="02020603050405020304" pitchFamily="18" charset="0"/>
              </a:rPr>
              <a:t>  </a:t>
            </a:r>
            <a:r>
              <a:rPr lang="tr-TR" altLang="tr-TR" sz="1800">
                <a:latin typeface="Times New Roman" panose="02020603050405020304" pitchFamily="18" charset="0"/>
              </a:rPr>
              <a:t>Uzun süre su olmadan canlılığını koruyabilir</a:t>
            </a:r>
            <a:endParaRPr lang="en-US" altLang="tr-TR" sz="2400">
              <a:latin typeface="Times New Roman" panose="02020603050405020304" pitchFamily="18" charset="0"/>
            </a:endParaRPr>
          </a:p>
        </p:txBody>
      </p:sp>
      <p:sp>
        <p:nvSpPr>
          <p:cNvPr id="31749" name="Text Box 6">
            <a:extLst>
              <a:ext uri="{FF2B5EF4-FFF2-40B4-BE49-F238E27FC236}">
                <a16:creationId xmlns:a16="http://schemas.microsoft.com/office/drawing/2014/main" id="{85286854-0D7F-E971-2B25-6BCD2211F8C8}"/>
              </a:ext>
            </a:extLst>
          </p:cNvPr>
          <p:cNvSpPr txBox="1">
            <a:spLocks noChangeArrowheads="1"/>
          </p:cNvSpPr>
          <p:nvPr/>
        </p:nvSpPr>
        <p:spPr bwMode="auto">
          <a:xfrm>
            <a:off x="6400800" y="1447800"/>
            <a:ext cx="2225675" cy="925513"/>
          </a:xfrm>
          <a:prstGeom prst="rect">
            <a:avLst/>
          </a:prstGeom>
          <a:solidFill>
            <a:srgbClr val="800080">
              <a:alpha val="20000"/>
            </a:srgbClr>
          </a:solidFill>
          <a:ln w="9525">
            <a:solidFill>
              <a:srgbClr val="6600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800">
                <a:latin typeface="Times New Roman" panose="02020603050405020304" pitchFamily="18" charset="0"/>
              </a:rPr>
              <a:t>Yumurtalarını su yüzeyine toplu olarak bırakır</a:t>
            </a:r>
            <a:endParaRPr lang="en-US" altLang="tr-TR" sz="2400">
              <a:latin typeface="Times New Roman" panose="02020603050405020304" pitchFamily="18" charset="0"/>
            </a:endParaRPr>
          </a:p>
        </p:txBody>
      </p:sp>
      <p:pic>
        <p:nvPicPr>
          <p:cNvPr id="31750" name="Picture 7" descr="cpipeggs">
            <a:extLst>
              <a:ext uri="{FF2B5EF4-FFF2-40B4-BE49-F238E27FC236}">
                <a16:creationId xmlns:a16="http://schemas.microsoft.com/office/drawing/2014/main" id="{D56D51C6-4978-4E1E-8659-BBEBA9AFC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410200"/>
            <a:ext cx="23050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mosqeggs">
            <a:extLst>
              <a:ext uri="{FF2B5EF4-FFF2-40B4-BE49-F238E27FC236}">
                <a16:creationId xmlns:a16="http://schemas.microsoft.com/office/drawing/2014/main" id="{A8E68159-A12F-3BF0-EA5A-736DFBF10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334000"/>
            <a:ext cx="20383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Line 9">
            <a:extLst>
              <a:ext uri="{FF2B5EF4-FFF2-40B4-BE49-F238E27FC236}">
                <a16:creationId xmlns:a16="http://schemas.microsoft.com/office/drawing/2014/main" id="{3E52F20C-8323-5C5C-B00B-5F21F2C3106E}"/>
              </a:ext>
            </a:extLst>
          </p:cNvPr>
          <p:cNvSpPr>
            <a:spLocks noChangeShapeType="1"/>
          </p:cNvSpPr>
          <p:nvPr/>
        </p:nvSpPr>
        <p:spPr bwMode="auto">
          <a:xfrm>
            <a:off x="0" y="0"/>
            <a:ext cx="34925" cy="6884988"/>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TR"/>
          </a:p>
        </p:txBody>
      </p:sp>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1085</TotalTime>
  <Words>2912</Words>
  <Application>Microsoft Macintosh PowerPoint</Application>
  <PresentationFormat>On-screen Show (4:3)</PresentationFormat>
  <Paragraphs>345</Paragraphs>
  <Slides>34</Slides>
  <Notes>34</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ＭＳ Ｐゴシック</vt:lpstr>
      <vt:lpstr>Times New Roman</vt:lpstr>
      <vt:lpstr>Varsayılan Tasarım</vt:lpstr>
      <vt:lpstr>PowerPoint Presentation</vt:lpstr>
      <vt:lpstr>PowerPoint Presentation</vt:lpstr>
      <vt:lpstr>PowerPoint Presentation</vt:lpstr>
      <vt:lpstr>PowerPoint Presentation</vt:lpstr>
      <vt:lpstr>PowerPoint Presentation</vt:lpstr>
      <vt:lpstr>PowerPoint Presentation</vt:lpstr>
      <vt:lpstr>Aedes aegypti uçuşta (a) ve dinlenirken (b)</vt:lpstr>
      <vt:lpstr>PowerPoint Presentation</vt:lpstr>
      <vt:lpstr>Sivrisinek yumurtaları</vt:lpstr>
      <vt:lpstr>PowerPoint Presentation</vt:lpstr>
      <vt:lpstr>Sivrisinek larvaları</vt:lpstr>
      <vt:lpstr>PowerPoint Presentation</vt:lpstr>
      <vt:lpstr>PowerPoint Presentation</vt:lpstr>
      <vt:lpstr>Sivrisinek pupaları</vt:lpstr>
      <vt:lpstr>PowerPoint Presentation</vt:lpstr>
      <vt:lpstr>PowerPoint Presentation</vt:lpstr>
      <vt:lpstr>PowerPoint Presentation</vt:lpstr>
      <vt:lpstr>PowerPoint Presentation</vt:lpstr>
      <vt:lpstr>Anopheles</vt:lpstr>
      <vt:lpstr>Anopheles’ in yaşam döngüsü</vt:lpstr>
      <vt:lpstr>Aedes</vt:lpstr>
      <vt:lpstr>Aedes’ in yaşam döngüsü</vt:lpstr>
      <vt:lpstr>Aedes aegypti</vt:lpstr>
      <vt:lpstr>Aedes’ in yaşam döngüsü</vt:lpstr>
      <vt:lpstr>PowerPoint Presentation</vt:lpstr>
      <vt:lpstr>Culex</vt:lpstr>
      <vt:lpstr>Culex</vt:lpstr>
      <vt:lpstr>Culex quinquefasciatus</vt:lpstr>
      <vt:lpstr>Culex quinquefasciatus</vt:lpstr>
      <vt:lpstr>Culex tarsalis</vt:lpstr>
      <vt:lpstr>PowerPoint Presentation</vt:lpstr>
      <vt:lpstr>PowerPoint Presentation</vt:lpstr>
      <vt:lpstr>PowerPoint Presentation</vt:lpstr>
      <vt:lpstr>PowerPoint Presentation</vt:lpstr>
    </vt:vector>
  </TitlesOfParts>
  <Company>Gurkan&amp;Gurkan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Orçun Gürkan</dc:creator>
  <cp:lastModifiedBy>Microsoft Office User</cp:lastModifiedBy>
  <cp:revision>44</cp:revision>
  <dcterms:created xsi:type="dcterms:W3CDTF">2006-10-01T12:59:02Z</dcterms:created>
  <dcterms:modified xsi:type="dcterms:W3CDTF">2023-03-02T06:18:26Z</dcterms:modified>
</cp:coreProperties>
</file>