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58" r:id="rId3"/>
    <p:sldId id="259" r:id="rId4"/>
    <p:sldId id="261" r:id="rId5"/>
    <p:sldId id="264" r:id="rId6"/>
    <p:sldId id="262" r:id="rId7"/>
    <p:sldId id="263"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44653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27309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35882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30304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5177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03020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87154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332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43331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6459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8079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637172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73695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82440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3698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694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19.05.2020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27772808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901149"/>
            <a:ext cx="8596668" cy="5140214"/>
          </a:xfrm>
        </p:spPr>
        <p:txBody>
          <a:bodyPr/>
          <a:lstStyle/>
          <a:p>
            <a:pPr marL="0" indent="0">
              <a:buNone/>
            </a:pPr>
            <a:r>
              <a:rPr lang="tr-TR" dirty="0"/>
              <a:t>	</a:t>
            </a:r>
            <a:r>
              <a:rPr lang="tr-TR" sz="4000" b="1" dirty="0"/>
              <a:t>	HEKİMLİK MESLEĞİNİN İCRASINDA MESLEKİ ÖZERKLİK</a:t>
            </a:r>
          </a:p>
          <a:p>
            <a:pPr marL="0" indent="0">
              <a:buNone/>
            </a:pPr>
            <a:r>
              <a:rPr lang="tr-TR" sz="4000" b="1" dirty="0"/>
              <a:t>	Hekimlik mesleğinin icrasının temelinde anayasal dayanağı da bulunan «tedavi özgürlüğü» (mesleki özerklik) bulunmaktadır. Bu özgürlüğün üç unsuru vardır.</a:t>
            </a:r>
          </a:p>
        </p:txBody>
      </p:sp>
    </p:spTree>
    <p:extLst>
      <p:ext uri="{BB962C8B-B14F-4D97-AF65-F5344CB8AC3E}">
        <p14:creationId xmlns:p14="http://schemas.microsoft.com/office/powerpoint/2010/main" val="7420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357809"/>
            <a:ext cx="8596668" cy="5777948"/>
          </a:xfrm>
        </p:spPr>
        <p:txBody>
          <a:bodyPr>
            <a:normAutofit fontScale="92500"/>
          </a:bodyPr>
          <a:lstStyle/>
          <a:p>
            <a:pPr marL="0" indent="0">
              <a:buNone/>
            </a:pPr>
            <a:r>
              <a:rPr lang="tr-TR" dirty="0"/>
              <a:t>	</a:t>
            </a:r>
            <a:r>
              <a:rPr lang="tr-TR" sz="3600" b="1" dirty="0"/>
              <a:t>Tedavi özgürlüğünün unsurları:</a:t>
            </a:r>
          </a:p>
          <a:p>
            <a:pPr>
              <a:buFont typeface="+mj-lt"/>
              <a:buAutoNum type="arabicParenR"/>
            </a:pPr>
            <a:r>
              <a:rPr lang="tr-TR" sz="3600" b="1" dirty="0"/>
              <a:t>Esasen tedavi gereğinin bulunup bulunmadığı konusunda karar verecek olan hekimdir.</a:t>
            </a:r>
          </a:p>
          <a:p>
            <a:pPr>
              <a:buFont typeface="+mj-lt"/>
              <a:buAutoNum type="arabicParenR"/>
            </a:pPr>
            <a:r>
              <a:rPr lang="tr-TR" sz="3600" b="1" dirty="0"/>
              <a:t>Hekim vicdanıyla çelişen metotların veya belirli bir ilaç tedavisinin uygulanmasına zorlanamaz.</a:t>
            </a:r>
          </a:p>
          <a:p>
            <a:pPr>
              <a:buFont typeface="+mj-lt"/>
              <a:buAutoNum type="arabicParenR"/>
            </a:pPr>
            <a:r>
              <a:rPr lang="tr-TR" sz="3600" b="1" dirty="0"/>
              <a:t>Son olarak kendisi için uygun görünen teşhis veya tedavinin metodunu (ve tabi süresini) seçmek daima hekimin işidir.</a:t>
            </a:r>
          </a:p>
        </p:txBody>
      </p:sp>
    </p:spTree>
    <p:extLst>
      <p:ext uri="{BB962C8B-B14F-4D97-AF65-F5344CB8AC3E}">
        <p14:creationId xmlns:p14="http://schemas.microsoft.com/office/powerpoint/2010/main" val="311509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28871"/>
            <a:ext cx="8596668" cy="5312492"/>
          </a:xfrm>
        </p:spPr>
        <p:txBody>
          <a:bodyPr>
            <a:normAutofit lnSpcReduction="10000"/>
          </a:bodyPr>
          <a:lstStyle/>
          <a:p>
            <a:pPr marL="0" indent="0">
              <a:buNone/>
            </a:pPr>
            <a:r>
              <a:rPr lang="tr-TR" dirty="0"/>
              <a:t>		</a:t>
            </a:r>
            <a:r>
              <a:rPr lang="tr-TR" sz="4000" b="1" dirty="0"/>
              <a:t>Bugün hekimin, metot seçme konusunda özgür, serbest olduğu esası, gerek uygulamada ve gerekse öğretide kabul edilmektedir. Tedavi özgürlüğü, hekimin tedaviyi üstlendikten sonra istediği metodu seçme özgürlüğüne sahip olduğu anlamını taşır.</a:t>
            </a:r>
            <a:endParaRPr lang="tr-TR" b="1" dirty="0"/>
          </a:p>
        </p:txBody>
      </p:sp>
    </p:spTree>
    <p:extLst>
      <p:ext uri="{BB962C8B-B14F-4D97-AF65-F5344CB8AC3E}">
        <p14:creationId xmlns:p14="http://schemas.microsoft.com/office/powerpoint/2010/main" val="248525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28870"/>
            <a:ext cx="8596668" cy="5393633"/>
          </a:xfrm>
        </p:spPr>
        <p:txBody>
          <a:bodyPr>
            <a:normAutofit fontScale="92500" lnSpcReduction="20000"/>
          </a:bodyPr>
          <a:lstStyle/>
          <a:p>
            <a:pPr marL="0" indent="0">
              <a:buNone/>
            </a:pPr>
            <a:r>
              <a:rPr lang="tr-TR" dirty="0"/>
              <a:t>		</a:t>
            </a:r>
            <a:r>
              <a:rPr lang="tr-TR" sz="3900" b="1" dirty="0"/>
              <a:t>Uygulama ve öğretide belirli bir tedavi yöntemini seçmenin hekimin işi olduğu temel prensibi vurgulanmaktadır. Bu nedenle klasik tıbba girmeyen bir yöntemin seçimi, sırf bu itibarla, hekimin hatalı uygulama yaptığı sonucunu doğurmaz. Elbette bu, tedavi yöntemi seçmenin hiçbir zaman hatalı uygulama iddiasının konusu olamayacağı manasına da gelmemektedir.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70B1CC-D7D3-4575-9F95-BF095D5694F1}"/>
              </a:ext>
            </a:extLst>
          </p:cNvPr>
          <p:cNvSpPr>
            <a:spLocks noGrp="1"/>
          </p:cNvSpPr>
          <p:nvPr>
            <p:ph idx="1"/>
          </p:nvPr>
        </p:nvSpPr>
        <p:spPr>
          <a:xfrm>
            <a:off x="677334" y="967409"/>
            <a:ext cx="8596668" cy="5073953"/>
          </a:xfrm>
        </p:spPr>
        <p:txBody>
          <a:bodyPr>
            <a:normAutofit lnSpcReduction="10000"/>
          </a:bodyPr>
          <a:lstStyle/>
          <a:p>
            <a:pPr marL="0" indent="0">
              <a:buNone/>
            </a:pPr>
            <a:r>
              <a:rPr lang="tr-TR" dirty="0"/>
              <a:t>		</a:t>
            </a:r>
            <a:r>
              <a:rPr lang="tr-TR" sz="4000" b="1" dirty="0"/>
              <a:t>Hekime tanınan takdir yetkisi başka hiçbir hizmet alan- hizmet sunan ilişkisinde mevcut değildir.</a:t>
            </a:r>
          </a:p>
          <a:p>
            <a:pPr marL="0" indent="0">
              <a:buNone/>
            </a:pPr>
            <a:r>
              <a:rPr lang="tr-TR" sz="4000" b="1" dirty="0"/>
              <a:t>		Tedavi sadece seçilen yönteme bağlı değildir. Ayrıca seçilen yöntemin tedavideki rolünü belirlemek de çoğu kez zordur.</a:t>
            </a:r>
          </a:p>
          <a:p>
            <a:pPr marL="0" indent="0">
              <a:buNone/>
            </a:pPr>
            <a:r>
              <a:rPr lang="tr-TR" sz="4000" b="1" dirty="0"/>
              <a:t>		</a:t>
            </a:r>
          </a:p>
        </p:txBody>
      </p:sp>
    </p:spTree>
    <p:extLst>
      <p:ext uri="{BB962C8B-B14F-4D97-AF65-F5344CB8AC3E}">
        <p14:creationId xmlns:p14="http://schemas.microsoft.com/office/powerpoint/2010/main" val="75094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834887"/>
            <a:ext cx="8596668" cy="5473148"/>
          </a:xfrm>
        </p:spPr>
        <p:txBody>
          <a:bodyPr>
            <a:normAutofit fontScale="85000" lnSpcReduction="10000"/>
          </a:bodyPr>
          <a:lstStyle/>
          <a:p>
            <a:pPr marL="0" indent="0">
              <a:buNone/>
            </a:pPr>
            <a:r>
              <a:rPr lang="tr-TR" dirty="0"/>
              <a:t>		</a:t>
            </a:r>
            <a:r>
              <a:rPr lang="tr-TR" sz="4700" b="1" dirty="0"/>
              <a:t>Hekim her hastanın özelliklerini dikkate almalı ve hastanın iradesini sadece göz önünde bulundurmakla kalmamalı, ayrıca başarıya ulaşmak için kullanmalıdır. Hastanın onayıyla, tıbbi standardın dışına da çıkarak başarıya ulaşma yolları aranmalıdır.</a:t>
            </a:r>
          </a:p>
          <a:p>
            <a:pPr marL="0" indent="0">
              <a:buNone/>
            </a:pPr>
            <a:r>
              <a:rPr lang="tr-TR" sz="4700" b="1" dirty="0"/>
              <a:t>		</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861391"/>
            <a:ext cx="8596668" cy="5179971"/>
          </a:xfrm>
        </p:spPr>
        <p:txBody>
          <a:bodyPr/>
          <a:lstStyle/>
          <a:p>
            <a:pPr marL="0" indent="0">
              <a:buNone/>
            </a:pPr>
            <a:r>
              <a:rPr lang="tr-TR" dirty="0"/>
              <a:t>		</a:t>
            </a:r>
            <a:r>
              <a:rPr lang="tr-TR" sz="3200" b="1" dirty="0"/>
              <a:t>Hekime tanınan bu özgürlüğün nedenlerinden birisi de, somut hastanın iyileştirilmesinin, rasyonel olarak kavranamayan birçok etkene bağlı olabilmesidir. Ayrıca hasta- hekim arasındaki güven ilişkisine, hekimin her hareketini, hiçbir takdir alanı bırakmaksızın, hukuken değerlendirmeye tabi tutma zorunluluğu getirmek suretiyle müdahale etmemek gerekir.</a:t>
            </a:r>
            <a:endParaRPr lang="tr-TR" b="1" dirty="0"/>
          </a:p>
        </p:txBody>
      </p:sp>
    </p:spTree>
    <p:extLst>
      <p:ext uri="{BB962C8B-B14F-4D97-AF65-F5344CB8AC3E}">
        <p14:creationId xmlns:p14="http://schemas.microsoft.com/office/powerpoint/2010/main" val="91745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2A1B30-AD32-4DE1-AD33-9783D100877C}"/>
              </a:ext>
            </a:extLst>
          </p:cNvPr>
          <p:cNvSpPr>
            <a:spLocks noGrp="1"/>
          </p:cNvSpPr>
          <p:nvPr>
            <p:ph idx="1"/>
          </p:nvPr>
        </p:nvSpPr>
        <p:spPr>
          <a:xfrm>
            <a:off x="677334" y="728871"/>
            <a:ext cx="8596668" cy="5312492"/>
          </a:xfrm>
        </p:spPr>
        <p:txBody>
          <a:bodyPr>
            <a:normAutofit fontScale="92500" lnSpcReduction="10000"/>
          </a:bodyPr>
          <a:lstStyle/>
          <a:p>
            <a:pPr marL="0" indent="0">
              <a:buNone/>
            </a:pPr>
            <a:r>
              <a:rPr lang="tr-TR" dirty="0"/>
              <a:t>		</a:t>
            </a:r>
            <a:r>
              <a:rPr lang="tr-TR" sz="5400" b="1" dirty="0"/>
              <a:t>Metot seçimi konusundaki özgürlük, özen yükümlülüğü ile beraber değerlendirilmelidir. Hekimin tedavi özgürlüğünün sınırı objektif özen yükümlülüğüdür.</a:t>
            </a:r>
            <a:endParaRPr lang="tr-TR" b="1" dirty="0"/>
          </a:p>
        </p:txBody>
      </p:sp>
    </p:spTree>
    <p:extLst>
      <p:ext uri="{BB962C8B-B14F-4D97-AF65-F5344CB8AC3E}">
        <p14:creationId xmlns:p14="http://schemas.microsoft.com/office/powerpoint/2010/main" val="1319498583"/>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66</TotalTime>
  <Words>318</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11</cp:revision>
  <dcterms:created xsi:type="dcterms:W3CDTF">2020-05-12T10:57:22Z</dcterms:created>
  <dcterms:modified xsi:type="dcterms:W3CDTF">2020-05-19T13:46:17Z</dcterms:modified>
</cp:coreProperties>
</file>