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5" r:id="rId1"/>
  </p:sldMasterIdLst>
  <p:notesMasterIdLst>
    <p:notesMasterId r:id="rId3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92" r:id="rId28"/>
    <p:sldId id="293" r:id="rId29"/>
    <p:sldId id="282" r:id="rId30"/>
    <p:sldId id="283" r:id="rId31"/>
    <p:sldId id="284" r:id="rId32"/>
    <p:sldId id="285" r:id="rId33"/>
    <p:sldId id="286" r:id="rId34"/>
    <p:sldId id="287" r:id="rId35"/>
    <p:sldId id="288" r:id="rId36"/>
    <p:sldId id="289" r:id="rId37"/>
    <p:sldId id="290" r:id="rId38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3398" autoAdjust="0"/>
  </p:normalViewPr>
  <p:slideViewPr>
    <p:cSldViewPr snapToGrid="0" showGuides="1">
      <p:cViewPr varScale="1">
        <p:scale>
          <a:sx n="64" d="100"/>
          <a:sy n="64" d="100"/>
        </p:scale>
        <p:origin x="95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notesMaster" Target="notesMasters/notesMaster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B9263FF-177B-4E69-887D-16B87182FCC0}" type="datetimeFigureOut">
              <a:rPr lang="tr-TR" smtClean="0"/>
              <a:t>24.09.2025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5B24021-7BBE-4E6A-A9A0-63E577ACBE6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538977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B24021-7BBE-4E6A-A9A0-63E577ACBE69}" type="slidenum">
              <a:rPr lang="tr-TR" smtClean="0"/>
              <a:t>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128125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0ACFED-5479-4A2A-A32E-2F0A0A49E587}" type="datetimeFigureOut">
              <a:rPr lang="tr-TR" smtClean="0"/>
              <a:t>24.09.2025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7A95BC47-E71C-4462-B8FE-53C21DEBF16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883287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0ACFED-5479-4A2A-A32E-2F0A0A49E587}" type="datetimeFigureOut">
              <a:rPr lang="tr-TR" smtClean="0"/>
              <a:t>24.09.2025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7A95BC47-E71C-4462-B8FE-53C21DEBF16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095738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0ACFED-5479-4A2A-A32E-2F0A0A49E587}" type="datetimeFigureOut">
              <a:rPr lang="tr-TR" smtClean="0"/>
              <a:t>24.09.2025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7A95BC47-E71C-4462-B8FE-53C21DEBF162}" type="slidenum">
              <a:rPr lang="tr-TR" smtClean="0"/>
              <a:t>‹#›</a:t>
            </a:fld>
            <a:endParaRPr lang="tr-TR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40226124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0ACFED-5479-4A2A-A32E-2F0A0A49E587}" type="datetimeFigureOut">
              <a:rPr lang="tr-TR" smtClean="0"/>
              <a:t>24.09.2025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7A95BC47-E71C-4462-B8FE-53C21DEBF16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939969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0ACFED-5479-4A2A-A32E-2F0A0A49E587}" type="datetimeFigureOut">
              <a:rPr lang="tr-TR" smtClean="0"/>
              <a:t>24.09.2025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7A95BC47-E71C-4462-B8FE-53C21DEBF162}" type="slidenum">
              <a:rPr lang="tr-TR" smtClean="0"/>
              <a:t>‹#›</a:t>
            </a:fld>
            <a:endParaRPr lang="tr-TR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4979290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0ACFED-5479-4A2A-A32E-2F0A0A49E587}" type="datetimeFigureOut">
              <a:rPr lang="tr-TR" smtClean="0"/>
              <a:t>24.09.2025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7A95BC47-E71C-4462-B8FE-53C21DEBF16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9299239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0ACFED-5479-4A2A-A32E-2F0A0A49E587}" type="datetimeFigureOut">
              <a:rPr lang="tr-TR" smtClean="0"/>
              <a:t>24.09.2025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95BC47-E71C-4462-B8FE-53C21DEBF16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573326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0ACFED-5479-4A2A-A32E-2F0A0A49E587}" type="datetimeFigureOut">
              <a:rPr lang="tr-TR" smtClean="0"/>
              <a:t>24.09.2025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95BC47-E71C-4462-B8FE-53C21DEBF16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901913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0ACFED-5479-4A2A-A32E-2F0A0A49E587}" type="datetimeFigureOut">
              <a:rPr lang="tr-TR" smtClean="0"/>
              <a:t>24.09.2025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95BC47-E71C-4462-B8FE-53C21DEBF16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332389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0ACFED-5479-4A2A-A32E-2F0A0A49E587}" type="datetimeFigureOut">
              <a:rPr lang="tr-TR" smtClean="0"/>
              <a:t>24.09.2025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7A95BC47-E71C-4462-B8FE-53C21DEBF16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446995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0ACFED-5479-4A2A-A32E-2F0A0A49E587}" type="datetimeFigureOut">
              <a:rPr lang="tr-TR" smtClean="0"/>
              <a:t>24.09.2025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7A95BC47-E71C-4462-B8FE-53C21DEBF16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900052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0ACFED-5479-4A2A-A32E-2F0A0A49E587}" type="datetimeFigureOut">
              <a:rPr lang="tr-TR" smtClean="0"/>
              <a:t>24.09.2025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7A95BC47-E71C-4462-B8FE-53C21DEBF16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951231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0ACFED-5479-4A2A-A32E-2F0A0A49E587}" type="datetimeFigureOut">
              <a:rPr lang="tr-TR" smtClean="0"/>
              <a:t>24.09.2025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95BC47-E71C-4462-B8FE-53C21DEBF16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633527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0ACFED-5479-4A2A-A32E-2F0A0A49E587}" type="datetimeFigureOut">
              <a:rPr lang="tr-TR" smtClean="0"/>
              <a:t>24.09.2025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95BC47-E71C-4462-B8FE-53C21DEBF16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107534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0ACFED-5479-4A2A-A32E-2F0A0A49E587}" type="datetimeFigureOut">
              <a:rPr lang="tr-TR" smtClean="0"/>
              <a:t>24.09.2025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95BC47-E71C-4462-B8FE-53C21DEBF16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517298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0ACFED-5479-4A2A-A32E-2F0A0A49E587}" type="datetimeFigureOut">
              <a:rPr lang="tr-TR" smtClean="0"/>
              <a:t>24.09.2025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7A95BC47-E71C-4462-B8FE-53C21DEBF16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322555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0ACFED-5479-4A2A-A32E-2F0A0A49E587}" type="datetimeFigureOut">
              <a:rPr lang="tr-TR" smtClean="0"/>
              <a:t>24.09.2025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7A95BC47-E71C-4462-B8FE-53C21DEBF16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78174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16" r:id="rId1"/>
    <p:sldLayoutId id="2147483817" r:id="rId2"/>
    <p:sldLayoutId id="2147483818" r:id="rId3"/>
    <p:sldLayoutId id="2147483819" r:id="rId4"/>
    <p:sldLayoutId id="2147483820" r:id="rId5"/>
    <p:sldLayoutId id="2147483821" r:id="rId6"/>
    <p:sldLayoutId id="2147483822" r:id="rId7"/>
    <p:sldLayoutId id="2147483823" r:id="rId8"/>
    <p:sldLayoutId id="2147483824" r:id="rId9"/>
    <p:sldLayoutId id="2147483825" r:id="rId10"/>
    <p:sldLayoutId id="2147483826" r:id="rId11"/>
    <p:sldLayoutId id="2147483827" r:id="rId12"/>
    <p:sldLayoutId id="2147483828" r:id="rId13"/>
    <p:sldLayoutId id="2147483829" r:id="rId14"/>
    <p:sldLayoutId id="2147483830" r:id="rId15"/>
    <p:sldLayoutId id="2147483831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237460"/>
            <a:ext cx="9144000" cy="2387600"/>
          </a:xfrm>
        </p:spPr>
        <p:txBody>
          <a:bodyPr/>
          <a:lstStyle/>
          <a:p>
            <a:r>
              <a:rPr lang="tr-TR" dirty="0" smtClean="0"/>
              <a:t>Dilin Adlandırıcı Kısımları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l"/>
            <a:r>
              <a:rPr lang="tr-TR" sz="4000" dirty="0" smtClean="0"/>
              <a:t>İsimler -1 </a:t>
            </a:r>
            <a:endParaRPr lang="tr-TR" sz="4000" dirty="0"/>
          </a:p>
        </p:txBody>
      </p:sp>
    </p:spTree>
    <p:extLst>
      <p:ext uri="{BB962C8B-B14F-4D97-AF65-F5344CB8AC3E}">
        <p14:creationId xmlns:p14="http://schemas.microsoft.com/office/powerpoint/2010/main" val="7390327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1351935" y="1157181"/>
            <a:ext cx="9797846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Tx/>
              <a:buChar char="-"/>
            </a:pPr>
            <a:r>
              <a:rPr lang="tr-TR" sz="2400" b="1" dirty="0" smtClean="0"/>
              <a:t>Zarflardan </a:t>
            </a:r>
            <a:r>
              <a:rPr lang="tr-TR" sz="2400" b="1" dirty="0"/>
              <a:t>duygu ve anlam farkı yaratan </a:t>
            </a:r>
            <a:r>
              <a:rPr lang="tr-TR" sz="2400" b="1" dirty="0" err="1"/>
              <a:t>kiplik</a:t>
            </a:r>
            <a:r>
              <a:rPr lang="tr-TR" sz="2400" b="1" dirty="0"/>
              <a:t> parçacıklarına dönüşen kelimeler: </a:t>
            </a:r>
            <a:r>
              <a:rPr lang="ru-RU" sz="2400" i="1" dirty="0">
                <a:solidFill>
                  <a:srgbClr val="FF0000"/>
                </a:solidFill>
              </a:rPr>
              <a:t>ёще</a:t>
            </a:r>
            <a:r>
              <a:rPr lang="ru-RU" sz="2400" i="1" dirty="0"/>
              <a:t>, уже, точно, прямо </a:t>
            </a:r>
            <a:r>
              <a:rPr lang="tr-TR" sz="2400" dirty="0"/>
              <a:t>gibi zarfların anlamı, ancak cümle içerisinde kullanıldığında belirlenen edatlar olarak kullanıldıkları görülebilir: </a:t>
            </a:r>
            <a:endParaRPr lang="ru-RU" sz="2400" dirty="0" smtClean="0"/>
          </a:p>
          <a:p>
            <a:pPr marL="342900" indent="-342900" algn="just">
              <a:buFontTx/>
              <a:buChar char="-"/>
            </a:pPr>
            <a:endParaRPr lang="tr-TR" sz="2400" dirty="0"/>
          </a:p>
          <a:p>
            <a:pPr marL="457200" indent="-457200" algn="just">
              <a:buAutoNum type="alphaLcParenR"/>
            </a:pPr>
            <a:r>
              <a:rPr lang="ru-RU" sz="2400" dirty="0"/>
              <a:t>Сам документ был принят </a:t>
            </a:r>
            <a:r>
              <a:rPr lang="ru-RU" sz="2400" b="1" i="1" dirty="0"/>
              <a:t>ещё</a:t>
            </a:r>
            <a:r>
              <a:rPr lang="ru-RU" sz="2400" dirty="0"/>
              <a:t> в 2019 году. [На газоанализаторы и датчики температуры нанесут буквенно-цифровые обозначения // Парламентская газета, 2021.12] (ёще = </a:t>
            </a:r>
            <a:r>
              <a:rPr lang="tr-TR" sz="2400" dirty="0"/>
              <a:t>zarf); </a:t>
            </a:r>
            <a:endParaRPr lang="ru-RU" sz="2400" dirty="0" smtClean="0"/>
          </a:p>
          <a:p>
            <a:pPr marL="457200" indent="-457200" algn="just">
              <a:buAutoNum type="alphaLcParenR"/>
            </a:pPr>
            <a:endParaRPr lang="tr-TR" sz="2400" dirty="0"/>
          </a:p>
          <a:p>
            <a:pPr algn="just"/>
            <a:r>
              <a:rPr lang="tr-TR" sz="2400" dirty="0"/>
              <a:t>b)	</a:t>
            </a:r>
            <a:r>
              <a:rPr lang="ru-RU" sz="2400" dirty="0"/>
              <a:t>Она </a:t>
            </a:r>
            <a:r>
              <a:rPr lang="ru-RU" sz="2400" b="1" i="1" dirty="0">
                <a:solidFill>
                  <a:srgbClr val="FF0000"/>
                </a:solidFill>
              </a:rPr>
              <a:t>ёще</a:t>
            </a:r>
            <a:r>
              <a:rPr lang="ru-RU" sz="2400" dirty="0">
                <a:solidFill>
                  <a:srgbClr val="FF0000"/>
                </a:solidFill>
              </a:rPr>
              <a:t> </a:t>
            </a:r>
            <a:r>
              <a:rPr lang="ru-RU" sz="2400" u="sng" dirty="0"/>
              <a:t>удивляется</a:t>
            </a:r>
            <a:r>
              <a:rPr lang="ru-RU" sz="2400" dirty="0"/>
              <a:t>, почему я не хочу их в дом звать. [Маша Трауб. Нам выходить на следующей (2011)]  (ёще = </a:t>
            </a:r>
            <a:r>
              <a:rPr lang="tr-TR" sz="2400" dirty="0" err="1"/>
              <a:t>kiplik</a:t>
            </a:r>
            <a:r>
              <a:rPr lang="tr-TR" sz="2400" dirty="0"/>
              <a:t> parçacığı).</a:t>
            </a:r>
          </a:p>
        </p:txBody>
      </p:sp>
    </p:spTree>
    <p:extLst>
      <p:ext uri="{BB962C8B-B14F-4D97-AF65-F5344CB8AC3E}">
        <p14:creationId xmlns:p14="http://schemas.microsoft.com/office/powerpoint/2010/main" val="11673670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1130709" y="1617601"/>
            <a:ext cx="9886336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Tx/>
              <a:buChar char="-"/>
            </a:pPr>
            <a:r>
              <a:rPr lang="ru-RU" sz="2400" b="1" dirty="0" smtClean="0"/>
              <a:t>Zarflardan </a:t>
            </a:r>
            <a:r>
              <a:rPr lang="ru-RU" sz="2400" b="1" dirty="0"/>
              <a:t>hal eki edatlarına dönüşen kelimeler</a:t>
            </a:r>
            <a:r>
              <a:rPr lang="ru-RU" sz="2400" dirty="0"/>
              <a:t>: Bunlar genel olarak ismin –in hali ile kullanılan ilgeçlerdir: </a:t>
            </a:r>
            <a:r>
              <a:rPr lang="ru-RU" sz="2400" i="1" dirty="0"/>
              <a:t>вдоль, вокруг, мимо, впереди, позади, кругом, вокруг, напротив, после </a:t>
            </a:r>
            <a:r>
              <a:rPr lang="ru-RU" sz="2400" dirty="0"/>
              <a:t>vs</a:t>
            </a:r>
            <a:r>
              <a:rPr lang="ru-RU" sz="2400" dirty="0" smtClean="0"/>
              <a:t>.</a:t>
            </a:r>
          </a:p>
          <a:p>
            <a:pPr marL="342900" indent="-342900" algn="just">
              <a:buFontTx/>
              <a:buChar char="-"/>
            </a:pPr>
            <a:endParaRPr lang="ru-RU" sz="2400" dirty="0"/>
          </a:p>
          <a:p>
            <a:pPr marL="457200" indent="-457200" algn="just">
              <a:buAutoNum type="alphaLcParenR"/>
            </a:pPr>
            <a:r>
              <a:rPr lang="ru-RU" sz="2400" i="1" dirty="0" smtClean="0"/>
              <a:t>Он </a:t>
            </a:r>
            <a:r>
              <a:rPr lang="ru-RU" sz="2400" i="1" dirty="0"/>
              <a:t>плясал </a:t>
            </a:r>
            <a:r>
              <a:rPr lang="ru-RU" sz="2400" b="1" i="1" dirty="0">
                <a:solidFill>
                  <a:srgbClr val="FF0000"/>
                </a:solidFill>
              </a:rPr>
              <a:t>вокруг</a:t>
            </a:r>
            <a:r>
              <a:rPr lang="ru-RU" sz="2400" i="1" dirty="0">
                <a:solidFill>
                  <a:srgbClr val="FF0000"/>
                </a:solidFill>
              </a:rPr>
              <a:t> него</a:t>
            </a:r>
            <a:r>
              <a:rPr lang="ru-RU" sz="2400" i="1" dirty="0"/>
              <a:t>, вопил и кричал, обнимал и целовал его, потом бросался обниматься к нам</a:t>
            </a:r>
            <a:r>
              <a:rPr lang="ru-RU" sz="2400" dirty="0"/>
              <a:t>… [Елена Павлова. Вместе мы эту пропасть одолеем! // «Даша», 2004] (вокруг =  edat</a:t>
            </a:r>
            <a:r>
              <a:rPr lang="ru-RU" sz="2400" dirty="0" smtClean="0"/>
              <a:t>);</a:t>
            </a:r>
          </a:p>
          <a:p>
            <a:pPr marL="457200" indent="-457200" algn="just">
              <a:buAutoNum type="alphaLcParenR"/>
            </a:pPr>
            <a:endParaRPr lang="ru-RU" sz="2400" dirty="0"/>
          </a:p>
          <a:p>
            <a:pPr algn="just"/>
            <a:r>
              <a:rPr lang="ru-RU" sz="2400" dirty="0"/>
              <a:t>b)	</a:t>
            </a:r>
            <a:r>
              <a:rPr lang="ru-RU" sz="2400" i="1" dirty="0"/>
              <a:t>Какого свойства была бы эта награда, я, понятное дело, не понимал. А </a:t>
            </a:r>
            <a:r>
              <a:rPr lang="ru-RU" sz="2400" b="1" i="1" dirty="0">
                <a:solidFill>
                  <a:srgbClr val="FF0000"/>
                </a:solidFill>
              </a:rPr>
              <a:t>вокруг</a:t>
            </a:r>
            <a:r>
              <a:rPr lang="ru-RU" sz="2400" i="1" dirty="0"/>
              <a:t> было много прекрасных женщин. Взрослых женщин</a:t>
            </a:r>
            <a:r>
              <a:rPr lang="ru-RU" sz="2400" dirty="0"/>
              <a:t>. [Евгений Гришковец. ОдноврЕмЕнно (2004)  (вокруг = zarf).</a:t>
            </a:r>
          </a:p>
        </p:txBody>
      </p:sp>
    </p:spTree>
    <p:extLst>
      <p:ext uri="{BB962C8B-B14F-4D97-AF65-F5344CB8AC3E}">
        <p14:creationId xmlns:p14="http://schemas.microsoft.com/office/powerpoint/2010/main" val="11221826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1192446" y="1662066"/>
            <a:ext cx="9753601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/>
              <a:t>«Российский футбольный союз благодарит Марио за </a:t>
            </a:r>
            <a:r>
              <a:rPr lang="ru-RU" sz="2400" b="1" dirty="0" smtClean="0">
                <a:solidFill>
                  <a:srgbClr val="FF0000"/>
                </a:solidFill>
              </a:rPr>
              <a:t>блестящие</a:t>
            </a:r>
            <a:r>
              <a:rPr lang="ru-RU" sz="2400" dirty="0" smtClean="0"/>
              <a:t> </a:t>
            </a:r>
            <a:r>
              <a:rPr lang="ru-RU" sz="2400" b="1" dirty="0" smtClean="0"/>
              <a:t>выступления</a:t>
            </a:r>
            <a:r>
              <a:rPr lang="ru-RU" sz="2400" dirty="0" smtClean="0"/>
              <a:t> </a:t>
            </a:r>
            <a:r>
              <a:rPr lang="ru-RU" sz="2400" dirty="0"/>
              <a:t>в составе сборной и желает </a:t>
            </a:r>
            <a:r>
              <a:rPr lang="ru-RU" sz="2400" dirty="0" smtClean="0"/>
              <a:t>успехов </a:t>
            </a:r>
            <a:r>
              <a:rPr lang="ru-RU" sz="2400" dirty="0"/>
              <a:t>в дальнейшей карьере!» [Марио Фернандес завершил карьеру в сборной России по футболу // Парламентская газета, 2021.09</a:t>
            </a:r>
            <a:r>
              <a:rPr lang="ru-RU" sz="2400" dirty="0" smtClean="0"/>
              <a:t>]</a:t>
            </a:r>
          </a:p>
          <a:p>
            <a:pPr algn="just"/>
            <a:endParaRPr lang="ru-RU" sz="2400" dirty="0"/>
          </a:p>
          <a:p>
            <a:pPr algn="just"/>
            <a:endParaRPr lang="ru-RU" sz="2400" dirty="0" smtClean="0"/>
          </a:p>
          <a:p>
            <a:pPr algn="just"/>
            <a:r>
              <a:rPr lang="ru-RU" sz="2400" dirty="0"/>
              <a:t>Распущенные волосы, </a:t>
            </a:r>
            <a:r>
              <a:rPr lang="ru-RU" sz="2400" b="1" dirty="0"/>
              <a:t>блестящие</a:t>
            </a:r>
            <a:r>
              <a:rPr lang="ru-RU" sz="2400" dirty="0"/>
              <a:t> на </a:t>
            </a:r>
            <a:r>
              <a:rPr lang="ru-RU" sz="2400" dirty="0" smtClean="0"/>
              <a:t>солнце = распущенные волосы, </a:t>
            </a:r>
            <a:r>
              <a:rPr lang="ru-RU" sz="2400" b="1" dirty="0" smtClean="0">
                <a:solidFill>
                  <a:srgbClr val="FF0000"/>
                </a:solidFill>
              </a:rPr>
              <a:t>которые</a:t>
            </a:r>
            <a:r>
              <a:rPr lang="ru-RU" sz="2400" b="1" dirty="0" smtClean="0"/>
              <a:t> блестят </a:t>
            </a:r>
            <a:r>
              <a:rPr lang="ru-RU" sz="2400" dirty="0" smtClean="0"/>
              <a:t>на солнце</a:t>
            </a:r>
          </a:p>
          <a:p>
            <a:pPr algn="just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754879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678426" y="132589"/>
            <a:ext cx="10633587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lnSpc>
                <a:spcPct val="150000"/>
              </a:lnSpc>
              <a:spcAft>
                <a:spcPts val="0"/>
              </a:spcAft>
            </a:pPr>
            <a:r>
              <a:rPr lang="ru-RU" sz="2400" b="1" dirty="0" smtClean="0">
                <a:ea typeface="Times New Roman" panose="02020603050405020304" pitchFamily="18" charset="0"/>
              </a:rPr>
              <a:t>5) </a:t>
            </a:r>
            <a:r>
              <a:rPr lang="tr-TR" sz="2400" b="1" dirty="0" smtClean="0">
                <a:ea typeface="Times New Roman" panose="02020603050405020304" pitchFamily="18" charset="0"/>
              </a:rPr>
              <a:t>İsim</a:t>
            </a:r>
            <a:r>
              <a:rPr lang="tr-TR" sz="2400" b="1" dirty="0">
                <a:ea typeface="Times New Roman" panose="02020603050405020304" pitchFamily="18" charset="0"/>
              </a:rPr>
              <a:t>, sıfat ve sıfat-fiillerin zamire dönüşmesi: </a:t>
            </a:r>
            <a:r>
              <a:rPr lang="tr-TR" sz="2400" dirty="0">
                <a:ea typeface="Times New Roman" panose="02020603050405020304" pitchFamily="18" charset="0"/>
              </a:rPr>
              <a:t>Dilde sözcüklerin zamire geçiş olayı Rusçada “</a:t>
            </a:r>
            <a:r>
              <a:rPr lang="tr-TR" sz="2400" dirty="0" err="1">
                <a:ea typeface="Times New Roman" panose="02020603050405020304" pitchFamily="18" charset="0"/>
              </a:rPr>
              <a:t>прономинализация</a:t>
            </a:r>
            <a:r>
              <a:rPr lang="tr-TR" sz="2400" dirty="0">
                <a:ea typeface="Times New Roman" panose="02020603050405020304" pitchFamily="18" charset="0"/>
              </a:rPr>
              <a:t>”  olarak adlandırılır. Latincede “</a:t>
            </a:r>
            <a:r>
              <a:rPr lang="tr-TR" sz="2400" dirty="0" err="1">
                <a:ea typeface="Times New Roman" panose="02020603050405020304" pitchFamily="18" charset="0"/>
              </a:rPr>
              <a:t>pronomen</a:t>
            </a:r>
            <a:r>
              <a:rPr lang="tr-TR" sz="2400" dirty="0">
                <a:ea typeface="Times New Roman" panose="02020603050405020304" pitchFamily="18" charset="0"/>
              </a:rPr>
              <a:t>” kelimesinden gelen bu sözcük  “</a:t>
            </a:r>
            <a:r>
              <a:rPr lang="tr-TR" sz="2400" dirty="0" err="1">
                <a:ea typeface="Times New Roman" panose="02020603050405020304" pitchFamily="18" charset="0"/>
              </a:rPr>
              <a:t>zamirleşme</a:t>
            </a:r>
            <a:r>
              <a:rPr lang="tr-TR" sz="2400" dirty="0">
                <a:ea typeface="Times New Roman" panose="02020603050405020304" pitchFamily="18" charset="0"/>
              </a:rPr>
              <a:t>” anlamına gelir.</a:t>
            </a:r>
            <a:endParaRPr lang="tr-TR" sz="2400" dirty="0"/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tr-TR" sz="2400" b="1" dirty="0"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tr-TR" sz="24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Times New Roman" panose="02020603050405020304" pitchFamily="18" charset="0"/>
              <a:buChar char="-"/>
            </a:pPr>
            <a:r>
              <a:rPr lang="tr-TR" sz="2400" u="sng" dirty="0">
                <a:ea typeface="Times New Roman" panose="02020603050405020304" pitchFamily="18" charset="0"/>
              </a:rPr>
              <a:t>İsimlerden zamire dönüşen kelimeler:</a:t>
            </a:r>
            <a:r>
              <a:rPr lang="tr-TR" sz="2400" dirty="0">
                <a:ea typeface="Times New Roman" panose="02020603050405020304" pitchFamily="18" charset="0"/>
              </a:rPr>
              <a:t> Sözcük  birincil özelliği olan nesneleri niteleme özelliğini kaybedip yalnızca onlara işaret ederse sözcük o zaman zamir halini alır.  </a:t>
            </a:r>
            <a:r>
              <a:rPr lang="tr-TR" sz="2400" i="1" dirty="0">
                <a:ea typeface="Times New Roman" panose="02020603050405020304" pitchFamily="18" charset="0"/>
              </a:rPr>
              <a:t>Дело, </a:t>
            </a:r>
            <a:r>
              <a:rPr lang="tr-TR" sz="2400" i="1" dirty="0" err="1">
                <a:ea typeface="Times New Roman" panose="02020603050405020304" pitchFamily="18" charset="0"/>
              </a:rPr>
              <a:t>факт</a:t>
            </a:r>
            <a:r>
              <a:rPr lang="tr-TR" sz="2400" i="1" dirty="0">
                <a:ea typeface="Times New Roman" panose="02020603050405020304" pitchFamily="18" charset="0"/>
              </a:rPr>
              <a:t>, </a:t>
            </a:r>
            <a:r>
              <a:rPr lang="ru-RU" sz="2400" i="1" dirty="0" smtClean="0">
                <a:ea typeface="Times New Roman" panose="02020603050405020304" pitchFamily="18" charset="0"/>
              </a:rPr>
              <a:t>вещь, </a:t>
            </a:r>
            <a:r>
              <a:rPr lang="tr-TR" sz="2400" i="1" dirty="0" smtClean="0">
                <a:ea typeface="Times New Roman" panose="02020603050405020304" pitchFamily="18" charset="0"/>
              </a:rPr>
              <a:t>народ</a:t>
            </a:r>
            <a:r>
              <a:rPr lang="tr-TR" sz="2400" i="1" dirty="0">
                <a:ea typeface="Times New Roman" panose="02020603050405020304" pitchFamily="18" charset="0"/>
              </a:rPr>
              <a:t>, человек</a:t>
            </a:r>
            <a:r>
              <a:rPr lang="tr-TR" sz="2400" dirty="0">
                <a:ea typeface="Times New Roman" panose="02020603050405020304" pitchFamily="18" charset="0"/>
              </a:rPr>
              <a:t> topluluk ve genelleme anlamına sahip isimler bu durumun oluşmasına uygun sözcüklerdir. Örneğin: </a:t>
            </a:r>
            <a:endParaRPr lang="ru-RU" sz="2400" i="1" dirty="0" smtClean="0">
              <a:ea typeface="Times New Roman" panose="02020603050405020304" pitchFamily="18" charset="0"/>
            </a:endParaRPr>
          </a:p>
          <a:p>
            <a:pPr marL="678180" indent="220980" algn="just">
              <a:lnSpc>
                <a:spcPct val="150000"/>
              </a:lnSpc>
              <a:spcAft>
                <a:spcPts val="0"/>
              </a:spcAft>
            </a:pPr>
            <a:r>
              <a:rPr lang="tr-TR" sz="2400" i="1" dirty="0">
                <a:ea typeface="Times New Roman" panose="02020603050405020304" pitchFamily="18" charset="0"/>
              </a:rPr>
              <a:t>	</a:t>
            </a:r>
            <a:r>
              <a:rPr lang="tr-TR" sz="2400" b="1" i="1" dirty="0">
                <a:ea typeface="Times New Roman" panose="02020603050405020304" pitchFamily="18" charset="0"/>
              </a:rPr>
              <a:t>дело</a:t>
            </a:r>
            <a:r>
              <a:rPr lang="tr-TR" sz="2400" i="1" dirty="0">
                <a:ea typeface="Times New Roman" panose="02020603050405020304" pitchFamily="18" charset="0"/>
              </a:rPr>
              <a:t> было в прошлом году = </a:t>
            </a:r>
            <a:r>
              <a:rPr lang="tr-TR" sz="2400" b="1" i="1" dirty="0">
                <a:ea typeface="Times New Roman" panose="02020603050405020304" pitchFamily="18" charset="0"/>
              </a:rPr>
              <a:t>это</a:t>
            </a:r>
            <a:r>
              <a:rPr lang="tr-TR" sz="2400" i="1" dirty="0">
                <a:ea typeface="Times New Roman" panose="02020603050405020304" pitchFamily="18" charset="0"/>
              </a:rPr>
              <a:t> было в прошлом году</a:t>
            </a:r>
            <a:endParaRPr lang="tr-TR" sz="2400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9589635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752167" y="750695"/>
            <a:ext cx="11002297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Times New Roman" panose="02020603050405020304" pitchFamily="18" charset="0"/>
              <a:buChar char="-"/>
            </a:pPr>
            <a:r>
              <a:rPr lang="tr-TR" sz="2400" u="sng" dirty="0">
                <a:ea typeface="Times New Roman" panose="02020603050405020304" pitchFamily="18" charset="0"/>
              </a:rPr>
              <a:t>Zamirden isme dönüşen kelimeler:</a:t>
            </a:r>
            <a:r>
              <a:rPr lang="tr-TR" sz="2400" dirty="0">
                <a:ea typeface="Times New Roman" panose="02020603050405020304" pitchFamily="18" charset="0"/>
              </a:rPr>
              <a:t> Bazı işaret zamirleri işaret etme işlevlerini kaybederek isme dönüşebilirler. Bu durumu özellikle de </a:t>
            </a:r>
            <a:r>
              <a:rPr lang="tr-TR" sz="2400" i="1" dirty="0">
                <a:ea typeface="Times New Roman" panose="02020603050405020304" pitchFamily="18" charset="0"/>
              </a:rPr>
              <a:t>наши, </a:t>
            </a:r>
            <a:r>
              <a:rPr lang="tr-TR" sz="2400" i="1" dirty="0" err="1">
                <a:ea typeface="Times New Roman" panose="02020603050405020304" pitchFamily="18" charset="0"/>
              </a:rPr>
              <a:t>мои</a:t>
            </a:r>
            <a:r>
              <a:rPr lang="tr-TR" sz="2400" i="1" dirty="0">
                <a:ea typeface="Times New Roman" panose="02020603050405020304" pitchFamily="18" charset="0"/>
              </a:rPr>
              <a:t>, сам, </a:t>
            </a:r>
            <a:r>
              <a:rPr lang="tr-TR" sz="2400" i="1" dirty="0" err="1">
                <a:ea typeface="Times New Roman" panose="02020603050405020304" pitchFamily="18" charset="0"/>
              </a:rPr>
              <a:t>ничья</a:t>
            </a:r>
            <a:r>
              <a:rPr lang="tr-TR" sz="2400" i="1" dirty="0">
                <a:ea typeface="Times New Roman" panose="02020603050405020304" pitchFamily="18" charset="0"/>
              </a:rPr>
              <a:t>, тот, этот</a:t>
            </a:r>
            <a:r>
              <a:rPr lang="tr-TR" sz="2400" dirty="0">
                <a:ea typeface="Times New Roman" panose="02020603050405020304" pitchFamily="18" charset="0"/>
              </a:rPr>
              <a:t> zamirlerinde görebiliriz: </a:t>
            </a:r>
            <a:endParaRPr lang="tr-TR" sz="2400" dirty="0">
              <a:ea typeface="Calibri" panose="020F0502020204030204" pitchFamily="34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+mj-lt"/>
              <a:buAutoNum type="alphaLcParenR"/>
            </a:pPr>
            <a:r>
              <a:rPr lang="tr-TR" sz="2400" i="1" dirty="0" err="1">
                <a:ea typeface="Times New Roman" panose="02020603050405020304" pitchFamily="18" charset="0"/>
              </a:rPr>
              <a:t>Помощи</a:t>
            </a:r>
            <a:r>
              <a:rPr lang="tr-TR" sz="2400" i="1" dirty="0">
                <a:ea typeface="Times New Roman" panose="02020603050405020304" pitchFamily="18" charset="0"/>
              </a:rPr>
              <a:t> </a:t>
            </a:r>
            <a:r>
              <a:rPr lang="tr-TR" sz="2400" i="1" dirty="0" err="1">
                <a:ea typeface="Times New Roman" panose="02020603050405020304" pitchFamily="18" charset="0"/>
              </a:rPr>
              <a:t>ждать</a:t>
            </a:r>
            <a:r>
              <a:rPr lang="tr-TR" sz="2400" i="1" dirty="0">
                <a:ea typeface="Times New Roman" panose="02020603050405020304" pitchFamily="18" charset="0"/>
              </a:rPr>
              <a:t> </a:t>
            </a:r>
            <a:r>
              <a:rPr lang="tr-TR" sz="2400" i="1" dirty="0" err="1">
                <a:ea typeface="Times New Roman" panose="02020603050405020304" pitchFamily="18" charset="0"/>
              </a:rPr>
              <a:t>неоткуда</a:t>
            </a:r>
            <a:r>
              <a:rPr lang="tr-TR" sz="2400" i="1" dirty="0">
                <a:ea typeface="Times New Roman" panose="02020603050405020304" pitchFamily="18" charset="0"/>
              </a:rPr>
              <a:t>, как </a:t>
            </a:r>
            <a:r>
              <a:rPr lang="tr-TR" sz="2400" i="1" dirty="0" err="1">
                <a:ea typeface="Times New Roman" panose="02020603050405020304" pitchFamily="18" charset="0"/>
              </a:rPr>
              <a:t>всегда</a:t>
            </a:r>
            <a:r>
              <a:rPr lang="tr-TR" sz="2400" i="1" dirty="0">
                <a:ea typeface="Times New Roman" panose="02020603050405020304" pitchFamily="18" charset="0"/>
              </a:rPr>
              <a:t>, </a:t>
            </a:r>
            <a:r>
              <a:rPr lang="tr-TR" sz="2400" i="1" dirty="0" err="1">
                <a:ea typeface="Times New Roman" panose="02020603050405020304" pitchFamily="18" charset="0"/>
              </a:rPr>
              <a:t>взвалили</a:t>
            </a:r>
            <a:r>
              <a:rPr lang="tr-TR" sz="2400" i="1" dirty="0">
                <a:ea typeface="Times New Roman" panose="02020603050405020304" pitchFamily="18" charset="0"/>
              </a:rPr>
              <a:t> всё на </a:t>
            </a:r>
            <a:r>
              <a:rPr lang="tr-TR" sz="2400" b="1" i="1" dirty="0" err="1">
                <a:ea typeface="Times New Roman" panose="02020603050405020304" pitchFamily="18" charset="0"/>
              </a:rPr>
              <a:t>мои</a:t>
            </a:r>
            <a:r>
              <a:rPr lang="tr-TR" sz="2400" i="1" dirty="0">
                <a:ea typeface="Times New Roman" panose="02020603050405020304" pitchFamily="18" charset="0"/>
              </a:rPr>
              <a:t> </a:t>
            </a:r>
            <a:r>
              <a:rPr lang="tr-TR" sz="2400" i="1" dirty="0" err="1">
                <a:ea typeface="Times New Roman" panose="02020603050405020304" pitchFamily="18" charset="0"/>
              </a:rPr>
              <a:t>плечи</a:t>
            </a:r>
            <a:r>
              <a:rPr lang="tr-TR" sz="2400" i="1" dirty="0">
                <a:ea typeface="Times New Roman" panose="02020603050405020304" pitchFamily="18" charset="0"/>
              </a:rPr>
              <a:t>. [</a:t>
            </a:r>
            <a:r>
              <a:rPr lang="tr-TR" sz="2400" i="1" dirty="0" err="1">
                <a:ea typeface="Times New Roman" panose="02020603050405020304" pitchFamily="18" charset="0"/>
              </a:rPr>
              <a:t>Олег</a:t>
            </a:r>
            <a:r>
              <a:rPr lang="tr-TR" sz="2400" i="1" dirty="0">
                <a:ea typeface="Times New Roman" panose="02020603050405020304" pitchFamily="18" charset="0"/>
              </a:rPr>
              <a:t> </a:t>
            </a:r>
            <a:r>
              <a:rPr lang="tr-TR" sz="2400" i="1" dirty="0" err="1">
                <a:ea typeface="Times New Roman" panose="02020603050405020304" pitchFamily="18" charset="0"/>
              </a:rPr>
              <a:t>Павлов</a:t>
            </a:r>
            <a:r>
              <a:rPr lang="tr-TR" sz="2400" i="1" dirty="0">
                <a:ea typeface="Times New Roman" panose="02020603050405020304" pitchFamily="18" charset="0"/>
              </a:rPr>
              <a:t>. </a:t>
            </a:r>
            <a:r>
              <a:rPr lang="tr-TR" sz="2400" i="1" dirty="0" err="1">
                <a:ea typeface="Times New Roman" panose="02020603050405020304" pitchFamily="18" charset="0"/>
              </a:rPr>
              <a:t>Карагандинские</a:t>
            </a:r>
            <a:r>
              <a:rPr lang="tr-TR" sz="2400" i="1" dirty="0">
                <a:ea typeface="Times New Roman" panose="02020603050405020304" pitchFamily="18" charset="0"/>
              </a:rPr>
              <a:t> </a:t>
            </a:r>
            <a:r>
              <a:rPr lang="tr-TR" sz="2400" i="1" dirty="0" err="1">
                <a:ea typeface="Times New Roman" panose="02020603050405020304" pitchFamily="18" charset="0"/>
              </a:rPr>
              <a:t>девятины</a:t>
            </a:r>
            <a:r>
              <a:rPr lang="tr-TR" sz="2400" i="1" dirty="0">
                <a:ea typeface="Times New Roman" panose="02020603050405020304" pitchFamily="18" charset="0"/>
              </a:rPr>
              <a:t>, или </a:t>
            </a:r>
            <a:r>
              <a:rPr lang="tr-TR" sz="2400" i="1" dirty="0" err="1">
                <a:ea typeface="Times New Roman" panose="02020603050405020304" pitchFamily="18" charset="0"/>
              </a:rPr>
              <a:t>Повесть</a:t>
            </a:r>
            <a:r>
              <a:rPr lang="tr-TR" sz="2400" i="1" dirty="0">
                <a:ea typeface="Times New Roman" panose="02020603050405020304" pitchFamily="18" charset="0"/>
              </a:rPr>
              <a:t> </a:t>
            </a:r>
            <a:r>
              <a:rPr lang="tr-TR" sz="2400" i="1" dirty="0" err="1">
                <a:ea typeface="Times New Roman" panose="02020603050405020304" pitchFamily="18" charset="0"/>
              </a:rPr>
              <a:t>последних</a:t>
            </a:r>
            <a:r>
              <a:rPr lang="tr-TR" sz="2400" i="1" dirty="0">
                <a:ea typeface="Times New Roman" panose="02020603050405020304" pitchFamily="18" charset="0"/>
              </a:rPr>
              <a:t> </a:t>
            </a:r>
            <a:r>
              <a:rPr lang="tr-TR" sz="2400" i="1" dirty="0" err="1">
                <a:ea typeface="Times New Roman" panose="02020603050405020304" pitchFamily="18" charset="0"/>
              </a:rPr>
              <a:t>дней</a:t>
            </a:r>
            <a:r>
              <a:rPr lang="tr-TR" sz="2400" i="1" dirty="0">
                <a:ea typeface="Times New Roman" panose="02020603050405020304" pitchFamily="18" charset="0"/>
              </a:rPr>
              <a:t> // «</a:t>
            </a:r>
            <a:r>
              <a:rPr lang="tr-TR" sz="2400" i="1" dirty="0" err="1">
                <a:ea typeface="Times New Roman" panose="02020603050405020304" pitchFamily="18" charset="0"/>
              </a:rPr>
              <a:t>Октябрь</a:t>
            </a:r>
            <a:r>
              <a:rPr lang="tr-TR" sz="2400" i="1" dirty="0">
                <a:ea typeface="Times New Roman" panose="02020603050405020304" pitchFamily="18" charset="0"/>
              </a:rPr>
              <a:t>», 2001] </a:t>
            </a:r>
            <a:r>
              <a:rPr lang="ru-RU" sz="2400" dirty="0">
                <a:ea typeface="Times New Roman" panose="02020603050405020304" pitchFamily="18" charset="0"/>
              </a:rPr>
              <a:t>(мои = </a:t>
            </a:r>
            <a:r>
              <a:rPr lang="tr-TR" sz="2400" dirty="0">
                <a:ea typeface="Times New Roman" panose="02020603050405020304" pitchFamily="18" charset="0"/>
              </a:rPr>
              <a:t>zamir</a:t>
            </a:r>
            <a:r>
              <a:rPr lang="ru-RU" sz="2400" dirty="0">
                <a:ea typeface="Times New Roman" panose="02020603050405020304" pitchFamily="18" charset="0"/>
              </a:rPr>
              <a:t>)</a:t>
            </a:r>
            <a:r>
              <a:rPr lang="ru-RU" sz="2400" i="1" dirty="0">
                <a:ea typeface="Times New Roman" panose="02020603050405020304" pitchFamily="18" charset="0"/>
              </a:rPr>
              <a:t>; </a:t>
            </a:r>
            <a:endParaRPr lang="ru-RU" sz="2400" i="1" dirty="0" smtClean="0">
              <a:ea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+mj-lt"/>
              <a:buAutoNum type="alphaLcParenR"/>
            </a:pPr>
            <a:r>
              <a:rPr lang="ru-RU" sz="2400" dirty="0"/>
              <a:t> </a:t>
            </a:r>
            <a:r>
              <a:rPr lang="ru-RU" sz="2400" i="1" dirty="0"/>
              <a:t>Послезавтра </a:t>
            </a:r>
            <a:r>
              <a:rPr lang="ru-RU" sz="2400" b="1" i="1" dirty="0"/>
              <a:t>мои</a:t>
            </a:r>
            <a:r>
              <a:rPr lang="ru-RU" sz="2400" i="1" dirty="0"/>
              <a:t> приедут, и тогда мы составим маленький литературный вечер и будем просить господина Калиновича прочесть свой роман</a:t>
            </a:r>
            <a:r>
              <a:rPr lang="ru-RU" sz="2400" dirty="0"/>
              <a:t>. [А. Ф. Писемский. Тысяча душ (1858)] (мои </a:t>
            </a:r>
            <a:r>
              <a:rPr lang="ru-RU" sz="2400" dirty="0" smtClean="0"/>
              <a:t>=</a:t>
            </a:r>
            <a:r>
              <a:rPr lang="tr-TR" sz="2400" dirty="0" smtClean="0"/>
              <a:t>isim); </a:t>
            </a:r>
            <a:endParaRPr lang="tr-TR" sz="2400" dirty="0"/>
          </a:p>
          <a:p>
            <a:pPr lvl="0" algn="just">
              <a:lnSpc>
                <a:spcPct val="150000"/>
              </a:lnSpc>
              <a:spcAft>
                <a:spcPts val="0"/>
              </a:spcAft>
            </a:pP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23182930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820992" y="889167"/>
            <a:ext cx="9915833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Tx/>
              <a:buChar char="-"/>
            </a:pPr>
            <a:r>
              <a:rPr lang="ru-RU" sz="2400" dirty="0" smtClean="0"/>
              <a:t>İsimden </a:t>
            </a:r>
            <a:r>
              <a:rPr lang="ru-RU" sz="2400" dirty="0"/>
              <a:t>bağlaca dönüşen kelimeler: Bazı isimler diğer kelimelerle bir araya gelerek (</a:t>
            </a:r>
            <a:r>
              <a:rPr lang="ru-RU" sz="2400" dirty="0">
                <a:solidFill>
                  <a:srgbClr val="FF0000"/>
                </a:solidFill>
              </a:rPr>
              <a:t>в связи с тем, что; в то время как; с тех пор как </a:t>
            </a:r>
            <a:r>
              <a:rPr lang="ru-RU" sz="2400" dirty="0"/>
              <a:t>vb.) bağlaç görevini alabilir: </a:t>
            </a:r>
            <a:endParaRPr lang="ru-RU" sz="2400" dirty="0" smtClean="0"/>
          </a:p>
          <a:p>
            <a:pPr marL="342900" indent="-342900" algn="just">
              <a:buFontTx/>
              <a:buChar char="-"/>
            </a:pPr>
            <a:r>
              <a:rPr lang="ru-RU" sz="2400" dirty="0" smtClean="0"/>
              <a:t>связь</a:t>
            </a:r>
            <a:endParaRPr lang="ru-RU" sz="2400" dirty="0"/>
          </a:p>
          <a:p>
            <a:pPr algn="just"/>
            <a:endParaRPr lang="ru-RU" sz="2400" dirty="0"/>
          </a:p>
          <a:p>
            <a:pPr marL="457200" indent="-457200" algn="just">
              <a:buAutoNum type="alphaLcParenR"/>
            </a:pPr>
            <a:r>
              <a:rPr lang="ru-RU" sz="2400" i="1" dirty="0" smtClean="0"/>
              <a:t>Ирина </a:t>
            </a:r>
            <a:r>
              <a:rPr lang="ru-RU" sz="2400" i="1" dirty="0"/>
              <a:t>ждала, что Людка возьмёт карандаш и всё запишет: </a:t>
            </a:r>
            <a:r>
              <a:rPr lang="ru-RU" sz="2400" b="1" i="1" dirty="0"/>
              <a:t>время</a:t>
            </a:r>
            <a:r>
              <a:rPr lang="ru-RU" sz="2400" i="1" dirty="0"/>
              <a:t> прибытия, номер вагона. </a:t>
            </a:r>
            <a:r>
              <a:rPr lang="ru-RU" sz="2400" dirty="0"/>
              <a:t>[Токарева Виктория. Своя правда // «Новый Мир», 2002]; (время = isim</a:t>
            </a:r>
            <a:r>
              <a:rPr lang="ru-RU" sz="2400" dirty="0" smtClean="0"/>
              <a:t>)</a:t>
            </a:r>
          </a:p>
          <a:p>
            <a:pPr algn="just"/>
            <a:endParaRPr lang="ru-RU" sz="2400" dirty="0"/>
          </a:p>
          <a:p>
            <a:pPr algn="just"/>
            <a:r>
              <a:rPr lang="ru-RU" sz="2400" dirty="0"/>
              <a:t>b)	Обычно </a:t>
            </a:r>
            <a:r>
              <a:rPr lang="ru-RU" sz="2400" i="1" dirty="0"/>
              <a:t>в то </a:t>
            </a:r>
            <a:r>
              <a:rPr lang="ru-RU" sz="2400" b="1" i="1" dirty="0"/>
              <a:t>время</a:t>
            </a:r>
            <a:r>
              <a:rPr lang="ru-RU" sz="2400" i="1" dirty="0"/>
              <a:t>, как </a:t>
            </a:r>
            <a:r>
              <a:rPr lang="ru-RU" sz="2400" dirty="0"/>
              <a:t>наверху происходила церемония награждения победителей, внизу совершалась казнь </a:t>
            </a:r>
            <a:r>
              <a:rPr lang="ru-RU" sz="2400" dirty="0" smtClean="0"/>
              <a:t>изменников.... </a:t>
            </a:r>
            <a:r>
              <a:rPr lang="ru-RU" sz="2400" dirty="0"/>
              <a:t>[Василь Быков. Главный кригсман (2002)] (время = bağlaç)</a:t>
            </a:r>
          </a:p>
        </p:txBody>
      </p:sp>
    </p:spTree>
    <p:extLst>
      <p:ext uri="{BB962C8B-B14F-4D97-AF65-F5344CB8AC3E}">
        <p14:creationId xmlns:p14="http://schemas.microsoft.com/office/powerpoint/2010/main" val="28402573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2399071" y="1593191"/>
            <a:ext cx="8219768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Tx/>
              <a:buChar char="-"/>
            </a:pPr>
            <a:r>
              <a:rPr lang="ru-RU" sz="2400" dirty="0" smtClean="0"/>
              <a:t>Zamirden </a:t>
            </a:r>
            <a:r>
              <a:rPr lang="ru-RU" sz="2400" dirty="0"/>
              <a:t>bağlaca dönüşen kelimeler: </a:t>
            </a:r>
            <a:endParaRPr lang="tr-TR" sz="2400" dirty="0" smtClean="0"/>
          </a:p>
          <a:p>
            <a:pPr marL="342900" indent="-342900" algn="just">
              <a:buFontTx/>
              <a:buChar char="-"/>
            </a:pPr>
            <a:endParaRPr lang="ru-RU" sz="2400" dirty="0"/>
          </a:p>
          <a:p>
            <a:pPr marL="457200" indent="-457200" algn="just">
              <a:buAutoNum type="alphaLcParenR"/>
            </a:pPr>
            <a:r>
              <a:rPr lang="ru-RU" sz="2400" dirty="0" smtClean="0"/>
              <a:t>- </a:t>
            </a:r>
            <a:r>
              <a:rPr lang="ru-RU" sz="2400" b="1" i="1" dirty="0"/>
              <a:t>Что</a:t>
            </a:r>
            <a:r>
              <a:rPr lang="ru-RU" sz="2400" i="1" dirty="0"/>
              <a:t> это ты делаешь, Заяц?</a:t>
            </a:r>
            <a:r>
              <a:rPr lang="ru-RU" sz="2400" dirty="0"/>
              <a:t> - спросила Белка. [Сергей Козлов. Кит // «Мурзилка», 2003] (что = zamir); </a:t>
            </a:r>
            <a:endParaRPr lang="tr-TR" sz="2400" dirty="0" smtClean="0"/>
          </a:p>
          <a:p>
            <a:pPr algn="just"/>
            <a:endParaRPr lang="ru-RU" sz="2400" dirty="0"/>
          </a:p>
          <a:p>
            <a:pPr algn="just"/>
            <a:r>
              <a:rPr lang="ru-RU" sz="2400" dirty="0"/>
              <a:t>b)	</a:t>
            </a:r>
            <a:r>
              <a:rPr lang="ru-RU" sz="2400" i="1" dirty="0"/>
              <a:t>Это не значило, </a:t>
            </a:r>
            <a:r>
              <a:rPr lang="ru-RU" sz="2400" b="1" i="1" dirty="0"/>
              <a:t>что</a:t>
            </a:r>
            <a:r>
              <a:rPr lang="ru-RU" sz="2400" i="1" dirty="0"/>
              <a:t> много в своей жизни читал или повидал. </a:t>
            </a:r>
            <a:r>
              <a:rPr lang="ru-RU" sz="2400" dirty="0"/>
              <a:t>[Олег Павлов. Карагандинские девятины, или Повесть последних дней // «Октябрь», 2001]  (что = bağlaç)</a:t>
            </a:r>
          </a:p>
        </p:txBody>
      </p:sp>
    </p:spTree>
    <p:extLst>
      <p:ext uri="{BB962C8B-B14F-4D97-AF65-F5344CB8AC3E}">
        <p14:creationId xmlns:p14="http://schemas.microsoft.com/office/powerpoint/2010/main" val="37998569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1386348" y="494181"/>
            <a:ext cx="9188246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  <a:spcAft>
                <a:spcPts val="0"/>
              </a:spcAft>
            </a:pPr>
            <a:r>
              <a:rPr lang="tr-TR" sz="2400" b="1" u="sng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Dilin Kısımları (</a:t>
            </a:r>
            <a:r>
              <a:rPr lang="ru-RU" sz="2400" b="1" u="sng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Части Речи</a:t>
            </a:r>
            <a:r>
              <a:rPr lang="tr-TR" sz="2400" b="1" u="sng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tr-TR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+mj-lt"/>
              <a:buAutoNum type="romanUcPeriod"/>
            </a:pPr>
            <a:r>
              <a:rPr lang="tr-TR" sz="2400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Dilin adlandırıcı türleri (</a:t>
            </a:r>
            <a:r>
              <a:rPr lang="ru-RU" sz="2400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знаменательные части речи</a:t>
            </a:r>
            <a:r>
              <a:rPr lang="tr-TR" sz="2400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): </a:t>
            </a:r>
            <a:endParaRPr lang="tr-TR" sz="2400" dirty="0"/>
          </a:p>
          <a:p>
            <a:pPr marL="678180" algn="just">
              <a:lnSpc>
                <a:spcPct val="150000"/>
              </a:lnSpc>
              <a:spcAft>
                <a:spcPts val="0"/>
              </a:spcAft>
            </a:pP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- </a:t>
            </a:r>
            <a:r>
              <a:rPr lang="tr-TR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İsim (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имя существительное</a:t>
            </a:r>
            <a:r>
              <a:rPr lang="tr-TR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);</a:t>
            </a:r>
            <a:endParaRPr lang="tr-TR" sz="2400" dirty="0"/>
          </a:p>
          <a:p>
            <a:pPr marL="678180" algn="just">
              <a:lnSpc>
                <a:spcPct val="150000"/>
              </a:lnSpc>
              <a:spcAft>
                <a:spcPts val="0"/>
              </a:spcAft>
            </a:pP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- </a:t>
            </a:r>
            <a:r>
              <a:rPr lang="tr-TR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Sıfat (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имя прилагательное</a:t>
            </a:r>
            <a:r>
              <a:rPr lang="tr-TR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);</a:t>
            </a:r>
            <a:endParaRPr lang="tr-TR" sz="2400" dirty="0"/>
          </a:p>
          <a:p>
            <a:pPr marL="678180" algn="just">
              <a:lnSpc>
                <a:spcPct val="150000"/>
              </a:lnSpc>
              <a:spcAft>
                <a:spcPts val="0"/>
              </a:spcAft>
            </a:pP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- </a:t>
            </a:r>
            <a:r>
              <a:rPr lang="tr-TR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Sayı (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имя числительное</a:t>
            </a:r>
            <a:r>
              <a:rPr lang="tr-TR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);</a:t>
            </a:r>
            <a:endParaRPr lang="tr-TR" sz="2400" dirty="0"/>
          </a:p>
          <a:p>
            <a:pPr marL="678180" algn="just">
              <a:lnSpc>
                <a:spcPct val="150000"/>
              </a:lnSpc>
              <a:spcAft>
                <a:spcPts val="0"/>
              </a:spcAft>
            </a:pP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- </a:t>
            </a:r>
            <a:r>
              <a:rPr lang="tr-TR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Fiil (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глагол</a:t>
            </a:r>
            <a:r>
              <a:rPr lang="tr-TR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);</a:t>
            </a:r>
            <a:endParaRPr lang="tr-TR" sz="2400" dirty="0"/>
          </a:p>
          <a:p>
            <a:pPr marL="678180" algn="just">
              <a:lnSpc>
                <a:spcPct val="150000"/>
              </a:lnSpc>
              <a:spcAft>
                <a:spcPts val="0"/>
              </a:spcAft>
            </a:pPr>
            <a:r>
              <a:rPr lang="tr-TR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- Zarf (</a:t>
            </a:r>
            <a:r>
              <a:rPr lang="tr-TR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наречие</a:t>
            </a:r>
            <a:r>
              <a:rPr lang="tr-TR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);</a:t>
            </a:r>
            <a:endParaRPr lang="tr-TR" sz="2400" dirty="0"/>
          </a:p>
          <a:p>
            <a:pPr marL="678180" algn="just">
              <a:lnSpc>
                <a:spcPct val="150000"/>
              </a:lnSpc>
              <a:spcAft>
                <a:spcPts val="0"/>
              </a:spcAft>
            </a:pPr>
            <a:r>
              <a:rPr lang="tr-TR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- Zamir (</a:t>
            </a:r>
            <a:r>
              <a:rPr lang="tr-TR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местоимение</a:t>
            </a:r>
            <a:r>
              <a:rPr lang="tr-TR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) </a:t>
            </a:r>
            <a:endParaRPr lang="tr-TR" sz="2400" dirty="0"/>
          </a:p>
          <a:p>
            <a:pPr marL="678180" algn="just">
              <a:lnSpc>
                <a:spcPct val="150000"/>
              </a:lnSpc>
              <a:spcAft>
                <a:spcPts val="0"/>
              </a:spcAft>
            </a:pPr>
            <a:r>
              <a:rPr lang="tr-TR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- Sıfat-Fiil (</a:t>
            </a:r>
            <a:r>
              <a:rPr lang="tr-TR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причастие</a:t>
            </a:r>
            <a:r>
              <a:rPr lang="tr-TR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)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tr-TR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-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tr-TR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Ulaç</a:t>
            </a:r>
            <a:endParaRPr lang="tr-TR" sz="2400" dirty="0"/>
          </a:p>
          <a:p>
            <a:pPr marL="678180" algn="just">
              <a:lnSpc>
                <a:spcPct val="150000"/>
              </a:lnSpc>
              <a:spcAft>
                <a:spcPts val="0"/>
              </a:spcAft>
            </a:pPr>
            <a:r>
              <a:rPr lang="tr-TR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- Zarf-Fiil (</a:t>
            </a:r>
            <a:r>
              <a:rPr lang="tr-TR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деепричастие</a:t>
            </a:r>
            <a:r>
              <a:rPr lang="tr-TR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) - Ortaç</a:t>
            </a:r>
            <a:endParaRPr lang="tr-TR" sz="2400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6214941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1853379" y="404419"/>
            <a:ext cx="8573731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+mj-lt"/>
              <a:buAutoNum type="romanUcPeriod"/>
            </a:pPr>
            <a:r>
              <a:rPr lang="tr-TR" sz="2400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Dilin yardımcı türleri (</a:t>
            </a:r>
            <a:r>
              <a:rPr lang="tr-TR" sz="2400" b="1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служебные</a:t>
            </a:r>
            <a:r>
              <a:rPr lang="tr-TR" sz="2400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части речи)</a:t>
            </a:r>
            <a:endParaRPr lang="tr-TR" sz="2400" dirty="0"/>
          </a:p>
          <a:p>
            <a:pPr marL="678180" algn="just">
              <a:lnSpc>
                <a:spcPct val="150000"/>
              </a:lnSpc>
              <a:spcAft>
                <a:spcPts val="0"/>
              </a:spcAft>
            </a:pPr>
            <a:r>
              <a:rPr lang="tr-TR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- Bağlaçlar (</a:t>
            </a:r>
            <a:r>
              <a:rPr lang="tr-TR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союзы</a:t>
            </a:r>
            <a:r>
              <a:rPr lang="tr-TR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)</a:t>
            </a:r>
            <a:endParaRPr lang="tr-TR" sz="2400" dirty="0"/>
          </a:p>
          <a:p>
            <a:pPr marL="678180" algn="just">
              <a:lnSpc>
                <a:spcPct val="150000"/>
              </a:lnSpc>
              <a:spcAft>
                <a:spcPts val="0"/>
              </a:spcAft>
            </a:pPr>
            <a:r>
              <a:rPr lang="tr-TR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- Hal eki edatları (предлоги)</a:t>
            </a:r>
            <a:endParaRPr lang="tr-TR" sz="2400" dirty="0"/>
          </a:p>
          <a:p>
            <a:pPr marL="678180" algn="just">
              <a:lnSpc>
                <a:spcPct val="150000"/>
              </a:lnSpc>
              <a:spcAft>
                <a:spcPts val="0"/>
              </a:spcAft>
            </a:pPr>
            <a:r>
              <a:rPr lang="tr-TR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- </a:t>
            </a:r>
            <a:r>
              <a:rPr lang="tr-TR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Kiplik</a:t>
            </a:r>
            <a:r>
              <a:rPr lang="tr-TR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parçacıkları (</a:t>
            </a:r>
            <a:r>
              <a:rPr lang="tr-TR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частицы</a:t>
            </a:r>
            <a:r>
              <a:rPr lang="tr-TR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):  </a:t>
            </a:r>
            <a:r>
              <a:rPr lang="tr-TR" sz="24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пусть</a:t>
            </a:r>
            <a:r>
              <a:rPr lang="tr-TR" sz="24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tr-TR" sz="24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ведь</a:t>
            </a:r>
            <a:r>
              <a:rPr lang="tr-TR" sz="24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tr-TR" sz="24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уж</a:t>
            </a:r>
            <a:r>
              <a:rPr lang="tr-TR" sz="24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vb</a:t>
            </a:r>
            <a:r>
              <a:rPr lang="tr-TR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endParaRPr lang="tr-TR" sz="2400" dirty="0"/>
          </a:p>
          <a:p>
            <a:pPr marL="678180" algn="just">
              <a:lnSpc>
                <a:spcPct val="150000"/>
              </a:lnSpc>
              <a:spcAft>
                <a:spcPts val="0"/>
              </a:spcAft>
            </a:pPr>
            <a:r>
              <a:rPr lang="tr-TR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tr-TR" sz="2400" dirty="0"/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+mj-lt"/>
              <a:buAutoNum type="romanUcPeriod"/>
            </a:pPr>
            <a:r>
              <a:rPr lang="tr-TR" sz="2400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Duygu belirten ünlem öğeleri (</a:t>
            </a:r>
            <a:r>
              <a:rPr lang="tr-TR" sz="2400" b="1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междометия</a:t>
            </a:r>
            <a:r>
              <a:rPr lang="tr-TR" sz="2400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): </a:t>
            </a:r>
            <a:r>
              <a:rPr lang="tr-TR" sz="24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ай</a:t>
            </a:r>
            <a:r>
              <a:rPr lang="tr-TR" sz="24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tr-TR" sz="24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ой</a:t>
            </a:r>
            <a:r>
              <a:rPr lang="tr-TR" sz="24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tr-TR" sz="24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ах</a:t>
            </a:r>
            <a:r>
              <a:rPr lang="tr-TR" sz="24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tr-TR" sz="24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боже</a:t>
            </a:r>
            <a:r>
              <a:rPr lang="tr-TR" sz="24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 vb.</a:t>
            </a:r>
            <a:r>
              <a:rPr lang="tr-TR" sz="2400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endParaRPr lang="tr-TR" sz="2400" dirty="0"/>
          </a:p>
          <a:p>
            <a:pPr marL="678180" algn="just">
              <a:lnSpc>
                <a:spcPct val="150000"/>
              </a:lnSpc>
              <a:spcAft>
                <a:spcPts val="0"/>
              </a:spcAft>
            </a:pPr>
            <a:r>
              <a:rPr lang="tr-TR" sz="2400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tr-TR" sz="2400" dirty="0"/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+mj-lt"/>
              <a:buAutoNum type="romanUcPeriod"/>
            </a:pPr>
            <a:r>
              <a:rPr lang="tr-TR" sz="2400" b="1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Kiplik</a:t>
            </a:r>
            <a:r>
              <a:rPr lang="tr-TR" sz="2400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belirteçleri (</a:t>
            </a:r>
            <a:r>
              <a:rPr lang="tr-TR" sz="2400" b="1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модальные</a:t>
            </a:r>
            <a:r>
              <a:rPr lang="tr-TR" sz="2400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слова): </a:t>
            </a:r>
            <a:r>
              <a:rPr lang="tr-TR" sz="24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безусловно</a:t>
            </a:r>
            <a:r>
              <a:rPr lang="tr-TR" sz="24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к </a:t>
            </a:r>
            <a:r>
              <a:rPr lang="tr-TR" sz="24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счастью</a:t>
            </a:r>
            <a:r>
              <a:rPr lang="tr-TR" sz="24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к </a:t>
            </a:r>
            <a:r>
              <a:rPr lang="tr-TR" sz="24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сожалению</a:t>
            </a:r>
            <a:r>
              <a:rPr lang="tr-TR" sz="24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24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наоборот, итак, однако, видимо </a:t>
            </a:r>
            <a:r>
              <a:rPr lang="tr-TR" sz="24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vb.</a:t>
            </a:r>
            <a:r>
              <a:rPr lang="tr-TR" sz="2400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endParaRPr lang="tr-TR" sz="2400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1027909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486697" y="0"/>
            <a:ext cx="11341510" cy="63709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49580" indent="449580" algn="ctr">
              <a:lnSpc>
                <a:spcPct val="150000"/>
              </a:lnSpc>
              <a:spcAft>
                <a:spcPts val="0"/>
              </a:spcAft>
            </a:pPr>
            <a:r>
              <a:rPr lang="tr-TR" sz="24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İSİM (</a:t>
            </a:r>
            <a:r>
              <a:rPr lang="tr-TR" sz="24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Имя</a:t>
            </a:r>
            <a:r>
              <a:rPr lang="tr-TR" sz="24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существительное)</a:t>
            </a:r>
            <a:endParaRPr lang="tr-TR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49580" indent="449580" algn="ctr">
              <a:lnSpc>
                <a:spcPct val="150000"/>
              </a:lnSpc>
              <a:spcAft>
                <a:spcPts val="0"/>
              </a:spcAft>
            </a:pPr>
            <a:r>
              <a:rPr lang="tr-TR" sz="24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tr-TR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hy-AM" sz="2400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֍</a:t>
            </a:r>
            <a:r>
              <a:rPr lang="tr-TR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İsimler </a:t>
            </a:r>
            <a:r>
              <a:rPr lang="tr-TR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veya adlar, tüm varlık, kavram ve olayları karşılayan sözcük türleridir. </a:t>
            </a:r>
            <a:endParaRPr lang="tr-TR" sz="2400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tr-TR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hy-AM" sz="2400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֎</a:t>
            </a:r>
            <a:r>
              <a:rPr lang="tr-TR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Söz </a:t>
            </a:r>
            <a:r>
              <a:rPr lang="tr-TR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dizimi açısından cümle içerisinde başta özne (</a:t>
            </a:r>
            <a:r>
              <a:rPr lang="tr-TR" sz="24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подлежащее</a:t>
            </a:r>
            <a:r>
              <a:rPr lang="tr-TR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) ve nesne (</a:t>
            </a:r>
            <a:r>
              <a:rPr lang="tr-TR" sz="24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дополнение</a:t>
            </a:r>
            <a:r>
              <a:rPr lang="tr-TR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) görevini görmektedirler. </a:t>
            </a:r>
            <a:endParaRPr lang="tr-TR" sz="2400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tr-TR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hy-AM" sz="2400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֎</a:t>
            </a:r>
            <a:r>
              <a:rPr lang="tr-TR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Ancak </a:t>
            </a:r>
            <a:r>
              <a:rPr lang="tr-TR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bunun dışında cümlenin diğer üyeleri olan yüklem (</a:t>
            </a:r>
            <a:r>
              <a:rPr lang="tr-TR" sz="24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сказуемое</a:t>
            </a:r>
            <a:r>
              <a:rPr lang="tr-TR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), belirleyici (</a:t>
            </a:r>
            <a:r>
              <a:rPr lang="tr-TR" sz="24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определение</a:t>
            </a:r>
            <a:r>
              <a:rPr lang="tr-TR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) ve durum (</a:t>
            </a:r>
            <a:r>
              <a:rPr lang="tr-TR" sz="24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обстоятельство</a:t>
            </a:r>
            <a:r>
              <a:rPr lang="tr-TR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) görevlerini de yerine getirirken karşımıza çıkabilirler. </a:t>
            </a:r>
            <a:endParaRPr lang="tr-TR" sz="2400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tr-TR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hy-AM" sz="2400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֎</a:t>
            </a:r>
            <a:r>
              <a:rPr lang="tr-TR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Bunun </a:t>
            </a:r>
            <a:r>
              <a:rPr lang="tr-TR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dışında, sıfat ve fiiller cins ve sayı açısından birlikle kullanıldıkları isimlere uyum gösterirler. </a:t>
            </a:r>
            <a:endParaRPr lang="tr-TR" sz="2400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tr-TR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hy-AM" sz="2400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֎</a:t>
            </a:r>
            <a:r>
              <a:rPr lang="tr-TR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İsimler </a:t>
            </a:r>
            <a:r>
              <a:rPr lang="tr-TR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kendilerine özgü sözcük türetme (ekler ve bileşik sözcükler) araçlarına sahiptir ve ismin halleri ve cinslere göre değişime uğrarlar. </a:t>
            </a:r>
            <a:r>
              <a:rPr lang="tr-TR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9477658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850490" y="0"/>
            <a:ext cx="11341510" cy="76636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tr-TR" sz="2400" b="1" dirty="0" smtClean="0"/>
              <a:t>Dilin Kısımları</a:t>
            </a:r>
          </a:p>
          <a:p>
            <a:endParaRPr lang="tr-TR" sz="2400" dirty="0" smtClean="0"/>
          </a:p>
          <a:p>
            <a:pPr algn="just"/>
            <a:r>
              <a:rPr lang="hy-AM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֍</a:t>
            </a:r>
            <a:r>
              <a:rPr lang="tr-TR" sz="2400" dirty="0" smtClean="0"/>
              <a:t>Rusçada sözcükler gramer özelliklerine göre dilin kısımları “</a:t>
            </a:r>
            <a:r>
              <a:rPr lang="ru-RU" sz="2400" dirty="0" smtClean="0"/>
              <a:t>части речи” </a:t>
            </a:r>
            <a:r>
              <a:rPr lang="tr-TR" sz="2400" dirty="0" smtClean="0"/>
              <a:t>olarak adlandırılan sınıflara ayrılırlar. Dilin kısımları bir anlamda dilin sahip olduğu gramer kategorileridir. Gramer kategorileri olarak dilin kısımları sahip oldukları gramer anlamları ve bu gramer anlamını yansıtan göstergelerle ifade edilirler. </a:t>
            </a:r>
          </a:p>
          <a:p>
            <a:pPr algn="just"/>
            <a:endParaRPr lang="tr-TR" sz="2400" dirty="0"/>
          </a:p>
          <a:p>
            <a:pPr algn="just"/>
            <a:r>
              <a:rPr lang="hy-AM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֍</a:t>
            </a:r>
            <a:r>
              <a:rPr lang="tr-TR" sz="2400" dirty="0" smtClean="0"/>
              <a:t>Her bir gramer anlamı dilin kısmına göre kendi içerisinde kendine özgü anlamlar barındırmaktadır. </a:t>
            </a:r>
            <a:r>
              <a:rPr lang="tr-TR" sz="2400" b="1" dirty="0"/>
              <a:t>İ</a:t>
            </a:r>
            <a:r>
              <a:rPr lang="tr-TR" sz="2400" b="1" dirty="0" smtClean="0"/>
              <a:t>sim</a:t>
            </a:r>
            <a:r>
              <a:rPr lang="tr-TR" sz="2400" dirty="0" smtClean="0"/>
              <a:t> nesnelere, </a:t>
            </a:r>
            <a:r>
              <a:rPr lang="tr-TR" sz="2400" b="1" dirty="0" smtClean="0"/>
              <a:t>fiil</a:t>
            </a:r>
            <a:r>
              <a:rPr lang="tr-TR" sz="2400" dirty="0" smtClean="0"/>
              <a:t> sürece, eyleme, duruma, </a:t>
            </a:r>
            <a:r>
              <a:rPr lang="tr-TR" sz="2400" b="1" dirty="0" smtClean="0"/>
              <a:t>sıfat</a:t>
            </a:r>
            <a:r>
              <a:rPr lang="tr-TR" sz="2400" dirty="0" smtClean="0"/>
              <a:t> ise nesnenin özelliğine işaret eder. </a:t>
            </a:r>
          </a:p>
          <a:p>
            <a:pPr algn="just"/>
            <a:endParaRPr lang="tr-TR" sz="2400" dirty="0"/>
          </a:p>
          <a:p>
            <a:pPr algn="just"/>
            <a:r>
              <a:rPr lang="hy-AM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֍</a:t>
            </a:r>
            <a:r>
              <a:rPr lang="tr-TR" sz="2400" dirty="0" smtClean="0"/>
              <a:t>Ancak isim, eylem ve sıfatın bahsi geçen anlamları dilin kısımlarının sahip olduğu gramer anlamlarıdır. </a:t>
            </a:r>
          </a:p>
          <a:p>
            <a:pPr algn="just"/>
            <a:endParaRPr lang="tr-TR" sz="2400" dirty="0"/>
          </a:p>
          <a:p>
            <a:pPr algn="just"/>
            <a:r>
              <a:rPr lang="hy-AM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֍</a:t>
            </a:r>
            <a:r>
              <a:rPr lang="tr-TR" sz="2400" dirty="0" smtClean="0"/>
              <a:t>Örneğin, isimler nesneye işaret edebildikleri, nesneyi adlandırabildikleri gibi </a:t>
            </a:r>
            <a:r>
              <a:rPr lang="ru-RU" sz="2400" dirty="0" smtClean="0"/>
              <a:t>стол, книга, </a:t>
            </a:r>
            <a:r>
              <a:rPr lang="tr-TR" sz="2400" dirty="0" smtClean="0"/>
              <a:t>sıfatlar gibi nesnenin özelliğine işaret edebilir (</a:t>
            </a:r>
            <a:r>
              <a:rPr lang="ru-RU" sz="2400" dirty="0" smtClean="0"/>
              <a:t>широта, темнота) </a:t>
            </a:r>
            <a:r>
              <a:rPr lang="tr-TR" sz="2400" dirty="0" smtClean="0"/>
              <a:t>ya da süreç (</a:t>
            </a:r>
            <a:r>
              <a:rPr lang="ru-RU" sz="2400" dirty="0" smtClean="0"/>
              <a:t>хождение, расселение, уборка, чистка) </a:t>
            </a:r>
            <a:r>
              <a:rPr lang="tr-TR" sz="2400" dirty="0" smtClean="0"/>
              <a:t>anlamına da sahip olabilirler. </a:t>
            </a:r>
          </a:p>
          <a:p>
            <a:pPr algn="just"/>
            <a:endParaRPr lang="tr-TR" sz="2400" dirty="0" smtClean="0"/>
          </a:p>
          <a:p>
            <a:pPr algn="just"/>
            <a:endParaRPr lang="tr-TR" sz="2400" dirty="0"/>
          </a:p>
          <a:p>
            <a:pPr algn="just"/>
            <a:endParaRPr lang="tr-TR" dirty="0"/>
          </a:p>
          <a:p>
            <a:pPr algn="just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954659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1843547" y="1472661"/>
            <a:ext cx="8804787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580" algn="just">
              <a:lnSpc>
                <a:spcPct val="150000"/>
              </a:lnSpc>
              <a:spcAft>
                <a:spcPts val="0"/>
              </a:spcAft>
            </a:pPr>
            <a:r>
              <a:rPr lang="tr-TR" sz="24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Özne – </a:t>
            </a:r>
            <a:r>
              <a:rPr lang="ru-RU" sz="2400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Книга</a:t>
            </a:r>
            <a:r>
              <a:rPr lang="ru-RU" sz="24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лежит на </a:t>
            </a:r>
            <a:r>
              <a:rPr lang="ru-RU" sz="2400" i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столе.</a:t>
            </a:r>
          </a:p>
          <a:p>
            <a:pPr indent="449580" algn="just">
              <a:lnSpc>
                <a:spcPct val="150000"/>
              </a:lnSpc>
              <a:spcAft>
                <a:spcPts val="0"/>
              </a:spcAft>
            </a:pPr>
            <a:r>
              <a:rPr lang="tr-TR" sz="2400" i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Nesne </a:t>
            </a:r>
            <a:r>
              <a:rPr lang="tr-TR" sz="24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2400" i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Она </a:t>
            </a:r>
            <a:r>
              <a:rPr lang="ru-RU" sz="24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купила </a:t>
            </a:r>
            <a:r>
              <a:rPr lang="ru-RU" sz="2400" b="1" i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книгу.</a:t>
            </a:r>
            <a:endParaRPr lang="tr-TR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49580" algn="just">
              <a:lnSpc>
                <a:spcPct val="150000"/>
              </a:lnSpc>
              <a:spcAft>
                <a:spcPts val="0"/>
              </a:spcAft>
            </a:pPr>
            <a:r>
              <a:rPr lang="tr-TR" sz="24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Yüklem – </a:t>
            </a:r>
            <a:r>
              <a:rPr lang="ru-RU" sz="24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Это </a:t>
            </a:r>
            <a:r>
              <a:rPr lang="ru-RU" sz="2400" i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400" b="1" i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книга.                             </a:t>
            </a:r>
            <a:endParaRPr lang="tr-TR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49580" algn="just">
              <a:lnSpc>
                <a:spcPct val="150000"/>
              </a:lnSpc>
              <a:spcAft>
                <a:spcPts val="0"/>
              </a:spcAft>
            </a:pPr>
            <a:r>
              <a:rPr lang="tr-TR" sz="24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Belirleyici – </a:t>
            </a:r>
            <a:r>
              <a:rPr lang="ru-RU" sz="24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Я читала </a:t>
            </a:r>
            <a:r>
              <a:rPr lang="ru-RU" sz="2400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интересную книгу</a:t>
            </a:r>
            <a:endParaRPr lang="tr-TR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49580" algn="just">
              <a:lnSpc>
                <a:spcPct val="150000"/>
              </a:lnSpc>
              <a:spcAft>
                <a:spcPts val="0"/>
              </a:spcAft>
            </a:pPr>
            <a:r>
              <a:rPr lang="tr-TR" sz="24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Durum – </a:t>
            </a:r>
            <a:r>
              <a:rPr lang="ru-RU" sz="2400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 книге </a:t>
            </a:r>
            <a:r>
              <a:rPr lang="ru-RU" sz="2400" i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описываются </a:t>
            </a:r>
            <a:r>
              <a:rPr lang="ru-RU" sz="24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последние дни Императора</a:t>
            </a:r>
            <a:endParaRPr lang="tr-TR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114116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o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34534959"/>
              </p:ext>
            </p:extLst>
          </p:nvPr>
        </p:nvGraphicFramePr>
        <p:xfrm>
          <a:off x="973395" y="230075"/>
          <a:ext cx="9748682" cy="6035040"/>
        </p:xfrm>
        <a:graphic>
          <a:graphicData uri="http://schemas.openxmlformats.org/drawingml/2006/table">
            <a:tbl>
              <a:tblPr firstRow="1" firstCol="1" bandRow="1"/>
              <a:tblGrid>
                <a:gridCol w="4896448">
                  <a:extLst>
                    <a:ext uri="{9D8B030D-6E8A-4147-A177-3AD203B41FA5}">
                      <a16:colId xmlns:a16="http://schemas.microsoft.com/office/drawing/2014/main" val="1416183909"/>
                    </a:ext>
                  </a:extLst>
                </a:gridCol>
                <a:gridCol w="4852234">
                  <a:extLst>
                    <a:ext uri="{9D8B030D-6E8A-4147-A177-3AD203B41FA5}">
                      <a16:colId xmlns:a16="http://schemas.microsoft.com/office/drawing/2014/main" val="3095249533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2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tr-TR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2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İsimler</a:t>
                      </a:r>
                      <a:endParaRPr lang="tr-TR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2400" b="1" dirty="0" smtClean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Существительные</a:t>
                      </a:r>
                      <a:endParaRPr lang="tr-TR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6376333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2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1. Cinsiyet kategorisi</a:t>
                      </a:r>
                      <a:endParaRPr lang="tr-TR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1. Категория рода</a:t>
                      </a:r>
                      <a:endParaRPr lang="tr-TR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201925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2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2. İsmin halleri kategorisi</a:t>
                      </a:r>
                      <a:endParaRPr lang="tr-TR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2. Категория падежей</a:t>
                      </a:r>
                      <a:endParaRPr lang="tr-TR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403740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2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3. Sayı kategorisi</a:t>
                      </a:r>
                      <a:endParaRPr lang="tr-TR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2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3. </a:t>
                      </a: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Категория числа</a:t>
                      </a:r>
                      <a:endParaRPr lang="tr-TR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8415817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2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4. Somutluk kategorisi</a:t>
                      </a:r>
                      <a:endParaRPr lang="tr-TR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2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4.Категория конкретности</a:t>
                      </a:r>
                      <a:endParaRPr lang="tr-TR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3597695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2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5. Maddesellik kategorisi</a:t>
                      </a:r>
                      <a:endParaRPr lang="tr-TR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2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5. Категория вещественности</a:t>
                      </a:r>
                      <a:endParaRPr lang="tr-TR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8366095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2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6. Topluluk kategorisi</a:t>
                      </a:r>
                      <a:endParaRPr lang="tr-TR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2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6. Категория собират</a:t>
                      </a:r>
                      <a:r>
                        <a:rPr lang="ru-RU" sz="2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ельности</a:t>
                      </a:r>
                      <a:endParaRPr lang="tr-TR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3394327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2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7. Soyutluk kategorisi</a:t>
                      </a:r>
                      <a:endParaRPr lang="tr-TR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2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7. </a:t>
                      </a:r>
                      <a:r>
                        <a:rPr lang="ru-RU" sz="2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Категория отвлеченности</a:t>
                      </a:r>
                      <a:endParaRPr lang="tr-TR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4271988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2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8. Canlı varlıklar kategorisi</a:t>
                      </a:r>
                      <a:endParaRPr lang="tr-TR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8. Категория одущевленности</a:t>
                      </a:r>
                      <a:endParaRPr lang="tr-TR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0266139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2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9. Cansız varlıklar kategorisi</a:t>
                      </a:r>
                      <a:endParaRPr lang="tr-TR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9.Категория неодуществленности</a:t>
                      </a:r>
                      <a:endParaRPr lang="tr-TR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9729139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778003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ikdörtgen 2"/>
          <p:cNvSpPr/>
          <p:nvPr/>
        </p:nvSpPr>
        <p:spPr>
          <a:xfrm>
            <a:off x="732503" y="539614"/>
            <a:ext cx="10314038" cy="60939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tr-TR" sz="2400" b="1" dirty="0" smtClean="0"/>
              <a:t>4. </a:t>
            </a:r>
            <a:r>
              <a:rPr lang="ru-RU" sz="2400" b="1" dirty="0" smtClean="0"/>
              <a:t>İsimlerde </a:t>
            </a:r>
            <a:r>
              <a:rPr lang="ru-RU" sz="2400" b="1" dirty="0"/>
              <a:t>Somutluk Kategorisi </a:t>
            </a:r>
            <a:r>
              <a:rPr lang="ru-RU" sz="2400" b="1" dirty="0" smtClean="0"/>
              <a:t>(</a:t>
            </a:r>
            <a:r>
              <a:rPr lang="ru-RU" sz="2400" b="1" dirty="0"/>
              <a:t>Категория Контретности</a:t>
            </a:r>
            <a:r>
              <a:rPr lang="ru-RU" sz="2400" b="1" dirty="0" smtClean="0"/>
              <a:t>)</a:t>
            </a:r>
            <a:r>
              <a:rPr lang="tr-TR" sz="2400" b="1" dirty="0" smtClean="0"/>
              <a:t>: </a:t>
            </a:r>
          </a:p>
          <a:p>
            <a:pPr algn="just"/>
            <a:endParaRPr lang="tr-TR" sz="2400" b="1" dirty="0"/>
          </a:p>
          <a:p>
            <a:pPr algn="just"/>
            <a:endParaRPr lang="tr-TR" sz="2400" b="1" dirty="0" smtClean="0"/>
          </a:p>
          <a:p>
            <a:pPr algn="just"/>
            <a:r>
              <a:rPr lang="tr-TR" sz="2400" dirty="0" smtClean="0"/>
              <a:t>Dilde </a:t>
            </a:r>
            <a:r>
              <a:rPr lang="ru-RU" sz="2400" i="1" dirty="0"/>
              <a:t>журнал, книга, стол, камень, бутылка, лампа, карандаш</a:t>
            </a:r>
            <a:r>
              <a:rPr lang="ru-RU" sz="2400" dirty="0"/>
              <a:t> </a:t>
            </a:r>
            <a:r>
              <a:rPr lang="tr-TR" sz="2400" dirty="0"/>
              <a:t>gibi </a:t>
            </a:r>
            <a:r>
              <a:rPr lang="tr-TR" sz="2400" b="1" dirty="0"/>
              <a:t>somut</a:t>
            </a:r>
            <a:r>
              <a:rPr lang="tr-TR" sz="2400" dirty="0"/>
              <a:t> varlıklara işaret eden isimler somutluk kategorisi içerisinde yer almaktadır. </a:t>
            </a:r>
            <a:endParaRPr lang="tr-TR" sz="2400" dirty="0" smtClean="0"/>
          </a:p>
          <a:p>
            <a:pPr algn="just"/>
            <a:endParaRPr lang="tr-TR" sz="2400" dirty="0"/>
          </a:p>
          <a:p>
            <a:pPr algn="just"/>
            <a:r>
              <a:rPr lang="tr-TR" sz="2400" dirty="0" smtClean="0"/>
              <a:t>Somut </a:t>
            </a:r>
            <a:r>
              <a:rPr lang="tr-TR" sz="2400" dirty="0"/>
              <a:t>isimler genel olarak zihnimizde canlanan ve daha çok görme ve dokunma duyularıyla algılanan eşyalar (</a:t>
            </a:r>
            <a:r>
              <a:rPr lang="ru-RU" sz="2400" b="1" dirty="0"/>
              <a:t>табурет</a:t>
            </a:r>
            <a:r>
              <a:rPr lang="ru-RU" sz="2400" dirty="0"/>
              <a:t>) </a:t>
            </a:r>
            <a:r>
              <a:rPr lang="tr-TR" sz="2400" dirty="0"/>
              <a:t>ya da kişilerdir (</a:t>
            </a:r>
            <a:r>
              <a:rPr lang="ru-RU" sz="2400" b="1" dirty="0"/>
              <a:t>Анна</a:t>
            </a:r>
            <a:r>
              <a:rPr lang="ru-RU" sz="2400" dirty="0"/>
              <a:t>). </a:t>
            </a:r>
            <a:endParaRPr lang="tr-TR" sz="2400" dirty="0" smtClean="0"/>
          </a:p>
          <a:p>
            <a:pPr algn="just"/>
            <a:endParaRPr lang="tr-TR" sz="2400" dirty="0"/>
          </a:p>
          <a:p>
            <a:pPr algn="just"/>
            <a:r>
              <a:rPr lang="tr-TR" sz="2400" dirty="0" smtClean="0"/>
              <a:t>Bu </a:t>
            </a:r>
            <a:r>
              <a:rPr lang="tr-TR" sz="2400" dirty="0"/>
              <a:t>isimler tekil ya da çoğul kullanımda ifade edilebildikleri için </a:t>
            </a:r>
            <a:r>
              <a:rPr lang="tr-TR" sz="2400" b="1" i="1" dirty="0"/>
              <a:t>sayılabilir</a:t>
            </a:r>
            <a:r>
              <a:rPr lang="tr-TR" sz="2400" dirty="0"/>
              <a:t> özelliğe sahiptirler: </a:t>
            </a:r>
            <a:r>
              <a:rPr lang="ru-RU" sz="2400" i="1" dirty="0"/>
              <a:t>одна книга, две книги, пять книг </a:t>
            </a:r>
            <a:r>
              <a:rPr lang="tr-TR" sz="2400" dirty="0"/>
              <a:t>vd. </a:t>
            </a:r>
            <a:endParaRPr lang="tr-TR" sz="2400" dirty="0" smtClean="0"/>
          </a:p>
          <a:p>
            <a:pPr algn="just"/>
            <a:endParaRPr lang="tr-TR" sz="2400" dirty="0"/>
          </a:p>
          <a:p>
            <a:pPr algn="just"/>
            <a:r>
              <a:rPr lang="tr-TR" sz="2400" dirty="0" smtClean="0"/>
              <a:t>Bu </a:t>
            </a:r>
            <a:r>
              <a:rPr lang="tr-TR" sz="2400" dirty="0"/>
              <a:t>isimlerin gramer özellikleri sayılara göre değişebiliyor olmasında yatmaktadır: </a:t>
            </a:r>
            <a:r>
              <a:rPr lang="ru-RU" sz="2400" i="1" dirty="0"/>
              <a:t>журнал-журналы, стол-столы, книга-книги, лампа-лампы </a:t>
            </a:r>
            <a:r>
              <a:rPr lang="tr-TR" sz="2400" dirty="0" smtClean="0"/>
              <a:t>vd.</a:t>
            </a:r>
            <a:endParaRPr lang="tr-TR" sz="2400" dirty="0"/>
          </a:p>
          <a:p>
            <a:endParaRPr lang="tr-TR" dirty="0" smtClean="0"/>
          </a:p>
          <a:p>
            <a:endParaRPr lang="tr-TR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274085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ikdörtgen 2"/>
          <p:cNvSpPr/>
          <p:nvPr/>
        </p:nvSpPr>
        <p:spPr>
          <a:xfrm>
            <a:off x="840415" y="117693"/>
            <a:ext cx="10456607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580">
              <a:spcAft>
                <a:spcPts val="0"/>
              </a:spcAft>
              <a:tabLst>
                <a:tab pos="1104900" algn="l"/>
              </a:tabLst>
            </a:pPr>
            <a:r>
              <a:rPr lang="tr-TR" sz="2400" b="1" dirty="0" smtClean="0">
                <a:ea typeface="Times New Roman" panose="02020603050405020304" pitchFamily="18" charset="0"/>
              </a:rPr>
              <a:t>5. İsimlerde </a:t>
            </a:r>
            <a:r>
              <a:rPr lang="tr-TR" sz="2400" b="1" dirty="0">
                <a:ea typeface="Times New Roman" panose="02020603050405020304" pitchFamily="18" charset="0"/>
              </a:rPr>
              <a:t>Maddesellik Kategorisi (</a:t>
            </a:r>
            <a:r>
              <a:rPr lang="tr-TR" sz="2400" b="1" dirty="0" err="1">
                <a:ea typeface="Times New Roman" panose="02020603050405020304" pitchFamily="18" charset="0"/>
              </a:rPr>
              <a:t>Категория</a:t>
            </a:r>
            <a:r>
              <a:rPr lang="tr-TR" sz="2400" b="1" dirty="0">
                <a:ea typeface="Times New Roman" panose="02020603050405020304" pitchFamily="18" charset="0"/>
              </a:rPr>
              <a:t> </a:t>
            </a:r>
            <a:r>
              <a:rPr lang="tr-TR" sz="2400" b="1" dirty="0" err="1">
                <a:ea typeface="Times New Roman" panose="02020603050405020304" pitchFamily="18" charset="0"/>
              </a:rPr>
              <a:t>вещественности</a:t>
            </a:r>
            <a:r>
              <a:rPr lang="tr-TR" sz="2400" b="1" dirty="0">
                <a:ea typeface="Times New Roman" panose="02020603050405020304" pitchFamily="18" charset="0"/>
              </a:rPr>
              <a:t>)</a:t>
            </a:r>
            <a:endParaRPr lang="tr-TR" sz="2400" dirty="0">
              <a:ea typeface="Times New Roman" panose="02020603050405020304" pitchFamily="18" charset="0"/>
            </a:endParaRPr>
          </a:p>
          <a:p>
            <a:pPr indent="449580" algn="ctr">
              <a:spcAft>
                <a:spcPts val="0"/>
              </a:spcAft>
              <a:tabLst>
                <a:tab pos="1104900" algn="l"/>
              </a:tabLst>
            </a:pPr>
            <a:r>
              <a:rPr lang="tr-TR" sz="2400" b="1" dirty="0">
                <a:ea typeface="Times New Roman" panose="02020603050405020304" pitchFamily="18" charset="0"/>
              </a:rPr>
              <a:t> </a:t>
            </a:r>
            <a:endParaRPr lang="tr-TR" sz="2400" dirty="0">
              <a:ea typeface="Times New Roman" panose="02020603050405020304" pitchFamily="18" charset="0"/>
            </a:endParaRPr>
          </a:p>
          <a:p>
            <a:pPr indent="449580" algn="just">
              <a:spcAft>
                <a:spcPts val="0"/>
              </a:spcAft>
              <a:tabLst>
                <a:tab pos="1104900" algn="l"/>
              </a:tabLst>
            </a:pPr>
            <a:r>
              <a:rPr lang="tr-TR" sz="2400" dirty="0">
                <a:ea typeface="Times New Roman" panose="02020603050405020304" pitchFamily="18" charset="0"/>
              </a:rPr>
              <a:t>Bu gruba ait isimler, somut bir varlıktan bahsetmelerinin yanında daha çok varlığın maddeselliğine işaret ettikleri için maddesellik kategorisi içerisinde incelenmektedir. </a:t>
            </a:r>
            <a:endParaRPr lang="tr-TR" sz="2400" dirty="0" smtClean="0">
              <a:ea typeface="Times New Roman" panose="02020603050405020304" pitchFamily="18" charset="0"/>
            </a:endParaRPr>
          </a:p>
          <a:p>
            <a:pPr indent="449580" algn="just">
              <a:spcAft>
                <a:spcPts val="0"/>
              </a:spcAft>
              <a:tabLst>
                <a:tab pos="1104900" algn="l"/>
              </a:tabLst>
            </a:pPr>
            <a:endParaRPr lang="tr-TR" sz="2400" dirty="0">
              <a:ea typeface="Times New Roman" panose="02020603050405020304" pitchFamily="18" charset="0"/>
            </a:endParaRPr>
          </a:p>
          <a:p>
            <a:pPr indent="449580" algn="just">
              <a:spcAft>
                <a:spcPts val="0"/>
              </a:spcAft>
              <a:tabLst>
                <a:tab pos="1104900" algn="l"/>
              </a:tabLst>
            </a:pPr>
            <a:r>
              <a:rPr lang="tr-TR" sz="2400" dirty="0" smtClean="0">
                <a:ea typeface="Times New Roman" panose="02020603050405020304" pitchFamily="18" charset="0"/>
              </a:rPr>
              <a:t>Bu </a:t>
            </a:r>
            <a:r>
              <a:rPr lang="tr-TR" sz="2400" dirty="0">
                <a:ea typeface="Times New Roman" panose="02020603050405020304" pitchFamily="18" charset="0"/>
              </a:rPr>
              <a:t>gruba ait isimler bir bütün olarak ele alınan, ayrı ürünlere ayrılmayan maddelerden oluşmaktadır: </a:t>
            </a:r>
            <a:r>
              <a:rPr lang="tr-TR" sz="2400" b="1" i="1" dirty="0" err="1">
                <a:ea typeface="Times New Roman" panose="02020603050405020304" pitchFamily="18" charset="0"/>
              </a:rPr>
              <a:t>глина</a:t>
            </a:r>
            <a:r>
              <a:rPr lang="tr-TR" sz="2400" i="1" dirty="0">
                <a:ea typeface="Times New Roman" panose="02020603050405020304" pitchFamily="18" charset="0"/>
              </a:rPr>
              <a:t>, </a:t>
            </a:r>
            <a:r>
              <a:rPr lang="tr-TR" sz="2400" b="1" i="1" dirty="0" err="1">
                <a:ea typeface="Times New Roman" panose="02020603050405020304" pitchFamily="18" charset="0"/>
              </a:rPr>
              <a:t>серебро</a:t>
            </a:r>
            <a:r>
              <a:rPr lang="tr-TR" sz="2400" i="1" dirty="0">
                <a:ea typeface="Times New Roman" panose="02020603050405020304" pitchFamily="18" charset="0"/>
              </a:rPr>
              <a:t>, </a:t>
            </a:r>
            <a:r>
              <a:rPr lang="tr-TR" sz="2400" b="1" i="1" dirty="0" err="1" smtClean="0">
                <a:ea typeface="Times New Roman" panose="02020603050405020304" pitchFamily="18" charset="0"/>
              </a:rPr>
              <a:t>золото</a:t>
            </a:r>
            <a:r>
              <a:rPr lang="tr-TR" sz="2400" i="1" dirty="0" smtClean="0">
                <a:ea typeface="Times New Roman" panose="02020603050405020304" pitchFamily="18" charset="0"/>
              </a:rPr>
              <a:t>, </a:t>
            </a:r>
            <a:r>
              <a:rPr lang="tr-TR" sz="2400" b="1" i="1" dirty="0" err="1">
                <a:ea typeface="Times New Roman" panose="02020603050405020304" pitchFamily="18" charset="0"/>
              </a:rPr>
              <a:t>молоко</a:t>
            </a:r>
            <a:r>
              <a:rPr lang="tr-TR" sz="2400" i="1" dirty="0">
                <a:ea typeface="Times New Roman" panose="02020603050405020304" pitchFamily="18" charset="0"/>
              </a:rPr>
              <a:t>, </a:t>
            </a:r>
            <a:r>
              <a:rPr lang="tr-TR" sz="2400" b="1" i="1" dirty="0" err="1">
                <a:ea typeface="Times New Roman" panose="02020603050405020304" pitchFamily="18" charset="0"/>
              </a:rPr>
              <a:t>сметана</a:t>
            </a:r>
            <a:r>
              <a:rPr lang="tr-TR" sz="2400" i="1" dirty="0">
                <a:ea typeface="Times New Roman" panose="02020603050405020304" pitchFamily="18" charset="0"/>
              </a:rPr>
              <a:t>, </a:t>
            </a:r>
            <a:r>
              <a:rPr lang="tr-TR" sz="2400" b="1" i="1" dirty="0" err="1">
                <a:ea typeface="Times New Roman" panose="02020603050405020304" pitchFamily="18" charset="0"/>
              </a:rPr>
              <a:t>масло</a:t>
            </a:r>
            <a:r>
              <a:rPr lang="tr-TR" sz="2400" i="1" dirty="0">
                <a:ea typeface="Times New Roman" panose="02020603050405020304" pitchFamily="18" charset="0"/>
              </a:rPr>
              <a:t>, </a:t>
            </a:r>
            <a:r>
              <a:rPr lang="tr-TR" sz="2400" b="1" i="1" dirty="0" err="1">
                <a:ea typeface="Times New Roman" panose="02020603050405020304" pitchFamily="18" charset="0"/>
              </a:rPr>
              <a:t>мёд</a:t>
            </a:r>
            <a:r>
              <a:rPr lang="tr-TR" sz="2400" i="1" dirty="0">
                <a:ea typeface="Times New Roman" panose="02020603050405020304" pitchFamily="18" charset="0"/>
              </a:rPr>
              <a:t>, </a:t>
            </a:r>
            <a:r>
              <a:rPr lang="tr-TR" sz="2400" b="1" i="1" dirty="0" err="1">
                <a:ea typeface="Times New Roman" panose="02020603050405020304" pitchFamily="18" charset="0"/>
              </a:rPr>
              <a:t>сталь</a:t>
            </a:r>
            <a:r>
              <a:rPr lang="tr-TR" sz="2400" i="1" dirty="0">
                <a:ea typeface="Times New Roman" panose="02020603050405020304" pitchFamily="18" charset="0"/>
              </a:rPr>
              <a:t>, </a:t>
            </a:r>
            <a:r>
              <a:rPr lang="tr-TR" sz="2400" b="1" i="1" dirty="0" err="1" smtClean="0">
                <a:ea typeface="Times New Roman" panose="02020603050405020304" pitchFamily="18" charset="0"/>
              </a:rPr>
              <a:t>вода</a:t>
            </a:r>
            <a:r>
              <a:rPr lang="ru-RU" sz="2400" i="1" dirty="0" smtClean="0">
                <a:ea typeface="Times New Roman" panose="02020603050405020304" pitchFamily="18" charset="0"/>
              </a:rPr>
              <a:t> </a:t>
            </a:r>
            <a:r>
              <a:rPr lang="tr-TR" sz="2400" i="1" dirty="0" smtClean="0">
                <a:ea typeface="Times New Roman" panose="02020603050405020304" pitchFamily="18" charset="0"/>
              </a:rPr>
              <a:t>vb</a:t>
            </a:r>
            <a:r>
              <a:rPr lang="tr-TR" sz="2400" dirty="0">
                <a:ea typeface="Times New Roman" panose="02020603050405020304" pitchFamily="18" charset="0"/>
              </a:rPr>
              <a:t>. </a:t>
            </a:r>
            <a:endParaRPr lang="tr-TR" sz="2400" dirty="0" smtClean="0">
              <a:ea typeface="Times New Roman" panose="02020603050405020304" pitchFamily="18" charset="0"/>
            </a:endParaRPr>
          </a:p>
          <a:p>
            <a:pPr indent="449580" algn="just">
              <a:spcAft>
                <a:spcPts val="0"/>
              </a:spcAft>
              <a:tabLst>
                <a:tab pos="1104900" algn="l"/>
              </a:tabLst>
            </a:pPr>
            <a:endParaRPr lang="tr-TR" sz="2400" dirty="0">
              <a:ea typeface="Times New Roman" panose="02020603050405020304" pitchFamily="18" charset="0"/>
            </a:endParaRPr>
          </a:p>
          <a:p>
            <a:pPr indent="449580" algn="just">
              <a:spcAft>
                <a:spcPts val="0"/>
              </a:spcAft>
              <a:tabLst>
                <a:tab pos="1104900" algn="l"/>
              </a:tabLst>
            </a:pPr>
            <a:r>
              <a:rPr lang="tr-TR" sz="2400" dirty="0" smtClean="0">
                <a:ea typeface="Times New Roman" panose="02020603050405020304" pitchFamily="18" charset="0"/>
              </a:rPr>
              <a:t>Çoğul </a:t>
            </a:r>
            <a:r>
              <a:rPr lang="tr-TR" sz="2400" dirty="0">
                <a:ea typeface="Times New Roman" panose="02020603050405020304" pitchFamily="18" charset="0"/>
              </a:rPr>
              <a:t>sayılarda kullanılmadıkları için sayılarına göre değişmezler fakat bu gruba ait bazı isimlerin çoğulda kullanımları gözlenebilir ki bunlar özel anlamlara sahip kullanımlara işaret etmektedir. </a:t>
            </a:r>
            <a:endParaRPr lang="tr-TR" sz="2400" dirty="0" smtClean="0">
              <a:ea typeface="Times New Roman" panose="02020603050405020304" pitchFamily="18" charset="0"/>
            </a:endParaRPr>
          </a:p>
          <a:p>
            <a:pPr indent="449580" algn="just">
              <a:spcAft>
                <a:spcPts val="0"/>
              </a:spcAft>
              <a:tabLst>
                <a:tab pos="1104900" algn="l"/>
              </a:tabLst>
            </a:pPr>
            <a:endParaRPr lang="tr-TR" sz="2400" dirty="0">
              <a:ea typeface="Times New Roman" panose="02020603050405020304" pitchFamily="18" charset="0"/>
            </a:endParaRPr>
          </a:p>
          <a:p>
            <a:pPr indent="449580" algn="just">
              <a:spcAft>
                <a:spcPts val="0"/>
              </a:spcAft>
              <a:tabLst>
                <a:tab pos="1104900" algn="l"/>
              </a:tabLst>
            </a:pPr>
            <a:r>
              <a:rPr lang="tr-TR" sz="2400" dirty="0" smtClean="0">
                <a:ea typeface="Times New Roman" panose="02020603050405020304" pitchFamily="18" charset="0"/>
              </a:rPr>
              <a:t>Örneğin</a:t>
            </a:r>
            <a:r>
              <a:rPr lang="tr-TR" sz="2400" dirty="0">
                <a:ea typeface="Times New Roman" panose="02020603050405020304" pitchFamily="18" charset="0"/>
              </a:rPr>
              <a:t>, “su” kelimesi </a:t>
            </a:r>
            <a:r>
              <a:rPr lang="tr-TR" sz="2400" i="1" dirty="0" err="1">
                <a:ea typeface="Times New Roman" panose="02020603050405020304" pitchFamily="18" charset="0"/>
              </a:rPr>
              <a:t>вод</a:t>
            </a:r>
            <a:r>
              <a:rPr lang="tr-TR" sz="2400" b="1" i="1" dirty="0" err="1">
                <a:ea typeface="Times New Roman" panose="02020603050405020304" pitchFamily="18" charset="0"/>
              </a:rPr>
              <a:t>а</a:t>
            </a:r>
            <a:r>
              <a:rPr lang="tr-TR" sz="2400" dirty="0">
                <a:ea typeface="Times New Roman" panose="02020603050405020304" pitchFamily="18" charset="0"/>
              </a:rPr>
              <a:t> sıvı anlamında kullanıldığında tekil durumda, herhangi bir kaynağın, nehrin vs. suyu anlamında kullanıldığında çoğul durumda ifade edilebilir: </a:t>
            </a:r>
            <a:r>
              <a:rPr lang="tr-TR" sz="2400" i="1" dirty="0" err="1">
                <a:ea typeface="Times New Roman" panose="02020603050405020304" pitchFamily="18" charset="0"/>
              </a:rPr>
              <a:t>минеральные</a:t>
            </a:r>
            <a:r>
              <a:rPr lang="tr-TR" sz="2400" i="1" dirty="0">
                <a:ea typeface="Times New Roman" panose="02020603050405020304" pitchFamily="18" charset="0"/>
              </a:rPr>
              <a:t> </a:t>
            </a:r>
            <a:r>
              <a:rPr lang="tr-TR" sz="2400" i="1" dirty="0" err="1">
                <a:ea typeface="Times New Roman" panose="02020603050405020304" pitchFamily="18" charset="0"/>
              </a:rPr>
              <a:t>в</a:t>
            </a:r>
            <a:r>
              <a:rPr lang="tr-TR" sz="2400" b="1" i="1" dirty="0" err="1">
                <a:ea typeface="Times New Roman" panose="02020603050405020304" pitchFamily="18" charset="0"/>
              </a:rPr>
              <a:t>о</a:t>
            </a:r>
            <a:r>
              <a:rPr lang="tr-TR" sz="2400" i="1" dirty="0" err="1">
                <a:ea typeface="Times New Roman" panose="02020603050405020304" pitchFamily="18" charset="0"/>
              </a:rPr>
              <a:t>ды</a:t>
            </a:r>
            <a:r>
              <a:rPr lang="tr-TR" sz="2400" dirty="0">
                <a:ea typeface="Times New Roman" panose="02020603050405020304" pitchFamily="18" charset="0"/>
              </a:rPr>
              <a:t>, </a:t>
            </a:r>
            <a:r>
              <a:rPr lang="tr-TR" sz="2400" i="1" dirty="0" err="1">
                <a:ea typeface="Times New Roman" panose="02020603050405020304" pitchFamily="18" charset="0"/>
              </a:rPr>
              <a:t>в</a:t>
            </a:r>
            <a:r>
              <a:rPr lang="tr-TR" sz="2400" b="1" i="1" dirty="0" err="1">
                <a:ea typeface="Times New Roman" panose="02020603050405020304" pitchFamily="18" charset="0"/>
              </a:rPr>
              <a:t>о</a:t>
            </a:r>
            <a:r>
              <a:rPr lang="tr-TR" sz="2400" i="1" dirty="0" err="1">
                <a:ea typeface="Times New Roman" panose="02020603050405020304" pitchFamily="18" charset="0"/>
              </a:rPr>
              <a:t>ды</a:t>
            </a:r>
            <a:r>
              <a:rPr lang="tr-TR" sz="2400" i="1" dirty="0">
                <a:ea typeface="Times New Roman" panose="02020603050405020304" pitchFamily="18" charset="0"/>
              </a:rPr>
              <a:t> </a:t>
            </a:r>
            <a:r>
              <a:rPr lang="tr-TR" sz="2400" i="1" dirty="0" err="1">
                <a:ea typeface="Times New Roman" panose="02020603050405020304" pitchFamily="18" charset="0"/>
              </a:rPr>
              <a:t>Нила</a:t>
            </a:r>
            <a:r>
              <a:rPr lang="tr-TR" sz="2400" dirty="0">
                <a:ea typeface="Times New Roman" panose="02020603050405020304" pitchFamily="18" charset="0"/>
              </a:rPr>
              <a:t> vs. </a:t>
            </a:r>
          </a:p>
        </p:txBody>
      </p:sp>
    </p:spTree>
    <p:extLst>
      <p:ext uri="{BB962C8B-B14F-4D97-AF65-F5344CB8AC3E}">
        <p14:creationId xmlns:p14="http://schemas.microsoft.com/office/powerpoint/2010/main" val="9665971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953728" y="1186677"/>
            <a:ext cx="10328787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580" algn="just">
              <a:spcAft>
                <a:spcPts val="0"/>
              </a:spcAft>
              <a:tabLst>
                <a:tab pos="1104900" algn="l"/>
              </a:tabLst>
            </a:pPr>
            <a:r>
              <a:rPr lang="tr-TR" sz="2400" dirty="0">
                <a:ea typeface="Times New Roman" panose="02020603050405020304" pitchFamily="18" charset="0"/>
              </a:rPr>
              <a:t>Tek tek sayılması mümkün olmayan, küçük ve dağılabilir parçalardan oluşan </a:t>
            </a:r>
            <a:r>
              <a:rPr lang="tr-TR" sz="2400" b="1" i="1" dirty="0" err="1">
                <a:ea typeface="Times New Roman" panose="02020603050405020304" pitchFamily="18" charset="0"/>
              </a:rPr>
              <a:t>сахар</a:t>
            </a:r>
            <a:r>
              <a:rPr lang="tr-TR" sz="2400" i="1" dirty="0">
                <a:ea typeface="Times New Roman" panose="02020603050405020304" pitchFamily="18" charset="0"/>
              </a:rPr>
              <a:t>, </a:t>
            </a:r>
            <a:r>
              <a:rPr lang="tr-TR" sz="2400" b="1" i="1" dirty="0" err="1">
                <a:ea typeface="Times New Roman" panose="02020603050405020304" pitchFamily="18" charset="0"/>
              </a:rPr>
              <a:t>мука</a:t>
            </a:r>
            <a:r>
              <a:rPr lang="tr-TR" sz="2400" i="1" dirty="0">
                <a:ea typeface="Times New Roman" panose="02020603050405020304" pitchFamily="18" charset="0"/>
              </a:rPr>
              <a:t>, </a:t>
            </a:r>
            <a:r>
              <a:rPr lang="tr-TR" sz="2400" b="1" i="1" dirty="0" err="1">
                <a:ea typeface="Times New Roman" panose="02020603050405020304" pitchFamily="18" charset="0"/>
              </a:rPr>
              <a:t>рис</a:t>
            </a:r>
            <a:r>
              <a:rPr lang="tr-TR" sz="2400" i="1" dirty="0">
                <a:ea typeface="Times New Roman" panose="02020603050405020304" pitchFamily="18" charset="0"/>
              </a:rPr>
              <a:t>, </a:t>
            </a:r>
            <a:r>
              <a:rPr lang="tr-TR" sz="2400" b="1" i="1" dirty="0" err="1">
                <a:ea typeface="Times New Roman" panose="02020603050405020304" pitchFamily="18" charset="0"/>
              </a:rPr>
              <a:t>рожь</a:t>
            </a:r>
            <a:r>
              <a:rPr lang="tr-TR" sz="2400" i="1" dirty="0">
                <a:ea typeface="Times New Roman" panose="02020603050405020304" pitchFamily="18" charset="0"/>
              </a:rPr>
              <a:t>, </a:t>
            </a:r>
            <a:r>
              <a:rPr lang="tr-TR" sz="2400" b="1" i="1" dirty="0" err="1" smtClean="0">
                <a:ea typeface="Times New Roman" panose="02020603050405020304" pitchFamily="18" charset="0"/>
              </a:rPr>
              <a:t>ов</a:t>
            </a:r>
            <a:r>
              <a:rPr lang="ru-RU" sz="2400" b="1" i="1" dirty="0" smtClean="0">
                <a:ea typeface="Times New Roman" panose="02020603050405020304" pitchFamily="18" charset="0"/>
              </a:rPr>
              <a:t>ё</a:t>
            </a:r>
            <a:r>
              <a:rPr lang="tr-TR" sz="2400" b="1" i="1" dirty="0" smtClean="0">
                <a:ea typeface="Times New Roman" panose="02020603050405020304" pitchFamily="18" charset="0"/>
              </a:rPr>
              <a:t>с</a:t>
            </a:r>
            <a:r>
              <a:rPr lang="tr-TR" sz="2400" i="1" dirty="0">
                <a:ea typeface="Times New Roman" panose="02020603050405020304" pitchFamily="18" charset="0"/>
              </a:rPr>
              <a:t>, </a:t>
            </a:r>
            <a:r>
              <a:rPr lang="tr-TR" sz="2400" b="1" i="1" dirty="0" err="1">
                <a:ea typeface="Times New Roman" panose="02020603050405020304" pitchFamily="18" charset="0"/>
              </a:rPr>
              <a:t>крупа</a:t>
            </a:r>
            <a:r>
              <a:rPr lang="tr-TR" sz="2400" i="1" dirty="0">
                <a:ea typeface="Times New Roman" panose="02020603050405020304" pitchFamily="18" charset="0"/>
              </a:rPr>
              <a:t>, </a:t>
            </a:r>
            <a:r>
              <a:rPr lang="tr-TR" sz="2400" b="1" i="1" dirty="0" err="1">
                <a:ea typeface="Times New Roman" panose="02020603050405020304" pitchFamily="18" charset="0"/>
              </a:rPr>
              <a:t>гравий</a:t>
            </a:r>
            <a:r>
              <a:rPr lang="tr-TR" sz="2400" dirty="0">
                <a:ea typeface="Times New Roman" panose="02020603050405020304" pitchFamily="18" charset="0"/>
              </a:rPr>
              <a:t> gibi isimler de bu gruba dahildir ve sayılarla kullanılmazlar. </a:t>
            </a:r>
            <a:endParaRPr lang="ru-RU" sz="2400" dirty="0" smtClean="0">
              <a:ea typeface="Times New Roman" panose="02020603050405020304" pitchFamily="18" charset="0"/>
            </a:endParaRPr>
          </a:p>
          <a:p>
            <a:pPr indent="449580" algn="just">
              <a:spcAft>
                <a:spcPts val="0"/>
              </a:spcAft>
              <a:tabLst>
                <a:tab pos="1104900" algn="l"/>
              </a:tabLst>
            </a:pPr>
            <a:endParaRPr lang="ru-RU" sz="2400" dirty="0">
              <a:ea typeface="Times New Roman" panose="02020603050405020304" pitchFamily="18" charset="0"/>
            </a:endParaRPr>
          </a:p>
          <a:p>
            <a:pPr indent="449580" algn="just">
              <a:spcAft>
                <a:spcPts val="0"/>
              </a:spcAft>
              <a:tabLst>
                <a:tab pos="1104900" algn="l"/>
              </a:tabLst>
            </a:pPr>
            <a:r>
              <a:rPr lang="tr-TR" sz="2400" dirty="0" smtClean="0">
                <a:ea typeface="Times New Roman" panose="02020603050405020304" pitchFamily="18" charset="0"/>
              </a:rPr>
              <a:t>Örneğin</a:t>
            </a:r>
            <a:r>
              <a:rPr lang="tr-TR" sz="2400" dirty="0">
                <a:ea typeface="Times New Roman" panose="02020603050405020304" pitchFamily="18" charset="0"/>
              </a:rPr>
              <a:t>, “</a:t>
            </a:r>
            <a:r>
              <a:rPr lang="tr-TR" sz="2400" strike="sngStrike" dirty="0" err="1">
                <a:ea typeface="Times New Roman" panose="02020603050405020304" pitchFamily="18" charset="0"/>
              </a:rPr>
              <a:t>два</a:t>
            </a:r>
            <a:r>
              <a:rPr lang="tr-TR" sz="2400" strike="sngStrike" dirty="0">
                <a:ea typeface="Times New Roman" panose="02020603050405020304" pitchFamily="18" charset="0"/>
              </a:rPr>
              <a:t> </a:t>
            </a:r>
            <a:r>
              <a:rPr lang="tr-TR" sz="2400" strike="sngStrike" dirty="0" err="1">
                <a:ea typeface="Times New Roman" panose="02020603050405020304" pitchFamily="18" charset="0"/>
              </a:rPr>
              <a:t>молока</a:t>
            </a:r>
            <a:r>
              <a:rPr lang="tr-TR" sz="2400" strike="sngStrike" dirty="0">
                <a:ea typeface="Times New Roman" panose="02020603050405020304" pitchFamily="18" charset="0"/>
              </a:rPr>
              <a:t>, </a:t>
            </a:r>
            <a:r>
              <a:rPr lang="tr-TR" sz="2400" strike="sngStrike" dirty="0" err="1">
                <a:ea typeface="Times New Roman" panose="02020603050405020304" pitchFamily="18" charset="0"/>
              </a:rPr>
              <a:t>три</a:t>
            </a:r>
            <a:r>
              <a:rPr lang="tr-TR" sz="2400" strike="sngStrike" dirty="0">
                <a:ea typeface="Times New Roman" panose="02020603050405020304" pitchFamily="18" charset="0"/>
              </a:rPr>
              <a:t> </a:t>
            </a:r>
            <a:r>
              <a:rPr lang="tr-TR" sz="2400" strike="sngStrike" dirty="0" err="1">
                <a:ea typeface="Times New Roman" panose="02020603050405020304" pitchFamily="18" charset="0"/>
              </a:rPr>
              <a:t>масла</a:t>
            </a:r>
            <a:r>
              <a:rPr lang="tr-TR" sz="2400" dirty="0">
                <a:ea typeface="Times New Roman" panose="02020603050405020304" pitchFamily="18" charset="0"/>
              </a:rPr>
              <a:t>” ifadeleri yanlıştır. Bu isimlere ait ölçü anlamını verebilmek için kelimeler ismin –in halinde (</a:t>
            </a:r>
            <a:r>
              <a:rPr lang="tr-TR" sz="2400" dirty="0" err="1">
                <a:ea typeface="Times New Roman" panose="02020603050405020304" pitchFamily="18" charset="0"/>
              </a:rPr>
              <a:t>родительный</a:t>
            </a:r>
            <a:r>
              <a:rPr lang="tr-TR" sz="2400" dirty="0">
                <a:ea typeface="Times New Roman" panose="02020603050405020304" pitchFamily="18" charset="0"/>
              </a:rPr>
              <a:t> </a:t>
            </a:r>
            <a:r>
              <a:rPr lang="tr-TR" sz="2400" dirty="0" err="1">
                <a:ea typeface="Times New Roman" panose="02020603050405020304" pitchFamily="18" charset="0"/>
              </a:rPr>
              <a:t>падеж</a:t>
            </a:r>
            <a:r>
              <a:rPr lang="tr-TR" sz="2400" dirty="0">
                <a:ea typeface="Times New Roman" panose="02020603050405020304" pitchFamily="18" charset="0"/>
              </a:rPr>
              <a:t>) ölçü anlamı veren sözcüklerle kullanılarak tekil durumda </a:t>
            </a:r>
            <a:r>
              <a:rPr lang="tr-TR" sz="2400" dirty="0" err="1">
                <a:ea typeface="Times New Roman" panose="02020603050405020304" pitchFamily="18" charset="0"/>
              </a:rPr>
              <a:t>çekimlenirler</a:t>
            </a:r>
            <a:r>
              <a:rPr lang="tr-TR" sz="2400" dirty="0">
                <a:ea typeface="Times New Roman" panose="02020603050405020304" pitchFamily="18" charset="0"/>
              </a:rPr>
              <a:t>: </a:t>
            </a:r>
            <a:endParaRPr lang="ru-RU" sz="2400" dirty="0" smtClean="0">
              <a:ea typeface="Times New Roman" panose="02020603050405020304" pitchFamily="18" charset="0"/>
            </a:endParaRPr>
          </a:p>
          <a:p>
            <a:pPr indent="449580" algn="just">
              <a:spcAft>
                <a:spcPts val="0"/>
              </a:spcAft>
              <a:tabLst>
                <a:tab pos="1104900" algn="l"/>
              </a:tabLst>
            </a:pPr>
            <a:endParaRPr lang="ru-RU" sz="2400" i="1" dirty="0">
              <a:ea typeface="Times New Roman" panose="02020603050405020304" pitchFamily="18" charset="0"/>
            </a:endParaRPr>
          </a:p>
          <a:p>
            <a:pPr indent="449580" algn="just">
              <a:spcAft>
                <a:spcPts val="0"/>
              </a:spcAft>
              <a:tabLst>
                <a:tab pos="1104900" algn="l"/>
              </a:tabLst>
            </a:pPr>
            <a:r>
              <a:rPr lang="tr-TR" sz="2400" b="1" i="1" dirty="0" err="1" smtClean="0">
                <a:solidFill>
                  <a:srgbClr val="FF0000"/>
                </a:solidFill>
                <a:ea typeface="Times New Roman" panose="02020603050405020304" pitchFamily="18" charset="0"/>
              </a:rPr>
              <a:t>килограмм</a:t>
            </a:r>
            <a:r>
              <a:rPr lang="tr-TR" sz="2400" b="1" i="1" dirty="0" smtClean="0">
                <a:ea typeface="Times New Roman" panose="02020603050405020304" pitchFamily="18" charset="0"/>
              </a:rPr>
              <a:t> </a:t>
            </a:r>
            <a:r>
              <a:rPr lang="tr-TR" sz="2400" b="1" i="1" dirty="0" err="1">
                <a:ea typeface="Times New Roman" panose="02020603050405020304" pitchFamily="18" charset="0"/>
              </a:rPr>
              <a:t>масла</a:t>
            </a:r>
            <a:r>
              <a:rPr lang="tr-TR" sz="2400" i="1" dirty="0">
                <a:ea typeface="Times New Roman" panose="02020603050405020304" pitchFamily="18" charset="0"/>
              </a:rPr>
              <a:t>, </a:t>
            </a:r>
            <a:r>
              <a:rPr lang="tr-TR" sz="2400" b="1" i="1" dirty="0" err="1">
                <a:solidFill>
                  <a:srgbClr val="FF0000"/>
                </a:solidFill>
                <a:ea typeface="Times New Roman" panose="02020603050405020304" pitchFamily="18" charset="0"/>
              </a:rPr>
              <a:t>литр</a:t>
            </a:r>
            <a:r>
              <a:rPr lang="tr-TR" sz="2400" b="1" i="1" dirty="0">
                <a:ea typeface="Times New Roman" panose="02020603050405020304" pitchFamily="18" charset="0"/>
              </a:rPr>
              <a:t> </a:t>
            </a:r>
            <a:r>
              <a:rPr lang="tr-TR" sz="2400" b="1" i="1" dirty="0" err="1">
                <a:ea typeface="Times New Roman" panose="02020603050405020304" pitchFamily="18" charset="0"/>
              </a:rPr>
              <a:t>молока</a:t>
            </a:r>
            <a:r>
              <a:rPr lang="tr-TR" sz="2400" i="1" dirty="0">
                <a:ea typeface="Times New Roman" panose="02020603050405020304" pitchFamily="18" charset="0"/>
              </a:rPr>
              <a:t>, </a:t>
            </a:r>
            <a:r>
              <a:rPr lang="tr-TR" sz="2400" b="1" i="1" dirty="0" err="1">
                <a:solidFill>
                  <a:srgbClr val="FF0000"/>
                </a:solidFill>
                <a:ea typeface="Times New Roman" panose="02020603050405020304" pitchFamily="18" charset="0"/>
              </a:rPr>
              <a:t>много</a:t>
            </a:r>
            <a:r>
              <a:rPr lang="tr-TR" sz="2400" b="1" i="1" dirty="0">
                <a:ea typeface="Times New Roman" panose="02020603050405020304" pitchFamily="18" charset="0"/>
              </a:rPr>
              <a:t> </a:t>
            </a:r>
            <a:r>
              <a:rPr lang="tr-TR" sz="2400" b="1" i="1" dirty="0" err="1">
                <a:ea typeface="Times New Roman" panose="02020603050405020304" pitchFamily="18" charset="0"/>
              </a:rPr>
              <a:t>железа</a:t>
            </a:r>
            <a:r>
              <a:rPr lang="tr-TR" sz="2400" i="1" dirty="0">
                <a:ea typeface="Times New Roman" panose="02020603050405020304" pitchFamily="18" charset="0"/>
              </a:rPr>
              <a:t>, </a:t>
            </a:r>
            <a:r>
              <a:rPr lang="tr-TR" sz="2400" b="1" i="1" dirty="0" err="1">
                <a:solidFill>
                  <a:srgbClr val="FF0000"/>
                </a:solidFill>
                <a:ea typeface="Times New Roman" panose="02020603050405020304" pitchFamily="18" charset="0"/>
              </a:rPr>
              <a:t>мало</a:t>
            </a:r>
            <a:r>
              <a:rPr lang="tr-TR" sz="2400" b="1" i="1" dirty="0">
                <a:ea typeface="Times New Roman" panose="02020603050405020304" pitchFamily="18" charset="0"/>
              </a:rPr>
              <a:t> </a:t>
            </a:r>
            <a:r>
              <a:rPr lang="tr-TR" sz="2400" b="1" i="1" dirty="0" err="1">
                <a:ea typeface="Times New Roman" panose="02020603050405020304" pitchFamily="18" charset="0"/>
              </a:rPr>
              <a:t>мёда</a:t>
            </a:r>
            <a:r>
              <a:rPr lang="tr-TR" sz="2400" i="1" dirty="0">
                <a:ea typeface="Times New Roman" panose="02020603050405020304" pitchFamily="18" charset="0"/>
              </a:rPr>
              <a:t>, </a:t>
            </a:r>
            <a:r>
              <a:rPr lang="tr-TR" sz="2400" b="1" i="1" dirty="0" err="1">
                <a:solidFill>
                  <a:srgbClr val="FF0000"/>
                </a:solidFill>
                <a:ea typeface="Times New Roman" panose="02020603050405020304" pitchFamily="18" charset="0"/>
              </a:rPr>
              <a:t>столько</a:t>
            </a:r>
            <a:r>
              <a:rPr lang="tr-TR" sz="2400" b="1" i="1" dirty="0">
                <a:ea typeface="Times New Roman" panose="02020603050405020304" pitchFamily="18" charset="0"/>
              </a:rPr>
              <a:t> </a:t>
            </a:r>
            <a:r>
              <a:rPr lang="tr-TR" sz="2400" b="1" i="1" dirty="0" err="1">
                <a:ea typeface="Times New Roman" panose="02020603050405020304" pitchFamily="18" charset="0"/>
              </a:rPr>
              <a:t>воды</a:t>
            </a:r>
            <a:r>
              <a:rPr lang="tr-TR" sz="2400" dirty="0">
                <a:ea typeface="Times New Roman" panose="02020603050405020304" pitchFamily="18" charset="0"/>
              </a:rPr>
              <a:t>. Ya da </a:t>
            </a:r>
            <a:r>
              <a:rPr lang="tr-TR" sz="2400" b="1" i="1" dirty="0" err="1">
                <a:solidFill>
                  <a:srgbClr val="FF0000"/>
                </a:solidFill>
                <a:ea typeface="Times New Roman" panose="02020603050405020304" pitchFamily="18" charset="0"/>
              </a:rPr>
              <a:t>бутылка</a:t>
            </a:r>
            <a:r>
              <a:rPr lang="tr-TR" sz="2400" i="1" dirty="0">
                <a:ea typeface="Times New Roman" panose="02020603050405020304" pitchFamily="18" charset="0"/>
              </a:rPr>
              <a:t>, </a:t>
            </a:r>
            <a:r>
              <a:rPr lang="tr-TR" sz="2400" b="1" i="1" dirty="0" err="1">
                <a:solidFill>
                  <a:srgbClr val="FF0000"/>
                </a:solidFill>
                <a:ea typeface="Times New Roman" panose="02020603050405020304" pitchFamily="18" charset="0"/>
              </a:rPr>
              <a:t>пачка</a:t>
            </a:r>
            <a:r>
              <a:rPr lang="tr-TR" sz="2400" dirty="0">
                <a:ea typeface="Times New Roman" panose="02020603050405020304" pitchFamily="18" charset="0"/>
              </a:rPr>
              <a:t> gibi ifadelerle kullanılırlar: </a:t>
            </a:r>
            <a:endParaRPr lang="ru-RU" sz="2400" dirty="0" smtClean="0">
              <a:ea typeface="Times New Roman" panose="02020603050405020304" pitchFamily="18" charset="0"/>
            </a:endParaRPr>
          </a:p>
          <a:p>
            <a:pPr indent="449580" algn="just">
              <a:spcAft>
                <a:spcPts val="0"/>
              </a:spcAft>
              <a:tabLst>
                <a:tab pos="1104900" algn="l"/>
              </a:tabLst>
            </a:pPr>
            <a:r>
              <a:rPr lang="tr-TR" sz="2400" b="1" i="1" dirty="0" err="1" smtClean="0">
                <a:ea typeface="Times New Roman" panose="02020603050405020304" pitchFamily="18" charset="0"/>
              </a:rPr>
              <a:t>две</a:t>
            </a:r>
            <a:r>
              <a:rPr lang="tr-TR" sz="2400" b="1" i="1" dirty="0" smtClean="0">
                <a:ea typeface="Times New Roman" panose="02020603050405020304" pitchFamily="18" charset="0"/>
              </a:rPr>
              <a:t> </a:t>
            </a:r>
            <a:r>
              <a:rPr lang="tr-TR" sz="2400" b="1" i="1" dirty="0" err="1">
                <a:ea typeface="Times New Roman" panose="02020603050405020304" pitchFamily="18" charset="0"/>
              </a:rPr>
              <a:t>бутылки</a:t>
            </a:r>
            <a:r>
              <a:rPr lang="tr-TR" sz="2400" b="1" i="1" dirty="0">
                <a:ea typeface="Times New Roman" panose="02020603050405020304" pitchFamily="18" charset="0"/>
              </a:rPr>
              <a:t> </a:t>
            </a:r>
            <a:r>
              <a:rPr lang="tr-TR" sz="2400" b="1" i="1" dirty="0" err="1">
                <a:ea typeface="Times New Roman" panose="02020603050405020304" pitchFamily="18" charset="0"/>
              </a:rPr>
              <a:t>молока</a:t>
            </a:r>
            <a:r>
              <a:rPr lang="tr-TR" sz="2400" i="1" dirty="0">
                <a:ea typeface="Times New Roman" panose="02020603050405020304" pitchFamily="18" charset="0"/>
              </a:rPr>
              <a:t>, </a:t>
            </a:r>
            <a:endParaRPr lang="ru-RU" sz="2400" i="1" dirty="0" smtClean="0">
              <a:ea typeface="Times New Roman" panose="02020603050405020304" pitchFamily="18" charset="0"/>
            </a:endParaRPr>
          </a:p>
          <a:p>
            <a:pPr indent="449580" algn="just">
              <a:spcAft>
                <a:spcPts val="0"/>
              </a:spcAft>
              <a:tabLst>
                <a:tab pos="1104900" algn="l"/>
              </a:tabLst>
            </a:pPr>
            <a:r>
              <a:rPr lang="tr-TR" sz="2400" b="1" i="1" dirty="0" err="1" smtClean="0">
                <a:ea typeface="Times New Roman" panose="02020603050405020304" pitchFamily="18" charset="0"/>
              </a:rPr>
              <a:t>три</a:t>
            </a:r>
            <a:r>
              <a:rPr lang="tr-TR" sz="2400" b="1" i="1" dirty="0" smtClean="0">
                <a:ea typeface="Times New Roman" panose="02020603050405020304" pitchFamily="18" charset="0"/>
              </a:rPr>
              <a:t> </a:t>
            </a:r>
            <a:r>
              <a:rPr lang="tr-TR" sz="2400" b="1" i="1" dirty="0" err="1">
                <a:ea typeface="Times New Roman" panose="02020603050405020304" pitchFamily="18" charset="0"/>
              </a:rPr>
              <a:t>пачки</a:t>
            </a:r>
            <a:r>
              <a:rPr lang="tr-TR" sz="2400" b="1" i="1" dirty="0">
                <a:ea typeface="Times New Roman" panose="02020603050405020304" pitchFamily="18" charset="0"/>
              </a:rPr>
              <a:t> </a:t>
            </a:r>
            <a:r>
              <a:rPr lang="tr-TR" sz="2400" b="1" i="1" dirty="0" err="1">
                <a:ea typeface="Times New Roman" panose="02020603050405020304" pitchFamily="18" charset="0"/>
              </a:rPr>
              <a:t>масла</a:t>
            </a:r>
            <a:r>
              <a:rPr lang="tr-TR" sz="2400" b="1" dirty="0">
                <a:ea typeface="Times New Roman" panose="02020603050405020304" pitchFamily="18" charset="0"/>
              </a:rPr>
              <a:t> </a:t>
            </a:r>
            <a:r>
              <a:rPr lang="tr-TR" sz="2400" dirty="0">
                <a:ea typeface="Times New Roman" panose="02020603050405020304" pitchFamily="18" charset="0"/>
              </a:rPr>
              <a:t>vs. </a:t>
            </a:r>
          </a:p>
        </p:txBody>
      </p:sp>
    </p:spTree>
    <p:extLst>
      <p:ext uri="{BB962C8B-B14F-4D97-AF65-F5344CB8AC3E}">
        <p14:creationId xmlns:p14="http://schemas.microsoft.com/office/powerpoint/2010/main" val="17284466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1079292" y="321098"/>
            <a:ext cx="10881650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580" algn="just">
              <a:spcAft>
                <a:spcPts val="0"/>
              </a:spcAft>
              <a:tabLst>
                <a:tab pos="1104900" algn="l"/>
              </a:tabLst>
            </a:pPr>
            <a:r>
              <a:rPr lang="tr-TR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tr-TR" sz="2400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49580" algn="just">
              <a:spcAft>
                <a:spcPts val="0"/>
              </a:spcAft>
              <a:tabLst>
                <a:tab pos="1104900" algn="l"/>
              </a:tabLst>
            </a:pPr>
            <a:endParaRPr lang="tr-TR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49580" algn="just">
              <a:spcAft>
                <a:spcPts val="0"/>
              </a:spcAft>
              <a:tabLst>
                <a:tab pos="1104900" algn="l"/>
              </a:tabLst>
            </a:pPr>
            <a:r>
              <a:rPr lang="tr-TR" sz="24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İsimlerde Topluluk Kategorisi (</a:t>
            </a:r>
            <a:r>
              <a:rPr lang="ru-RU" sz="24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Категория собирательности</a:t>
            </a:r>
            <a:r>
              <a:rPr lang="tr-TR" sz="24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)</a:t>
            </a:r>
            <a:endParaRPr lang="tr-TR" sz="2400" dirty="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indent="449580" algn="just">
              <a:spcAft>
                <a:spcPts val="0"/>
              </a:spcAft>
              <a:tabLst>
                <a:tab pos="1104900" algn="l"/>
              </a:tabLst>
            </a:pPr>
            <a:r>
              <a:rPr lang="tr-TR" sz="24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tr-TR" sz="2400" dirty="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algn="just"/>
            <a:r>
              <a:rPr lang="tr-TR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Topluluk kategorisine ait isimler bir gruba işaret eden varlıkların bir bütün olarak ele alındığı anlamını taşımaktadır. </a:t>
            </a:r>
            <a:endParaRPr lang="tr-TR" sz="2400" dirty="0" smtClean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just"/>
            <a:endParaRPr lang="tr-TR" sz="24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just"/>
            <a:r>
              <a:rPr lang="tr-TR" sz="24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Bu </a:t>
            </a:r>
            <a:r>
              <a:rPr lang="tr-TR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anlamda topluluk belirten isimler topluluk anlamı sağlamayan ve varlıkları sayılarına göre çoğulluk anlamlarına göre belirli kılan çoğul sayılardan ayırılmaktadır</a:t>
            </a:r>
            <a:r>
              <a:rPr lang="tr-TR" sz="24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:</a:t>
            </a:r>
            <a:endParaRPr lang="ru-RU" sz="2400" dirty="0" smtClean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just"/>
            <a:endParaRPr lang="tr-TR" sz="2400" dirty="0" smtClean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just"/>
            <a:r>
              <a:rPr lang="tr-TR" sz="2400" i="1" dirty="0" err="1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студенчество-студенты</a:t>
            </a:r>
            <a:endParaRPr lang="ru-RU" sz="2400" i="1" dirty="0" smtClean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just"/>
            <a:endParaRPr lang="tr-TR" sz="2400" i="1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just"/>
            <a:r>
              <a:rPr lang="tr-TR" sz="2400" i="1" dirty="0" err="1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студенчество</a:t>
            </a:r>
            <a:r>
              <a:rPr lang="tr-TR" sz="2400" i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tr-TR" sz="2400" i="1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крестьянство</a:t>
            </a:r>
            <a:r>
              <a:rPr lang="tr-TR" sz="2400" i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tr-TR" sz="2400" i="1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человечество</a:t>
            </a:r>
            <a:r>
              <a:rPr lang="tr-TR" sz="2400" i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tr-TR" sz="2400" i="1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детвора</a:t>
            </a:r>
            <a:r>
              <a:rPr lang="tr-TR" sz="2400" i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народ, </a:t>
            </a:r>
            <a:endParaRPr lang="tr-TR" sz="2400" i="1" dirty="0" smtClean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just"/>
            <a:r>
              <a:rPr lang="tr-TR" sz="2400" i="1" dirty="0" err="1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публика</a:t>
            </a:r>
            <a:r>
              <a:rPr lang="tr-TR" sz="2400" i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tr-TR" sz="2400" i="1" dirty="0" err="1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молод</a:t>
            </a:r>
            <a:r>
              <a:rPr lang="ru-RU" sz="2400" i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ё</a:t>
            </a:r>
            <a:r>
              <a:rPr lang="tr-TR" sz="2400" i="1" dirty="0" err="1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жь</a:t>
            </a:r>
            <a:endParaRPr lang="tr-TR" sz="2400" dirty="0" smtClean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just"/>
            <a:endParaRPr lang="tr-TR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597547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1749900" y="647158"/>
            <a:ext cx="9357812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tr-TR" sz="2400" dirty="0">
                <a:ea typeface="Times New Roman" panose="02020603050405020304" pitchFamily="18" charset="0"/>
              </a:rPr>
              <a:t>cansız varlıklardan </a:t>
            </a:r>
            <a:r>
              <a:rPr lang="tr-TR" sz="2400" b="1" i="1" dirty="0" err="1">
                <a:ea typeface="Times New Roman" panose="02020603050405020304" pitchFamily="18" charset="0"/>
              </a:rPr>
              <a:t>кустарник</a:t>
            </a:r>
            <a:r>
              <a:rPr lang="tr-TR" sz="2400" i="1" dirty="0">
                <a:ea typeface="Times New Roman" panose="02020603050405020304" pitchFamily="18" charset="0"/>
              </a:rPr>
              <a:t>, </a:t>
            </a:r>
            <a:r>
              <a:rPr lang="tr-TR" sz="2400" b="1" i="1" dirty="0" err="1">
                <a:ea typeface="Times New Roman" panose="02020603050405020304" pitchFamily="18" charset="0"/>
              </a:rPr>
              <a:t>обувь</a:t>
            </a:r>
            <a:r>
              <a:rPr lang="tr-TR" sz="2400" i="1" dirty="0">
                <a:ea typeface="Times New Roman" panose="02020603050405020304" pitchFamily="18" charset="0"/>
              </a:rPr>
              <a:t>, </a:t>
            </a:r>
            <a:r>
              <a:rPr lang="tr-TR" sz="2400" b="1" i="1" smtClean="0">
                <a:ea typeface="Times New Roman" panose="02020603050405020304" pitchFamily="18" charset="0"/>
              </a:rPr>
              <a:t>мебель</a:t>
            </a:r>
            <a:r>
              <a:rPr lang="tr-TR" sz="2400" i="1" smtClean="0">
                <a:ea typeface="Times New Roman" panose="02020603050405020304" pitchFamily="18" charset="0"/>
              </a:rPr>
              <a:t>, </a:t>
            </a:r>
            <a:r>
              <a:rPr lang="tr-TR" sz="2400" b="1" i="1" dirty="0" err="1">
                <a:ea typeface="Times New Roman" panose="02020603050405020304" pitchFamily="18" charset="0"/>
              </a:rPr>
              <a:t>бельё</a:t>
            </a:r>
            <a:r>
              <a:rPr lang="tr-TR" sz="2400" i="1" dirty="0">
                <a:ea typeface="Times New Roman" panose="02020603050405020304" pitchFamily="18" charset="0"/>
              </a:rPr>
              <a:t>, </a:t>
            </a:r>
            <a:r>
              <a:rPr lang="tr-TR" sz="2400" b="1" i="1" dirty="0" err="1">
                <a:ea typeface="Times New Roman" panose="02020603050405020304" pitchFamily="18" charset="0"/>
              </a:rPr>
              <a:t>посуда</a:t>
            </a:r>
            <a:r>
              <a:rPr lang="tr-TR" sz="2400" i="1" dirty="0">
                <a:ea typeface="Times New Roman" panose="02020603050405020304" pitchFamily="18" charset="0"/>
              </a:rPr>
              <a:t>, </a:t>
            </a:r>
            <a:r>
              <a:rPr lang="tr-TR" sz="2400" b="1" i="1" dirty="0" err="1" smtClean="0">
                <a:ea typeface="Times New Roman" panose="02020603050405020304" pitchFamily="18" charset="0"/>
              </a:rPr>
              <a:t>листва</a:t>
            </a:r>
            <a:r>
              <a:rPr lang="tr-TR" sz="2400" i="1" dirty="0" smtClean="0">
                <a:ea typeface="Times New Roman" panose="02020603050405020304" pitchFamily="18" charset="0"/>
              </a:rPr>
              <a:t>, </a:t>
            </a:r>
            <a:r>
              <a:rPr lang="tr-TR" sz="2400" i="1" dirty="0" err="1" smtClean="0">
                <a:ea typeface="Times New Roman" panose="02020603050405020304" pitchFamily="18" charset="0"/>
              </a:rPr>
              <a:t>жемч</a:t>
            </a:r>
            <a:r>
              <a:rPr lang="ru-RU" sz="2400" b="1" i="1" dirty="0" smtClean="0">
                <a:ea typeface="Times New Roman" panose="02020603050405020304" pitchFamily="18" charset="0"/>
              </a:rPr>
              <a:t>ужина</a:t>
            </a:r>
            <a:r>
              <a:rPr lang="tr-TR" sz="2400" dirty="0" smtClean="0">
                <a:ea typeface="Times New Roman" panose="02020603050405020304" pitchFamily="18" charset="0"/>
              </a:rPr>
              <a:t> kelimeleri </a:t>
            </a:r>
            <a:r>
              <a:rPr lang="tr-TR" sz="2400" dirty="0">
                <a:ea typeface="Times New Roman" panose="02020603050405020304" pitchFamily="18" charset="0"/>
              </a:rPr>
              <a:t>verilebilir. </a:t>
            </a:r>
            <a:endParaRPr lang="tr-TR" sz="2400" dirty="0" smtClean="0">
              <a:ea typeface="Times New Roman" panose="02020603050405020304" pitchFamily="18" charset="0"/>
            </a:endParaRPr>
          </a:p>
          <a:p>
            <a:pPr algn="just"/>
            <a:endParaRPr lang="tr-TR" sz="2400" dirty="0">
              <a:ea typeface="Times New Roman" panose="02020603050405020304" pitchFamily="18" charset="0"/>
            </a:endParaRPr>
          </a:p>
          <a:p>
            <a:pPr algn="just"/>
            <a:r>
              <a:rPr lang="tr-TR" sz="2400" dirty="0" smtClean="0">
                <a:ea typeface="Times New Roman" panose="02020603050405020304" pitchFamily="18" charset="0"/>
              </a:rPr>
              <a:t>Topluluk </a:t>
            </a:r>
            <a:r>
              <a:rPr lang="tr-TR" sz="2400" dirty="0">
                <a:ea typeface="Times New Roman" panose="02020603050405020304" pitchFamily="18" charset="0"/>
              </a:rPr>
              <a:t>isimleri, tekil durumda kullanılan ve sayı olarak tek bir varlığa işaret eden bazı kelimelerle anlam açısından ilişkiye sahiptir: </a:t>
            </a:r>
            <a:endParaRPr lang="tr-TR" sz="2400" dirty="0" smtClean="0">
              <a:ea typeface="Times New Roman" panose="02020603050405020304" pitchFamily="18" charset="0"/>
            </a:endParaRPr>
          </a:p>
          <a:p>
            <a:pPr algn="just"/>
            <a:endParaRPr lang="tr-TR" sz="2400" i="1" dirty="0">
              <a:ea typeface="Times New Roman" panose="02020603050405020304" pitchFamily="18" charset="0"/>
            </a:endParaRPr>
          </a:p>
          <a:p>
            <a:pPr algn="just"/>
            <a:endParaRPr lang="tr-TR" sz="2400" i="1" dirty="0" smtClean="0">
              <a:ea typeface="Times New Roman" panose="02020603050405020304" pitchFamily="18" charset="0"/>
            </a:endParaRPr>
          </a:p>
          <a:p>
            <a:pPr algn="just"/>
            <a:r>
              <a:rPr lang="tr-TR" sz="2400" i="1" dirty="0" err="1" smtClean="0">
                <a:ea typeface="Times New Roman" panose="02020603050405020304" pitchFamily="18" charset="0"/>
              </a:rPr>
              <a:t>cтуденчество-студент</a:t>
            </a:r>
            <a:r>
              <a:rPr lang="ru-RU" sz="2400" i="1" dirty="0">
                <a:ea typeface="Times New Roman" panose="02020603050405020304" pitchFamily="18" charset="0"/>
              </a:rPr>
              <a:t> </a:t>
            </a:r>
            <a:r>
              <a:rPr lang="ru-RU" sz="2400" i="1" dirty="0" smtClean="0">
                <a:ea typeface="Times New Roman" panose="02020603050405020304" pitchFamily="18" charset="0"/>
              </a:rPr>
              <a:t>              </a:t>
            </a:r>
            <a:r>
              <a:rPr lang="tr-TR" sz="2400" i="1" dirty="0" err="1" smtClean="0">
                <a:ea typeface="Times New Roman" panose="02020603050405020304" pitchFamily="18" charset="0"/>
              </a:rPr>
              <a:t>крестьянство-крестьянин</a:t>
            </a:r>
            <a:endParaRPr lang="ru-RU" sz="2400" i="1" dirty="0" smtClean="0">
              <a:ea typeface="Times New Roman" panose="02020603050405020304" pitchFamily="18" charset="0"/>
            </a:endParaRPr>
          </a:p>
          <a:p>
            <a:pPr algn="just"/>
            <a:endParaRPr lang="ru-RU" sz="2400" i="1" dirty="0">
              <a:ea typeface="Times New Roman" panose="02020603050405020304" pitchFamily="18" charset="0"/>
            </a:endParaRPr>
          </a:p>
          <a:p>
            <a:pPr algn="just"/>
            <a:r>
              <a:rPr lang="tr-TR" sz="2400" i="1" dirty="0" err="1" smtClean="0">
                <a:ea typeface="Times New Roman" panose="02020603050405020304" pitchFamily="18" charset="0"/>
              </a:rPr>
              <a:t>кустарник-куст</a:t>
            </a:r>
            <a:r>
              <a:rPr lang="ru-RU" sz="2400" i="1" dirty="0" smtClean="0">
                <a:ea typeface="Times New Roman" panose="02020603050405020304" pitchFamily="18" charset="0"/>
              </a:rPr>
              <a:t>			 </a:t>
            </a:r>
            <a:r>
              <a:rPr lang="tr-TR" sz="2400" i="1" dirty="0" err="1" smtClean="0">
                <a:ea typeface="Times New Roman" panose="02020603050405020304" pitchFamily="18" charset="0"/>
              </a:rPr>
              <a:t>жемчуг</a:t>
            </a:r>
            <a:r>
              <a:rPr lang="tr-TR" sz="2400" i="1" dirty="0" smtClean="0">
                <a:ea typeface="Times New Roman" panose="02020603050405020304" pitchFamily="18" charset="0"/>
              </a:rPr>
              <a:t> </a:t>
            </a:r>
            <a:r>
              <a:rPr lang="tr-TR" sz="2400" i="1" dirty="0">
                <a:ea typeface="Times New Roman" panose="02020603050405020304" pitchFamily="18" charset="0"/>
              </a:rPr>
              <a:t>– </a:t>
            </a:r>
            <a:r>
              <a:rPr lang="tr-TR" sz="2400" i="1" dirty="0" err="1">
                <a:ea typeface="Times New Roman" panose="02020603050405020304" pitchFamily="18" charset="0"/>
              </a:rPr>
              <a:t>жемчужина</a:t>
            </a:r>
            <a:r>
              <a:rPr lang="tr-TR" sz="2400" i="1" dirty="0" smtClean="0">
                <a:ea typeface="Times New Roman" panose="02020603050405020304" pitchFamily="18" charset="0"/>
              </a:rPr>
              <a:t>,</a:t>
            </a:r>
            <a:endParaRPr lang="ru-RU" sz="2400" i="1" dirty="0" smtClean="0">
              <a:ea typeface="Times New Roman" panose="02020603050405020304" pitchFamily="18" charset="0"/>
            </a:endParaRPr>
          </a:p>
          <a:p>
            <a:pPr algn="just"/>
            <a:r>
              <a:rPr lang="tr-TR" sz="2400" i="1" dirty="0" smtClean="0">
                <a:ea typeface="Times New Roman" panose="02020603050405020304" pitchFamily="18" charset="0"/>
              </a:rPr>
              <a:t> </a:t>
            </a:r>
            <a:endParaRPr lang="ru-RU" sz="2400" i="1" dirty="0" smtClean="0">
              <a:ea typeface="Times New Roman" panose="02020603050405020304" pitchFamily="18" charset="0"/>
            </a:endParaRPr>
          </a:p>
          <a:p>
            <a:pPr algn="just"/>
            <a:r>
              <a:rPr lang="tr-TR" sz="2400" i="1" dirty="0" err="1" smtClean="0">
                <a:ea typeface="Times New Roman" panose="02020603050405020304" pitchFamily="18" charset="0"/>
              </a:rPr>
              <a:t>буржуазия-буржуа</a:t>
            </a:r>
            <a:r>
              <a:rPr lang="ru-RU" sz="2400" i="1" dirty="0">
                <a:ea typeface="Times New Roman" panose="02020603050405020304" pitchFamily="18" charset="0"/>
              </a:rPr>
              <a:t>	</a:t>
            </a:r>
            <a:r>
              <a:rPr lang="ru-RU" sz="2400" i="1" dirty="0" smtClean="0">
                <a:ea typeface="Times New Roman" panose="02020603050405020304" pitchFamily="18" charset="0"/>
              </a:rPr>
              <a:t>	</a:t>
            </a:r>
            <a:r>
              <a:rPr lang="tr-TR" sz="2400" i="1" dirty="0" smtClean="0">
                <a:ea typeface="Times New Roman" panose="02020603050405020304" pitchFamily="18" charset="0"/>
              </a:rPr>
              <a:t> </a:t>
            </a:r>
            <a:r>
              <a:rPr lang="tr-TR" sz="2400" i="1" dirty="0" err="1">
                <a:ea typeface="Times New Roman" panose="02020603050405020304" pitchFamily="18" charset="0"/>
              </a:rPr>
              <a:t>листва-лист</a:t>
            </a:r>
            <a:r>
              <a:rPr lang="tr-TR" sz="2400" i="1" dirty="0">
                <a:ea typeface="Times New Roman" panose="02020603050405020304" pitchFamily="18" charset="0"/>
              </a:rPr>
              <a:t>.</a:t>
            </a: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35378571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Примеры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1528997" y="2133600"/>
            <a:ext cx="5374079" cy="3777622"/>
          </a:xfrm>
        </p:spPr>
        <p:txBody>
          <a:bodyPr>
            <a:noAutofit/>
          </a:bodyPr>
          <a:lstStyle/>
          <a:p>
            <a:r>
              <a:rPr lang="ru-RU" sz="2400" dirty="0" smtClean="0"/>
              <a:t>В Зале </a:t>
            </a:r>
            <a:r>
              <a:rPr lang="ru-RU" sz="2400" b="1" dirty="0" smtClean="0"/>
              <a:t>собралось</a:t>
            </a:r>
            <a:r>
              <a:rPr lang="ru-RU" sz="2400" dirty="0" smtClean="0"/>
              <a:t> </a:t>
            </a:r>
            <a:r>
              <a:rPr lang="ru-RU" sz="2400" b="1" dirty="0" smtClean="0"/>
              <a:t>интересное студенчество</a:t>
            </a:r>
          </a:p>
          <a:p>
            <a:r>
              <a:rPr lang="ru-RU" sz="2400" b="1" dirty="0" smtClean="0"/>
              <a:t>Студенчество узнало</a:t>
            </a:r>
            <a:r>
              <a:rPr lang="ru-RU" sz="2400" dirty="0" smtClean="0"/>
              <a:t>, что со следующего года программа изменится</a:t>
            </a:r>
          </a:p>
          <a:p>
            <a:r>
              <a:rPr lang="ru-RU" sz="2400" b="1" dirty="0" smtClean="0">
                <a:solidFill>
                  <a:srgbClr val="FF0000"/>
                </a:solidFill>
              </a:rPr>
              <a:t>При виде </a:t>
            </a:r>
            <a:r>
              <a:rPr lang="ru-RU" sz="2400" dirty="0" smtClean="0"/>
              <a:t>своего бывшего преподователя он вспомнил </a:t>
            </a:r>
            <a:r>
              <a:rPr lang="ru-RU" sz="2400" b="1" dirty="0" smtClean="0"/>
              <a:t>свое студенчество</a:t>
            </a:r>
            <a:endParaRPr lang="tr-TR" sz="2400" b="1" dirty="0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970426" y="2126222"/>
            <a:ext cx="4766872" cy="3777622"/>
          </a:xfrm>
        </p:spPr>
        <p:txBody>
          <a:bodyPr/>
          <a:lstStyle/>
          <a:p>
            <a:r>
              <a:rPr lang="ru-RU" sz="2400" dirty="0"/>
              <a:t>В Зале </a:t>
            </a:r>
            <a:r>
              <a:rPr lang="ru-RU" sz="2400" b="1" dirty="0" smtClean="0"/>
              <a:t>собрались интересные студенты</a:t>
            </a:r>
          </a:p>
          <a:p>
            <a:r>
              <a:rPr lang="ru-RU" sz="2400" b="1" dirty="0" smtClean="0"/>
              <a:t>Студенты узнали</a:t>
            </a:r>
            <a:r>
              <a:rPr lang="ru-RU" sz="2400" dirty="0" smtClean="0"/>
              <a:t>, </a:t>
            </a:r>
            <a:r>
              <a:rPr lang="ru-RU" sz="2400" dirty="0"/>
              <a:t>что со следующего года программа изменится</a:t>
            </a:r>
          </a:p>
          <a:p>
            <a:r>
              <a:rPr lang="ru-RU" sz="2400" b="1" dirty="0" smtClean="0">
                <a:solidFill>
                  <a:srgbClr val="FF0000"/>
                </a:solidFill>
              </a:rPr>
              <a:t>Когда он видел </a:t>
            </a:r>
            <a:r>
              <a:rPr lang="ru-RU" sz="2400" dirty="0" smtClean="0"/>
              <a:t>своего бывшего преподавателя он вспомнил </a:t>
            </a:r>
            <a:r>
              <a:rPr lang="ru-RU" sz="2400" b="1" dirty="0" smtClean="0"/>
              <a:t>свои студенческие годы</a:t>
            </a:r>
            <a:endParaRPr lang="ru-RU" sz="2400" b="1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22723205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Примеры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1514007" y="1773836"/>
            <a:ext cx="5299128" cy="3777622"/>
          </a:xfrm>
        </p:spPr>
        <p:txBody>
          <a:bodyPr>
            <a:normAutofit fontScale="92500"/>
          </a:bodyPr>
          <a:lstStyle/>
          <a:p>
            <a:r>
              <a:rPr lang="ru-RU" sz="3000" dirty="0"/>
              <a:t>• На экскурсии туристам подробно рассказывали о добыче </a:t>
            </a:r>
            <a:r>
              <a:rPr lang="ru-RU" sz="3000" b="1" dirty="0" smtClean="0"/>
              <a:t>жемчуг</a:t>
            </a:r>
            <a:r>
              <a:rPr lang="ru-RU" sz="3000" dirty="0" smtClean="0"/>
              <a:t>а.</a:t>
            </a:r>
          </a:p>
          <a:p>
            <a:r>
              <a:rPr lang="ru-RU" sz="3000" b="1" dirty="0" smtClean="0"/>
              <a:t>Жемчуг</a:t>
            </a:r>
            <a:r>
              <a:rPr lang="ru-RU" sz="3000" dirty="0" smtClean="0"/>
              <a:t> </a:t>
            </a:r>
            <a:r>
              <a:rPr lang="ru-RU" sz="3000" dirty="0"/>
              <a:t>любят носить женщины постарше.</a:t>
            </a:r>
          </a:p>
          <a:p>
            <a:r>
              <a:rPr lang="ru-RU" sz="3000" dirty="0"/>
              <a:t>Она предпочитала морской </a:t>
            </a:r>
            <a:r>
              <a:rPr lang="ru-RU" sz="3000" b="1" dirty="0"/>
              <a:t>жемчуг </a:t>
            </a:r>
            <a:r>
              <a:rPr lang="ru-RU" sz="3000" dirty="0"/>
              <a:t>речному</a:t>
            </a:r>
            <a:r>
              <a:rPr lang="ru-RU" sz="3000" dirty="0" smtClean="0"/>
              <a:t>.</a:t>
            </a:r>
          </a:p>
          <a:p>
            <a:endParaRPr lang="ru-RU" dirty="0"/>
          </a:p>
          <a:p>
            <a:endParaRPr lang="ru-RU" dirty="0" smtClean="0"/>
          </a:p>
          <a:p>
            <a:endParaRPr lang="tr-TR" dirty="0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890943" y="1721488"/>
            <a:ext cx="5116177" cy="3777622"/>
          </a:xfrm>
        </p:spPr>
        <p:txBody>
          <a:bodyPr>
            <a:normAutofit fontScale="92500"/>
          </a:bodyPr>
          <a:lstStyle/>
          <a:p>
            <a:r>
              <a:rPr lang="ru-RU" sz="2800" dirty="0"/>
              <a:t>• Самым дорогим в салоне было кольцо, украшенное </a:t>
            </a:r>
            <a:r>
              <a:rPr lang="ru-RU" sz="2800" b="1" dirty="0"/>
              <a:t>жемчужин</a:t>
            </a:r>
            <a:r>
              <a:rPr lang="ru-RU" sz="2800" dirty="0"/>
              <a:t>ой.</a:t>
            </a:r>
          </a:p>
          <a:p>
            <a:r>
              <a:rPr lang="ru-RU" sz="2800" dirty="0"/>
              <a:t>В раковине нашли </a:t>
            </a:r>
            <a:r>
              <a:rPr lang="ru-RU" sz="2800" b="1" dirty="0"/>
              <a:t>жемчужин</a:t>
            </a:r>
            <a:r>
              <a:rPr lang="ru-RU" sz="2800" dirty="0"/>
              <a:t>у.</a:t>
            </a:r>
          </a:p>
          <a:p>
            <a:r>
              <a:rPr lang="ru-RU" sz="2800" dirty="0"/>
              <a:t>Это платье стало </a:t>
            </a:r>
            <a:r>
              <a:rPr lang="ru-RU" sz="2800" b="1" dirty="0"/>
              <a:t>жемчужин</a:t>
            </a:r>
            <a:r>
              <a:rPr lang="ru-RU" sz="2800" dirty="0"/>
              <a:t>ой коллекции</a:t>
            </a:r>
            <a:r>
              <a:rPr lang="ru-RU" sz="2800" dirty="0" smtClean="0"/>
              <a:t>.</a:t>
            </a:r>
          </a:p>
          <a:p>
            <a:endParaRPr lang="ru-RU" sz="2800" dirty="0"/>
          </a:p>
          <a:p>
            <a:endParaRPr lang="ru-RU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95733873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1379095" y="664518"/>
            <a:ext cx="10639148" cy="55707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spcAft>
                <a:spcPts val="0"/>
              </a:spcAft>
              <a:tabLst>
                <a:tab pos="1104900" algn="l"/>
              </a:tabLst>
            </a:pPr>
            <a:r>
              <a:rPr lang="tr-TR" sz="2400" dirty="0">
                <a:ea typeface="Times New Roman" panose="02020603050405020304" pitchFamily="18" charset="0"/>
              </a:rPr>
              <a:t>Kişi ya da havyan belirten topluluk adları, canlı varlıklara işaret eden somut isimlerden farklı olarak hem ismin yalın haliyle hem de ismin –i haliyle karşılaştırmalı olarak kullanılabilme özelliğine sahiptir: </a:t>
            </a:r>
            <a:endParaRPr lang="tr-TR" sz="2400" dirty="0" smtClean="0">
              <a:ea typeface="Times New Roman" panose="02020603050405020304" pitchFamily="18" charset="0"/>
            </a:endParaRPr>
          </a:p>
          <a:p>
            <a:pPr lvl="0" algn="just">
              <a:spcAft>
                <a:spcPts val="0"/>
              </a:spcAft>
              <a:tabLst>
                <a:tab pos="1104900" algn="l"/>
              </a:tabLst>
            </a:pPr>
            <a:endParaRPr lang="tr-TR" sz="2400" i="1" dirty="0">
              <a:ea typeface="Times New Roman" panose="02020603050405020304" pitchFamily="18" charset="0"/>
            </a:endParaRPr>
          </a:p>
          <a:p>
            <a:pPr lvl="0" algn="just">
              <a:spcAft>
                <a:spcPts val="0"/>
              </a:spcAft>
              <a:tabLst>
                <a:tab pos="1104900" algn="l"/>
              </a:tabLst>
            </a:pPr>
            <a:r>
              <a:rPr lang="tr-TR" sz="2400" i="1" dirty="0" err="1" smtClean="0">
                <a:ea typeface="Times New Roman" panose="02020603050405020304" pitchFamily="18" charset="0"/>
              </a:rPr>
              <a:t>жители</a:t>
            </a:r>
            <a:r>
              <a:rPr lang="tr-TR" sz="2400" i="1" dirty="0" smtClean="0">
                <a:ea typeface="Times New Roman" panose="02020603050405020304" pitchFamily="18" charset="0"/>
              </a:rPr>
              <a:t> </a:t>
            </a:r>
            <a:r>
              <a:rPr lang="tr-TR" sz="2400" i="1" dirty="0">
                <a:ea typeface="Times New Roman" panose="02020603050405020304" pitchFamily="18" charset="0"/>
              </a:rPr>
              <a:t>города </a:t>
            </a:r>
            <a:r>
              <a:rPr lang="tr-TR" sz="2400" i="1" dirty="0" err="1">
                <a:ea typeface="Times New Roman" panose="02020603050405020304" pitchFamily="18" charset="0"/>
              </a:rPr>
              <a:t>провожали</a:t>
            </a:r>
            <a:r>
              <a:rPr lang="tr-TR" sz="2400" i="1" dirty="0">
                <a:ea typeface="Times New Roman" panose="02020603050405020304" pitchFamily="18" charset="0"/>
              </a:rPr>
              <a:t> </a:t>
            </a:r>
            <a:r>
              <a:rPr lang="tr-TR" sz="2400" b="1" i="1" dirty="0" err="1">
                <a:ea typeface="Times New Roman" panose="02020603050405020304" pitchFamily="18" charset="0"/>
              </a:rPr>
              <a:t>полк</a:t>
            </a:r>
            <a:r>
              <a:rPr lang="tr-TR" sz="2400" i="1" dirty="0">
                <a:ea typeface="Times New Roman" panose="02020603050405020304" pitchFamily="18" charset="0"/>
              </a:rPr>
              <a:t> (</a:t>
            </a:r>
            <a:r>
              <a:rPr lang="tr-TR" sz="2400" b="1" i="1" dirty="0" err="1" smtClean="0">
                <a:ea typeface="Times New Roman" panose="02020603050405020304" pitchFamily="18" charset="0"/>
              </a:rPr>
              <a:t>бойцов</a:t>
            </a:r>
            <a:r>
              <a:rPr lang="ru-RU" sz="2400" b="1" i="1" dirty="0" smtClean="0">
                <a:ea typeface="Times New Roman" panose="02020603050405020304" pitchFamily="18" charset="0"/>
              </a:rPr>
              <a:t>/солдат</a:t>
            </a:r>
            <a:r>
              <a:rPr lang="tr-TR" sz="2400" i="1" dirty="0" smtClean="0">
                <a:ea typeface="Times New Roman" panose="02020603050405020304" pitchFamily="18" charset="0"/>
              </a:rPr>
              <a:t>) </a:t>
            </a:r>
            <a:r>
              <a:rPr lang="tr-TR" sz="2400" i="1" dirty="0">
                <a:ea typeface="Times New Roman" panose="02020603050405020304" pitchFamily="18" charset="0"/>
              </a:rPr>
              <a:t>на </a:t>
            </a:r>
            <a:r>
              <a:rPr lang="tr-TR" sz="2400" i="1" dirty="0" smtClean="0">
                <a:ea typeface="Times New Roman" panose="02020603050405020304" pitchFamily="18" charset="0"/>
              </a:rPr>
              <a:t>ф</a:t>
            </a:r>
            <a:r>
              <a:rPr lang="ru-RU" sz="2400" i="1" dirty="0" smtClean="0">
                <a:ea typeface="Times New Roman" panose="02020603050405020304" pitchFamily="18" charset="0"/>
              </a:rPr>
              <a:t>рон</a:t>
            </a:r>
            <a:r>
              <a:rPr lang="tr-TR" sz="2400" i="1" dirty="0" smtClean="0">
                <a:ea typeface="Times New Roman" panose="02020603050405020304" pitchFamily="18" charset="0"/>
              </a:rPr>
              <a:t>т</a:t>
            </a:r>
            <a:r>
              <a:rPr lang="tr-TR" sz="2400" i="1" dirty="0">
                <a:ea typeface="Times New Roman" panose="02020603050405020304" pitchFamily="18" charset="0"/>
              </a:rPr>
              <a:t>, </a:t>
            </a:r>
            <a:endParaRPr lang="ru-RU" sz="2400" i="1" dirty="0" smtClean="0">
              <a:ea typeface="Times New Roman" panose="02020603050405020304" pitchFamily="18" charset="0"/>
            </a:endParaRPr>
          </a:p>
          <a:p>
            <a:pPr lvl="0" algn="just">
              <a:spcAft>
                <a:spcPts val="0"/>
              </a:spcAft>
              <a:tabLst>
                <a:tab pos="1104900" algn="l"/>
              </a:tabLst>
            </a:pPr>
            <a:r>
              <a:rPr lang="ru-RU" sz="2400" i="1" dirty="0" smtClean="0">
                <a:ea typeface="Times New Roman" panose="02020603050405020304" pitchFamily="18" charset="0"/>
              </a:rPr>
              <a:t>они </a:t>
            </a:r>
            <a:r>
              <a:rPr lang="tr-TR" sz="2400" i="1" dirty="0" err="1" smtClean="0">
                <a:ea typeface="Times New Roman" panose="02020603050405020304" pitchFamily="18" charset="0"/>
              </a:rPr>
              <a:t>пригласили</a:t>
            </a:r>
            <a:r>
              <a:rPr lang="tr-TR" sz="2400" i="1" dirty="0" smtClean="0">
                <a:ea typeface="Times New Roman" panose="02020603050405020304" pitchFamily="18" charset="0"/>
              </a:rPr>
              <a:t> </a:t>
            </a:r>
            <a:r>
              <a:rPr lang="tr-TR" sz="2400" i="1" dirty="0" err="1">
                <a:ea typeface="Times New Roman" panose="02020603050405020304" pitchFamily="18" charset="0"/>
              </a:rPr>
              <a:t>оркестр</a:t>
            </a:r>
            <a:r>
              <a:rPr lang="tr-TR" sz="2400" i="1" dirty="0">
                <a:ea typeface="Times New Roman" panose="02020603050405020304" pitchFamily="18" charset="0"/>
              </a:rPr>
              <a:t> </a:t>
            </a:r>
            <a:r>
              <a:rPr lang="tr-TR" sz="2400" b="1" i="1" dirty="0">
                <a:ea typeface="Times New Roman" panose="02020603050405020304" pitchFamily="18" charset="0"/>
              </a:rPr>
              <a:t>(</a:t>
            </a:r>
            <a:r>
              <a:rPr lang="tr-TR" sz="2400" b="1" i="1" dirty="0" err="1">
                <a:ea typeface="Times New Roman" panose="02020603050405020304" pitchFamily="18" charset="0"/>
              </a:rPr>
              <a:t>музыкантов</a:t>
            </a:r>
            <a:r>
              <a:rPr lang="tr-TR" sz="2400" b="1" i="1" dirty="0">
                <a:ea typeface="Times New Roman" panose="02020603050405020304" pitchFamily="18" charset="0"/>
              </a:rPr>
              <a:t>)</a:t>
            </a:r>
            <a:r>
              <a:rPr lang="tr-TR" sz="2400" i="1" dirty="0">
                <a:ea typeface="Times New Roman" panose="02020603050405020304" pitchFamily="18" charset="0"/>
              </a:rPr>
              <a:t>, </a:t>
            </a:r>
            <a:endParaRPr lang="ru-RU" sz="2400" i="1" dirty="0" smtClean="0">
              <a:ea typeface="Times New Roman" panose="02020603050405020304" pitchFamily="18" charset="0"/>
            </a:endParaRPr>
          </a:p>
          <a:p>
            <a:pPr lvl="0" algn="just">
              <a:spcAft>
                <a:spcPts val="0"/>
              </a:spcAft>
              <a:tabLst>
                <a:tab pos="1104900" algn="l"/>
              </a:tabLst>
            </a:pPr>
            <a:r>
              <a:rPr lang="ru-RU" sz="2400" i="1" dirty="0" smtClean="0">
                <a:ea typeface="Times New Roman" panose="02020603050405020304" pitchFamily="18" charset="0"/>
              </a:rPr>
              <a:t>Люди </a:t>
            </a:r>
            <a:r>
              <a:rPr lang="tr-TR" sz="2400" i="1" dirty="0" err="1" smtClean="0">
                <a:ea typeface="Times New Roman" panose="02020603050405020304" pitchFamily="18" charset="0"/>
              </a:rPr>
              <a:t>охраняли</a:t>
            </a:r>
            <a:r>
              <a:rPr lang="tr-TR" sz="2400" i="1" dirty="0" smtClean="0">
                <a:ea typeface="Times New Roman" panose="02020603050405020304" pitchFamily="18" charset="0"/>
              </a:rPr>
              <a:t> </a:t>
            </a:r>
            <a:r>
              <a:rPr lang="tr-TR" sz="2400" i="1" dirty="0" err="1">
                <a:ea typeface="Times New Roman" panose="02020603050405020304" pitchFamily="18" charset="0"/>
              </a:rPr>
              <a:t>табуны</a:t>
            </a:r>
            <a:r>
              <a:rPr lang="tr-TR" sz="2400" i="1" dirty="0">
                <a:ea typeface="Times New Roman" panose="02020603050405020304" pitchFamily="18" charset="0"/>
              </a:rPr>
              <a:t> </a:t>
            </a:r>
            <a:r>
              <a:rPr lang="tr-TR" sz="2400" b="1" i="1" dirty="0">
                <a:ea typeface="Times New Roman" panose="02020603050405020304" pitchFamily="18" charset="0"/>
              </a:rPr>
              <a:t>(</a:t>
            </a:r>
            <a:r>
              <a:rPr lang="tr-TR" sz="2400" b="1" i="1" dirty="0" err="1">
                <a:ea typeface="Times New Roman" panose="02020603050405020304" pitchFamily="18" charset="0"/>
              </a:rPr>
              <a:t>лощадей</a:t>
            </a:r>
            <a:r>
              <a:rPr lang="tr-TR" sz="2400" b="1" i="1" dirty="0">
                <a:ea typeface="Times New Roman" panose="02020603050405020304" pitchFamily="18" charset="0"/>
              </a:rPr>
              <a:t>)</a:t>
            </a:r>
            <a:r>
              <a:rPr lang="tr-TR" sz="2400" i="1" dirty="0">
                <a:ea typeface="Times New Roman" panose="02020603050405020304" pitchFamily="18" charset="0"/>
              </a:rPr>
              <a:t>, </a:t>
            </a:r>
            <a:endParaRPr lang="ru-RU" sz="2400" i="1" dirty="0" smtClean="0">
              <a:ea typeface="Times New Roman" panose="02020603050405020304" pitchFamily="18" charset="0"/>
            </a:endParaRPr>
          </a:p>
          <a:p>
            <a:pPr lvl="0" algn="just">
              <a:spcAft>
                <a:spcPts val="0"/>
              </a:spcAft>
              <a:tabLst>
                <a:tab pos="1104900" algn="l"/>
              </a:tabLst>
            </a:pPr>
            <a:r>
              <a:rPr lang="tr-TR" sz="2400" b="1" i="1" dirty="0" err="1" smtClean="0">
                <a:ea typeface="Times New Roman" panose="02020603050405020304" pitchFamily="18" charset="0"/>
              </a:rPr>
              <a:t>экипаж</a:t>
            </a:r>
            <a:r>
              <a:rPr lang="tr-TR" sz="2400" i="1" dirty="0" smtClean="0">
                <a:ea typeface="Times New Roman" panose="02020603050405020304" pitchFamily="18" charset="0"/>
              </a:rPr>
              <a:t> </a:t>
            </a:r>
            <a:r>
              <a:rPr lang="tr-TR" sz="2400" i="1" dirty="0">
                <a:ea typeface="Times New Roman" panose="02020603050405020304" pitchFamily="18" charset="0"/>
              </a:rPr>
              <a:t>(</a:t>
            </a:r>
            <a:r>
              <a:rPr lang="tr-TR" sz="2400" b="1" i="1" dirty="0" err="1">
                <a:ea typeface="Times New Roman" panose="02020603050405020304" pitchFamily="18" charset="0"/>
              </a:rPr>
              <a:t>моряки</a:t>
            </a:r>
            <a:r>
              <a:rPr lang="tr-TR" sz="2400" i="1" dirty="0">
                <a:ea typeface="Times New Roman" panose="02020603050405020304" pitchFamily="18" charset="0"/>
              </a:rPr>
              <a:t>) </a:t>
            </a:r>
            <a:r>
              <a:rPr lang="tr-TR" sz="2400" i="1" dirty="0" err="1">
                <a:ea typeface="Times New Roman" panose="02020603050405020304" pitchFamily="18" charset="0"/>
              </a:rPr>
              <a:t>корабля</a:t>
            </a:r>
            <a:r>
              <a:rPr lang="tr-TR" sz="2400" i="1" dirty="0">
                <a:ea typeface="Times New Roman" panose="02020603050405020304" pitchFamily="18" charset="0"/>
              </a:rPr>
              <a:t> </a:t>
            </a:r>
            <a:r>
              <a:rPr lang="tr-TR" sz="2400" i="1" dirty="0" err="1">
                <a:ea typeface="Times New Roman" panose="02020603050405020304" pitchFamily="18" charset="0"/>
              </a:rPr>
              <a:t>отправился</a:t>
            </a:r>
            <a:r>
              <a:rPr lang="tr-TR" sz="2400" i="1" dirty="0">
                <a:ea typeface="Times New Roman" panose="02020603050405020304" pitchFamily="18" charset="0"/>
              </a:rPr>
              <a:t> в  </a:t>
            </a:r>
            <a:r>
              <a:rPr lang="tr-TR" sz="2400" i="1" dirty="0" err="1">
                <a:ea typeface="Times New Roman" panose="02020603050405020304" pitchFamily="18" charset="0"/>
              </a:rPr>
              <a:t>Северный</a:t>
            </a:r>
            <a:r>
              <a:rPr lang="tr-TR" sz="2400" i="1" dirty="0">
                <a:ea typeface="Times New Roman" panose="02020603050405020304" pitchFamily="18" charset="0"/>
              </a:rPr>
              <a:t> </a:t>
            </a:r>
            <a:r>
              <a:rPr lang="tr-TR" sz="2400" i="1" dirty="0" err="1">
                <a:ea typeface="Times New Roman" panose="02020603050405020304" pitchFamily="18" charset="0"/>
              </a:rPr>
              <a:t>морской</a:t>
            </a:r>
            <a:r>
              <a:rPr lang="tr-TR" sz="2400" i="1" dirty="0">
                <a:ea typeface="Times New Roman" panose="02020603050405020304" pitchFamily="18" charset="0"/>
              </a:rPr>
              <a:t> </a:t>
            </a:r>
            <a:r>
              <a:rPr lang="tr-TR" sz="2400" i="1" dirty="0" err="1">
                <a:ea typeface="Times New Roman" panose="02020603050405020304" pitchFamily="18" charset="0"/>
              </a:rPr>
              <a:t>путь</a:t>
            </a:r>
            <a:r>
              <a:rPr lang="tr-TR" sz="2400" i="1" dirty="0">
                <a:ea typeface="Times New Roman" panose="02020603050405020304" pitchFamily="18" charset="0"/>
              </a:rPr>
              <a:t>, </a:t>
            </a:r>
            <a:endParaRPr lang="ru-RU" sz="2400" i="1" dirty="0" smtClean="0">
              <a:ea typeface="Times New Roman" panose="02020603050405020304" pitchFamily="18" charset="0"/>
            </a:endParaRPr>
          </a:p>
          <a:p>
            <a:pPr lvl="0" algn="just">
              <a:spcAft>
                <a:spcPts val="0"/>
              </a:spcAft>
              <a:tabLst>
                <a:tab pos="1104900" algn="l"/>
              </a:tabLst>
            </a:pPr>
            <a:r>
              <a:rPr lang="tr-TR" sz="2400" i="1" dirty="0" smtClean="0">
                <a:ea typeface="Times New Roman" panose="02020603050405020304" pitchFamily="18" charset="0"/>
              </a:rPr>
              <a:t>у </a:t>
            </a:r>
            <a:r>
              <a:rPr lang="tr-TR" sz="2400" i="1" dirty="0" err="1">
                <a:ea typeface="Times New Roman" panose="02020603050405020304" pitchFamily="18" charset="0"/>
              </a:rPr>
              <a:t>нас</a:t>
            </a:r>
            <a:r>
              <a:rPr lang="tr-TR" sz="2400" i="1" dirty="0">
                <a:ea typeface="Times New Roman" panose="02020603050405020304" pitchFamily="18" charset="0"/>
              </a:rPr>
              <a:t> </a:t>
            </a:r>
            <a:r>
              <a:rPr lang="tr-TR" sz="2400" i="1" dirty="0" err="1">
                <a:ea typeface="Times New Roman" panose="02020603050405020304" pitchFamily="18" charset="0"/>
              </a:rPr>
              <a:t>замечательная</a:t>
            </a:r>
            <a:r>
              <a:rPr lang="tr-TR" sz="2400" i="1" dirty="0">
                <a:ea typeface="Times New Roman" panose="02020603050405020304" pitchFamily="18" charset="0"/>
              </a:rPr>
              <a:t> </a:t>
            </a:r>
            <a:r>
              <a:rPr lang="tr-TR" sz="2400" b="1" i="1" dirty="0" err="1">
                <a:ea typeface="Times New Roman" panose="02020603050405020304" pitchFamily="18" charset="0"/>
              </a:rPr>
              <a:t>труппа</a:t>
            </a:r>
            <a:r>
              <a:rPr lang="tr-TR" sz="2400" i="1" dirty="0">
                <a:ea typeface="Times New Roman" panose="02020603050405020304" pitchFamily="18" charset="0"/>
              </a:rPr>
              <a:t> (</a:t>
            </a:r>
            <a:r>
              <a:rPr lang="tr-TR" sz="2400" b="1" i="1" dirty="0" err="1">
                <a:ea typeface="Times New Roman" panose="02020603050405020304" pitchFamily="18" charset="0"/>
              </a:rPr>
              <a:t>актёры</a:t>
            </a:r>
            <a:r>
              <a:rPr lang="tr-TR" sz="2400" i="1" dirty="0">
                <a:ea typeface="Times New Roman" panose="02020603050405020304" pitchFamily="18" charset="0"/>
              </a:rPr>
              <a:t>). </a:t>
            </a:r>
            <a:endParaRPr lang="tr-TR" sz="2400" i="1" dirty="0" smtClean="0">
              <a:ea typeface="Times New Roman" panose="02020603050405020304" pitchFamily="18" charset="0"/>
            </a:endParaRPr>
          </a:p>
          <a:p>
            <a:pPr lvl="0" algn="just">
              <a:spcAft>
                <a:spcPts val="0"/>
              </a:spcAft>
              <a:tabLst>
                <a:tab pos="1104900" algn="l"/>
              </a:tabLst>
            </a:pPr>
            <a:endParaRPr lang="tr-TR" sz="2400" i="1" dirty="0">
              <a:ea typeface="Times New Roman" panose="02020603050405020304" pitchFamily="18" charset="0"/>
            </a:endParaRPr>
          </a:p>
          <a:p>
            <a:pPr lvl="0" algn="just">
              <a:spcAft>
                <a:spcPts val="0"/>
              </a:spcAft>
              <a:tabLst>
                <a:tab pos="1104900" algn="l"/>
              </a:tabLst>
            </a:pPr>
            <a:endParaRPr lang="tr-TR" sz="2400" i="1" dirty="0" smtClean="0">
              <a:ea typeface="Times New Roman" panose="02020603050405020304" pitchFamily="18" charset="0"/>
            </a:endParaRPr>
          </a:p>
          <a:p>
            <a:pPr lvl="0" algn="just">
              <a:spcAft>
                <a:spcPts val="0"/>
              </a:spcAft>
              <a:tabLst>
                <a:tab pos="1104900" algn="l"/>
              </a:tabLst>
            </a:pPr>
            <a:r>
              <a:rPr lang="ru-RU" sz="4400" dirty="0" smtClean="0">
                <a:solidFill>
                  <a:srgbClr val="FF0000"/>
                </a:solidFill>
                <a:ea typeface="Times New Roman" panose="02020603050405020304" pitchFamily="18" charset="0"/>
              </a:rPr>
              <a:t>!</a:t>
            </a:r>
            <a:r>
              <a:rPr lang="ru-RU" sz="2400" dirty="0" smtClean="0">
                <a:ea typeface="Times New Roman" panose="02020603050405020304" pitchFamily="18" charset="0"/>
              </a:rPr>
              <a:t> </a:t>
            </a:r>
            <a:r>
              <a:rPr lang="tr-TR" sz="2400" dirty="0" smtClean="0">
                <a:ea typeface="Times New Roman" panose="02020603050405020304" pitchFamily="18" charset="0"/>
              </a:rPr>
              <a:t>Bu </a:t>
            </a:r>
            <a:r>
              <a:rPr lang="tr-TR" sz="2400" dirty="0">
                <a:ea typeface="Times New Roman" panose="02020603050405020304" pitchFamily="18" charset="0"/>
              </a:rPr>
              <a:t>gruptaki kelimelerin bir diğer özelliği de </a:t>
            </a:r>
            <a:r>
              <a:rPr lang="tr-TR" sz="2400" i="1" dirty="0" err="1">
                <a:ea typeface="Times New Roman" panose="02020603050405020304" pitchFamily="18" charset="0"/>
              </a:rPr>
              <a:t>много</a:t>
            </a:r>
            <a:r>
              <a:rPr lang="tr-TR" sz="2400" i="1" dirty="0">
                <a:ea typeface="Times New Roman" panose="02020603050405020304" pitchFamily="18" charset="0"/>
              </a:rPr>
              <a:t>, </a:t>
            </a:r>
            <a:r>
              <a:rPr lang="tr-TR" sz="2400" i="1" dirty="0" err="1">
                <a:ea typeface="Times New Roman" panose="02020603050405020304" pitchFamily="18" charset="0"/>
              </a:rPr>
              <a:t>мало</a:t>
            </a:r>
            <a:r>
              <a:rPr lang="tr-TR" sz="2400" i="1" dirty="0">
                <a:ea typeface="Times New Roman" panose="02020603050405020304" pitchFamily="18" charset="0"/>
              </a:rPr>
              <a:t>, </a:t>
            </a:r>
            <a:r>
              <a:rPr lang="tr-TR" sz="2400" i="1" dirty="0" err="1">
                <a:ea typeface="Times New Roman" panose="02020603050405020304" pitchFamily="18" charset="0"/>
              </a:rPr>
              <a:t>сколько</a:t>
            </a:r>
            <a:r>
              <a:rPr lang="tr-TR" sz="2400" i="1" dirty="0">
                <a:ea typeface="Times New Roman" panose="02020603050405020304" pitchFamily="18" charset="0"/>
              </a:rPr>
              <a:t>, </a:t>
            </a:r>
            <a:r>
              <a:rPr lang="tr-TR" sz="2400" i="1" dirty="0" err="1">
                <a:ea typeface="Times New Roman" panose="02020603050405020304" pitchFamily="18" charset="0"/>
              </a:rPr>
              <a:t>несколько</a:t>
            </a:r>
            <a:r>
              <a:rPr lang="tr-TR" sz="2400" dirty="0">
                <a:ea typeface="Times New Roman" panose="02020603050405020304" pitchFamily="18" charset="0"/>
              </a:rPr>
              <a:t>  kelimeleriyle  ve sayılarla çoğulda kullanılabilmeleridir: </a:t>
            </a:r>
            <a:r>
              <a:rPr lang="tr-TR" sz="2400" i="1" dirty="0" err="1">
                <a:ea typeface="Times New Roman" panose="02020603050405020304" pitchFamily="18" charset="0"/>
              </a:rPr>
              <a:t>много</a:t>
            </a:r>
            <a:r>
              <a:rPr lang="tr-TR" sz="2400" i="1" dirty="0">
                <a:ea typeface="Times New Roman" panose="02020603050405020304" pitchFamily="18" charset="0"/>
              </a:rPr>
              <a:t> </a:t>
            </a:r>
            <a:r>
              <a:rPr lang="tr-TR" sz="2400" i="1" dirty="0" err="1">
                <a:ea typeface="Times New Roman" panose="02020603050405020304" pitchFamily="18" charset="0"/>
              </a:rPr>
              <a:t>коллективов</a:t>
            </a:r>
            <a:r>
              <a:rPr lang="tr-TR" sz="2400" i="1" dirty="0">
                <a:ea typeface="Times New Roman" panose="02020603050405020304" pitchFamily="18" charset="0"/>
              </a:rPr>
              <a:t>, </a:t>
            </a:r>
            <a:r>
              <a:rPr lang="tr-TR" sz="2400" i="1" dirty="0" err="1">
                <a:ea typeface="Times New Roman" panose="02020603050405020304" pitchFamily="18" charset="0"/>
              </a:rPr>
              <a:t>три</a:t>
            </a:r>
            <a:r>
              <a:rPr lang="tr-TR" sz="2400" i="1" dirty="0">
                <a:ea typeface="Times New Roman" panose="02020603050405020304" pitchFamily="18" charset="0"/>
              </a:rPr>
              <a:t> </a:t>
            </a:r>
            <a:r>
              <a:rPr lang="tr-TR" sz="2400" i="1" dirty="0" err="1">
                <a:ea typeface="Times New Roman" panose="02020603050405020304" pitchFamily="18" charset="0"/>
              </a:rPr>
              <a:t>табуна</a:t>
            </a:r>
            <a:r>
              <a:rPr lang="tr-TR" sz="2400" i="1" dirty="0">
                <a:ea typeface="Times New Roman" panose="02020603050405020304" pitchFamily="18" charset="0"/>
              </a:rPr>
              <a:t>, </a:t>
            </a:r>
            <a:r>
              <a:rPr lang="tr-TR" sz="2400" i="1" dirty="0" err="1">
                <a:ea typeface="Times New Roman" panose="02020603050405020304" pitchFamily="18" charset="0"/>
              </a:rPr>
              <a:t>несколько</a:t>
            </a:r>
            <a:r>
              <a:rPr lang="tr-TR" sz="2400" i="1" dirty="0">
                <a:ea typeface="Times New Roman" panose="02020603050405020304" pitchFamily="18" charset="0"/>
              </a:rPr>
              <a:t> </a:t>
            </a:r>
            <a:r>
              <a:rPr lang="tr-TR" sz="2400" i="1" dirty="0" err="1">
                <a:ea typeface="Times New Roman" panose="02020603050405020304" pitchFamily="18" charset="0"/>
              </a:rPr>
              <a:t>полков</a:t>
            </a:r>
            <a:r>
              <a:rPr lang="tr-TR" sz="2400" dirty="0">
                <a:ea typeface="Times New Roman" panose="02020603050405020304" pitchFamily="18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8159472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1101212" y="830173"/>
            <a:ext cx="10033819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ru-RU" sz="2400" dirty="0" smtClean="0"/>
          </a:p>
          <a:p>
            <a:pPr algn="just"/>
            <a:r>
              <a:rPr lang="tr-TR" sz="2400" dirty="0" smtClean="0"/>
              <a:t>. </a:t>
            </a:r>
            <a:endParaRPr lang="tr-TR" sz="2400" dirty="0"/>
          </a:p>
        </p:txBody>
      </p:sp>
      <p:sp>
        <p:nvSpPr>
          <p:cNvPr id="3" name="Dikdörtgen 2"/>
          <p:cNvSpPr/>
          <p:nvPr/>
        </p:nvSpPr>
        <p:spPr>
          <a:xfrm>
            <a:off x="946353" y="1225525"/>
            <a:ext cx="10343535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hy-AM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֍</a:t>
            </a:r>
            <a:r>
              <a:rPr lang="tr-TR" sz="2400" dirty="0" smtClean="0"/>
              <a:t>Kelimeler dilde özellikle de yalın durumda kullanıldıklarında sözcük anlamlarının belirlenmesinde herhangi bir sıkıntı yoktur.</a:t>
            </a:r>
          </a:p>
          <a:p>
            <a:pPr algn="just"/>
            <a:endParaRPr lang="tr-TR" sz="2400" dirty="0" smtClean="0"/>
          </a:p>
          <a:p>
            <a:pPr algn="just"/>
            <a:endParaRPr lang="tr-TR" sz="2400" dirty="0"/>
          </a:p>
          <a:p>
            <a:pPr algn="just"/>
            <a:r>
              <a:rPr lang="hy-AM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֍</a:t>
            </a:r>
            <a:r>
              <a:rPr lang="tr-TR" sz="2400" dirty="0" smtClean="0"/>
              <a:t> Kelimenin sözcük anlamının önemi ve cümle içerisindeki görevi, bir kelimenin dilin diğer bir kısmına geçiş yaptığı durumlarda ortaya çıkar. Örneğin, nesneye işaret eden isim görevindeki “</a:t>
            </a:r>
            <a:r>
              <a:rPr lang="ru-RU" sz="2400" b="1" dirty="0" smtClean="0"/>
              <a:t>дом</a:t>
            </a:r>
            <a:r>
              <a:rPr lang="ru-RU" sz="2400" dirty="0" smtClean="0"/>
              <a:t>” </a:t>
            </a:r>
            <a:r>
              <a:rPr lang="tr-TR" sz="2400" dirty="0" smtClean="0"/>
              <a:t>kelimesi, ismin –in hali olan </a:t>
            </a:r>
            <a:r>
              <a:rPr lang="ru-RU" sz="2400" dirty="0" smtClean="0"/>
              <a:t>родительный падеж’</a:t>
            </a:r>
            <a:r>
              <a:rPr lang="tr-TR" sz="2400" dirty="0" smtClean="0"/>
              <a:t>in tekil çekim halinde </a:t>
            </a:r>
            <a:r>
              <a:rPr lang="ru-RU" sz="2400" dirty="0" smtClean="0"/>
              <a:t>дома </a:t>
            </a:r>
            <a:r>
              <a:rPr lang="tr-TR" sz="2400" dirty="0" smtClean="0"/>
              <a:t>şeklinde ifade edilir ve tamlamalarda kullanılır: </a:t>
            </a:r>
          </a:p>
          <a:p>
            <a:pPr algn="just"/>
            <a:endParaRPr lang="tr-TR" sz="2400" dirty="0" smtClean="0"/>
          </a:p>
          <a:p>
            <a:pPr algn="just"/>
            <a:r>
              <a:rPr lang="ru-RU" sz="2400" dirty="0" smtClean="0"/>
              <a:t>фасад дома</a:t>
            </a:r>
            <a:r>
              <a:rPr lang="tr-TR" sz="2400" dirty="0" smtClean="0"/>
              <a:t>, </a:t>
            </a:r>
            <a:r>
              <a:rPr lang="ru-RU" sz="2400" dirty="0" smtClean="0"/>
              <a:t>история </a:t>
            </a:r>
            <a:r>
              <a:rPr lang="ru-RU" sz="2400" dirty="0" smtClean="0">
                <a:solidFill>
                  <a:srgbClr val="FF0000"/>
                </a:solidFill>
              </a:rPr>
              <a:t>дома</a:t>
            </a:r>
            <a:r>
              <a:rPr lang="ru-RU" sz="2400" dirty="0" smtClean="0"/>
              <a:t> </a:t>
            </a:r>
            <a:r>
              <a:rPr lang="tr-TR" sz="2400" dirty="0" smtClean="0"/>
              <a:t>vs.  </a:t>
            </a:r>
          </a:p>
          <a:p>
            <a:pPr algn="just"/>
            <a:endParaRPr lang="tr-TR" sz="2400" dirty="0"/>
          </a:p>
          <a:p>
            <a:pPr algn="just"/>
            <a:r>
              <a:rPr lang="ru-RU" sz="2400" dirty="0" smtClean="0"/>
              <a:t>Сегодня его не было </a:t>
            </a:r>
            <a:r>
              <a:rPr lang="ru-RU" sz="2400" dirty="0" smtClean="0">
                <a:solidFill>
                  <a:srgbClr val="FF0000"/>
                </a:solidFill>
              </a:rPr>
              <a:t>дома</a:t>
            </a:r>
            <a:r>
              <a:rPr lang="ru-RU" sz="2400" dirty="0" smtClean="0"/>
              <a:t>.</a:t>
            </a:r>
            <a:endParaRPr lang="tr-TR" sz="2400" dirty="0" smtClean="0"/>
          </a:p>
          <a:p>
            <a:pPr algn="just"/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30589026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1396181" y="1009697"/>
            <a:ext cx="9606116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580" algn="just">
              <a:spcAft>
                <a:spcPts val="0"/>
              </a:spcAft>
              <a:tabLst>
                <a:tab pos="1104900" algn="l"/>
              </a:tabLst>
            </a:pPr>
            <a:r>
              <a:rPr lang="tr-TR" sz="2400" b="1" dirty="0">
                <a:ea typeface="Times New Roman" panose="02020603050405020304" pitchFamily="18" charset="0"/>
              </a:rPr>
              <a:t>İsimlerde Soyutluk Kategorisi (</a:t>
            </a:r>
            <a:r>
              <a:rPr lang="tr-TR" sz="2400" b="1" dirty="0" err="1">
                <a:ea typeface="Times New Roman" panose="02020603050405020304" pitchFamily="18" charset="0"/>
              </a:rPr>
              <a:t>Категория</a:t>
            </a:r>
            <a:r>
              <a:rPr lang="tr-TR" sz="2400" b="1" dirty="0">
                <a:ea typeface="Times New Roman" panose="02020603050405020304" pitchFamily="18" charset="0"/>
              </a:rPr>
              <a:t> </a:t>
            </a:r>
            <a:r>
              <a:rPr lang="tr-TR" sz="2400" b="1" dirty="0" err="1">
                <a:ea typeface="Times New Roman" panose="02020603050405020304" pitchFamily="18" charset="0"/>
              </a:rPr>
              <a:t>отвлеченности</a:t>
            </a:r>
            <a:r>
              <a:rPr lang="tr-TR" sz="2400" b="1" dirty="0">
                <a:ea typeface="Times New Roman" panose="02020603050405020304" pitchFamily="18" charset="0"/>
              </a:rPr>
              <a:t>)</a:t>
            </a:r>
            <a:endParaRPr lang="tr-TR" sz="2400" dirty="0">
              <a:ea typeface="Times New Roman" panose="02020603050405020304" pitchFamily="18" charset="0"/>
            </a:endParaRPr>
          </a:p>
          <a:p>
            <a:pPr indent="449580" algn="just">
              <a:spcAft>
                <a:spcPts val="0"/>
              </a:spcAft>
              <a:tabLst>
                <a:tab pos="1104900" algn="l"/>
              </a:tabLst>
            </a:pPr>
            <a:r>
              <a:rPr lang="tr-TR" sz="2400" b="1" dirty="0">
                <a:ea typeface="Times New Roman" panose="02020603050405020304" pitchFamily="18" charset="0"/>
              </a:rPr>
              <a:t> </a:t>
            </a:r>
            <a:endParaRPr lang="tr-TR" sz="2400" dirty="0">
              <a:ea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  <a:tabLst>
                <a:tab pos="1104900" algn="l"/>
              </a:tabLst>
            </a:pPr>
            <a:endParaRPr lang="tr-TR" sz="2400" dirty="0" smtClean="0">
              <a:ea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  <a:tabLst>
                <a:tab pos="1104900" algn="l"/>
              </a:tabLst>
            </a:pPr>
            <a:endParaRPr lang="tr-TR" sz="2400" dirty="0">
              <a:ea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  <a:tabLst>
                <a:tab pos="1104900" algn="l"/>
              </a:tabLst>
            </a:pPr>
            <a:endParaRPr lang="tr-TR" sz="2400" dirty="0" smtClean="0">
              <a:ea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  <a:tabLst>
                <a:tab pos="1104900" algn="l"/>
              </a:tabLst>
            </a:pPr>
            <a:r>
              <a:rPr lang="tr-TR" sz="2400" dirty="0" smtClean="0">
                <a:ea typeface="Times New Roman" panose="02020603050405020304" pitchFamily="18" charset="0"/>
              </a:rPr>
              <a:t>Soyut </a:t>
            </a:r>
            <a:r>
              <a:rPr lang="tr-TR" sz="2400" dirty="0">
                <a:ea typeface="Times New Roman" panose="02020603050405020304" pitchFamily="18" charset="0"/>
              </a:rPr>
              <a:t>adlar somut adların tersine doğada belirli olmayan, varlığı duyularla algılanamayan, elle tutulamayan isimlerdir. Rusçada soyut isimler sayılara göre değişmez ve tekil durumda kullanılırlar. Dildeki soyut adlara örnek olarak </a:t>
            </a:r>
            <a:r>
              <a:rPr lang="tr-TR" sz="2400" b="1" i="1" dirty="0" err="1">
                <a:ea typeface="Times New Roman" panose="02020603050405020304" pitchFamily="18" charset="0"/>
              </a:rPr>
              <a:t>смелость</a:t>
            </a:r>
            <a:r>
              <a:rPr lang="tr-TR" sz="2400" i="1" dirty="0">
                <a:ea typeface="Times New Roman" panose="02020603050405020304" pitchFamily="18" charset="0"/>
              </a:rPr>
              <a:t>, </a:t>
            </a:r>
            <a:r>
              <a:rPr lang="tr-TR" sz="2400" b="1" i="1" dirty="0" err="1">
                <a:ea typeface="Times New Roman" panose="02020603050405020304" pitchFamily="18" charset="0"/>
              </a:rPr>
              <a:t>тяжесть</a:t>
            </a:r>
            <a:r>
              <a:rPr lang="tr-TR" sz="2400" i="1" dirty="0">
                <a:ea typeface="Times New Roman" panose="02020603050405020304" pitchFamily="18" charset="0"/>
              </a:rPr>
              <a:t>, </a:t>
            </a:r>
            <a:r>
              <a:rPr lang="tr-TR" sz="2400" b="1" i="1" dirty="0" err="1">
                <a:ea typeface="Times New Roman" panose="02020603050405020304" pitchFamily="18" charset="0"/>
              </a:rPr>
              <a:t>чистота</a:t>
            </a:r>
            <a:r>
              <a:rPr lang="tr-TR" sz="2400" i="1" dirty="0">
                <a:ea typeface="Times New Roman" panose="02020603050405020304" pitchFamily="18" charset="0"/>
              </a:rPr>
              <a:t>, </a:t>
            </a:r>
            <a:r>
              <a:rPr lang="tr-TR" sz="2400" b="1" i="1" dirty="0" err="1">
                <a:ea typeface="Times New Roman" panose="02020603050405020304" pitchFamily="18" charset="0"/>
              </a:rPr>
              <a:t>прямота</a:t>
            </a:r>
            <a:r>
              <a:rPr lang="tr-TR" sz="2400" i="1" dirty="0">
                <a:ea typeface="Times New Roman" panose="02020603050405020304" pitchFamily="18" charset="0"/>
              </a:rPr>
              <a:t>, </a:t>
            </a:r>
            <a:r>
              <a:rPr lang="tr-TR" sz="2400" b="1" i="1" dirty="0" err="1">
                <a:ea typeface="Times New Roman" panose="02020603050405020304" pitchFamily="18" charset="0"/>
              </a:rPr>
              <a:t>удивление</a:t>
            </a:r>
            <a:r>
              <a:rPr lang="tr-TR" sz="2400" i="1" dirty="0">
                <a:ea typeface="Times New Roman" panose="02020603050405020304" pitchFamily="18" charset="0"/>
              </a:rPr>
              <a:t>, </a:t>
            </a:r>
            <a:r>
              <a:rPr lang="tr-TR" sz="2400" b="1" i="1" dirty="0" err="1">
                <a:ea typeface="Times New Roman" panose="02020603050405020304" pitchFamily="18" charset="0"/>
              </a:rPr>
              <a:t>боязнь</a:t>
            </a:r>
            <a:r>
              <a:rPr lang="tr-TR" sz="2400" i="1" dirty="0">
                <a:ea typeface="Times New Roman" panose="02020603050405020304" pitchFamily="18" charset="0"/>
              </a:rPr>
              <a:t>, </a:t>
            </a:r>
            <a:r>
              <a:rPr lang="tr-TR" sz="2400" b="1" i="1" dirty="0" err="1">
                <a:ea typeface="Times New Roman" panose="02020603050405020304" pitchFamily="18" charset="0"/>
              </a:rPr>
              <a:t>гнев</a:t>
            </a:r>
            <a:r>
              <a:rPr lang="tr-TR" sz="2400" i="1" dirty="0">
                <a:ea typeface="Times New Roman" panose="02020603050405020304" pitchFamily="18" charset="0"/>
              </a:rPr>
              <a:t>, </a:t>
            </a:r>
            <a:r>
              <a:rPr lang="tr-TR" sz="2400" b="1" i="1" dirty="0" err="1">
                <a:ea typeface="Times New Roman" panose="02020603050405020304" pitchFamily="18" charset="0"/>
              </a:rPr>
              <a:t>смех</a:t>
            </a:r>
            <a:r>
              <a:rPr lang="tr-TR" sz="2400" dirty="0">
                <a:ea typeface="Times New Roman" panose="02020603050405020304" pitchFamily="18" charset="0"/>
              </a:rPr>
              <a:t> gibi kelimelerini verebiliriz. Ancak bazı soyut adlar çoğulda kullanılabilir. </a:t>
            </a:r>
            <a:endParaRPr lang="tr-TR" sz="2400" dirty="0" smtClean="0">
              <a:ea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  <a:tabLst>
                <a:tab pos="1104900" algn="l"/>
              </a:tabLst>
            </a:pPr>
            <a:endParaRPr lang="tr-TR" sz="2400" dirty="0">
              <a:solidFill>
                <a:srgbClr val="FF0000"/>
              </a:solidFill>
              <a:ea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  <a:tabLst>
                <a:tab pos="1104900" algn="l"/>
              </a:tabLst>
            </a:pPr>
            <a:endParaRPr lang="tr-TR" sz="2400" dirty="0">
              <a:solidFill>
                <a:srgbClr val="FF0000"/>
              </a:solidFill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553423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1138043" y="165006"/>
            <a:ext cx="9837173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580" algn="just">
              <a:spcAft>
                <a:spcPts val="0"/>
              </a:spcAft>
            </a:pPr>
            <a:r>
              <a:rPr lang="tr-TR" sz="2400" b="1" dirty="0">
                <a:ea typeface="Times New Roman" panose="02020603050405020304" pitchFamily="18" charset="0"/>
              </a:rPr>
              <a:t>İsimlerde Canlı ve Cansız Varlıklar Kategorisi </a:t>
            </a:r>
            <a:endParaRPr lang="tr-TR" sz="2400" dirty="0">
              <a:ea typeface="Times New Roman" panose="02020603050405020304" pitchFamily="18" charset="0"/>
            </a:endParaRPr>
          </a:p>
          <a:p>
            <a:pPr indent="449580" algn="just">
              <a:spcAft>
                <a:spcPts val="0"/>
              </a:spcAft>
            </a:pPr>
            <a:r>
              <a:rPr lang="tr-TR" sz="2400" b="1" dirty="0">
                <a:ea typeface="Times New Roman" panose="02020603050405020304" pitchFamily="18" charset="0"/>
              </a:rPr>
              <a:t>(</a:t>
            </a:r>
            <a:r>
              <a:rPr lang="tr-TR" sz="2400" b="1" dirty="0" err="1">
                <a:ea typeface="Times New Roman" panose="02020603050405020304" pitchFamily="18" charset="0"/>
              </a:rPr>
              <a:t>категория</a:t>
            </a:r>
            <a:r>
              <a:rPr lang="tr-TR" sz="2400" b="1" dirty="0">
                <a:ea typeface="Times New Roman" panose="02020603050405020304" pitchFamily="18" charset="0"/>
              </a:rPr>
              <a:t> </a:t>
            </a:r>
            <a:r>
              <a:rPr lang="tr-TR" sz="2400" b="1" dirty="0" err="1">
                <a:ea typeface="Times New Roman" panose="02020603050405020304" pitchFamily="18" charset="0"/>
              </a:rPr>
              <a:t>одушевленности</a:t>
            </a:r>
            <a:r>
              <a:rPr lang="tr-TR" sz="2400" b="1" dirty="0">
                <a:ea typeface="Times New Roman" panose="02020603050405020304" pitchFamily="18" charset="0"/>
              </a:rPr>
              <a:t> и </a:t>
            </a:r>
            <a:r>
              <a:rPr lang="tr-TR" sz="2400" b="1" dirty="0" err="1">
                <a:ea typeface="Times New Roman" panose="02020603050405020304" pitchFamily="18" charset="0"/>
              </a:rPr>
              <a:t>неодушевленности</a:t>
            </a:r>
            <a:r>
              <a:rPr lang="tr-TR" sz="2400" b="1" dirty="0">
                <a:ea typeface="Times New Roman" panose="02020603050405020304" pitchFamily="18" charset="0"/>
              </a:rPr>
              <a:t>)</a:t>
            </a:r>
            <a:endParaRPr lang="tr-TR" sz="2400" dirty="0">
              <a:ea typeface="Times New Roman" panose="02020603050405020304" pitchFamily="18" charset="0"/>
            </a:endParaRPr>
          </a:p>
          <a:p>
            <a:pPr indent="449580" algn="just">
              <a:spcAft>
                <a:spcPts val="0"/>
              </a:spcAft>
            </a:pPr>
            <a:r>
              <a:rPr lang="tr-TR" sz="2400" b="1" dirty="0">
                <a:ea typeface="Times New Roman" panose="02020603050405020304" pitchFamily="18" charset="0"/>
              </a:rPr>
              <a:t> </a:t>
            </a:r>
            <a:endParaRPr lang="tr-TR" sz="2400" dirty="0">
              <a:ea typeface="Times New Roman" panose="02020603050405020304" pitchFamily="18" charset="0"/>
            </a:endParaRPr>
          </a:p>
          <a:p>
            <a:pPr algn="just"/>
            <a:r>
              <a:rPr lang="hy-AM" sz="2400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֍</a:t>
            </a:r>
            <a:r>
              <a:rPr lang="tr-TR" sz="2400" dirty="0" smtClean="0">
                <a:ea typeface="Times New Roman" panose="02020603050405020304" pitchFamily="18" charset="0"/>
              </a:rPr>
              <a:t>Rus </a:t>
            </a:r>
            <a:r>
              <a:rPr lang="tr-TR" sz="2400" dirty="0">
                <a:ea typeface="Times New Roman" panose="02020603050405020304" pitchFamily="18" charset="0"/>
              </a:rPr>
              <a:t>dilinde isimler varlıkların oluşlarına göre canlı ve cansız olmak üzere ayrılırlar ve durum canlı-cansız kategorisi altında incelenir. Kişi ve hayvan adları canlı varlıklara </a:t>
            </a:r>
            <a:r>
              <a:rPr lang="tr-TR" sz="2400" b="1" i="1" dirty="0" err="1">
                <a:ea typeface="Times New Roman" panose="02020603050405020304" pitchFamily="18" charset="0"/>
              </a:rPr>
              <a:t>человек</a:t>
            </a:r>
            <a:r>
              <a:rPr lang="tr-TR" sz="2400" i="1" dirty="0">
                <a:ea typeface="Times New Roman" panose="02020603050405020304" pitchFamily="18" charset="0"/>
              </a:rPr>
              <a:t>, </a:t>
            </a:r>
            <a:r>
              <a:rPr lang="tr-TR" sz="2400" b="1" i="1" dirty="0" err="1">
                <a:ea typeface="Times New Roman" panose="02020603050405020304" pitchFamily="18" charset="0"/>
              </a:rPr>
              <a:t>отец</a:t>
            </a:r>
            <a:r>
              <a:rPr lang="tr-TR" sz="2400" i="1" dirty="0">
                <a:ea typeface="Times New Roman" panose="02020603050405020304" pitchFamily="18" charset="0"/>
              </a:rPr>
              <a:t>, </a:t>
            </a:r>
            <a:r>
              <a:rPr lang="tr-TR" sz="2400" b="1" i="1" dirty="0" err="1">
                <a:ea typeface="Times New Roman" panose="02020603050405020304" pitchFamily="18" charset="0"/>
              </a:rPr>
              <a:t>студент</a:t>
            </a:r>
            <a:r>
              <a:rPr lang="tr-TR" sz="2400" i="1" dirty="0">
                <a:ea typeface="Times New Roman" panose="02020603050405020304" pitchFamily="18" charset="0"/>
              </a:rPr>
              <a:t>, </a:t>
            </a:r>
            <a:r>
              <a:rPr lang="tr-TR" sz="2400" b="1" i="1" dirty="0" err="1">
                <a:ea typeface="Times New Roman" panose="02020603050405020304" pitchFamily="18" charset="0"/>
              </a:rPr>
              <a:t>собака</a:t>
            </a:r>
            <a:r>
              <a:rPr lang="tr-TR" sz="2400" i="1" dirty="0">
                <a:ea typeface="Times New Roman" panose="02020603050405020304" pitchFamily="18" charset="0"/>
              </a:rPr>
              <a:t>, </a:t>
            </a:r>
            <a:r>
              <a:rPr lang="tr-TR" sz="2400" b="1" i="1" dirty="0" err="1">
                <a:ea typeface="Times New Roman" panose="02020603050405020304" pitchFamily="18" charset="0"/>
              </a:rPr>
              <a:t>кот</a:t>
            </a:r>
            <a:r>
              <a:rPr lang="tr-TR" sz="2400" i="1" dirty="0">
                <a:ea typeface="Times New Roman" panose="02020603050405020304" pitchFamily="18" charset="0"/>
              </a:rPr>
              <a:t>, </a:t>
            </a:r>
            <a:r>
              <a:rPr lang="tr-TR" sz="2400" b="1" i="1" dirty="0" err="1">
                <a:ea typeface="Times New Roman" panose="02020603050405020304" pitchFamily="18" charset="0"/>
              </a:rPr>
              <a:t>тёща</a:t>
            </a:r>
            <a:r>
              <a:rPr lang="tr-TR" sz="2400" i="1" dirty="0">
                <a:ea typeface="Times New Roman" panose="02020603050405020304" pitchFamily="18" charset="0"/>
              </a:rPr>
              <a:t>, </a:t>
            </a:r>
            <a:r>
              <a:rPr lang="tr-TR" sz="2400" b="1" i="1" dirty="0" err="1">
                <a:ea typeface="Times New Roman" panose="02020603050405020304" pitchFamily="18" charset="0"/>
              </a:rPr>
              <a:t>рабочий</a:t>
            </a:r>
            <a:r>
              <a:rPr lang="tr-TR" sz="2400" dirty="0">
                <a:ea typeface="Times New Roman" panose="02020603050405020304" pitchFamily="18" charset="0"/>
              </a:rPr>
              <a:t> vs. </a:t>
            </a:r>
            <a:endParaRPr lang="ru-RU" sz="2400" dirty="0" smtClean="0">
              <a:ea typeface="Times New Roman" panose="02020603050405020304" pitchFamily="18" charset="0"/>
            </a:endParaRPr>
          </a:p>
          <a:p>
            <a:pPr algn="just"/>
            <a:endParaRPr lang="ru-RU" sz="2400" dirty="0">
              <a:ea typeface="Times New Roman" panose="02020603050405020304" pitchFamily="18" charset="0"/>
            </a:endParaRPr>
          </a:p>
          <a:p>
            <a:pPr algn="just"/>
            <a:r>
              <a:rPr lang="hy-AM" sz="2400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֍</a:t>
            </a:r>
            <a:r>
              <a:rPr lang="tr-TR" sz="2400" dirty="0">
                <a:ea typeface="Times New Roman" panose="02020603050405020304" pitchFamily="18" charset="0"/>
              </a:rPr>
              <a:t>B</a:t>
            </a:r>
            <a:r>
              <a:rPr lang="tr-TR" sz="2400" dirty="0" smtClean="0">
                <a:ea typeface="Times New Roman" panose="02020603050405020304" pitchFamily="18" charset="0"/>
              </a:rPr>
              <a:t>unun </a:t>
            </a:r>
            <a:r>
              <a:rPr lang="tr-TR" sz="2400" dirty="0">
                <a:ea typeface="Times New Roman" panose="02020603050405020304" pitchFamily="18" charset="0"/>
              </a:rPr>
              <a:t>dışında kalan tüm isimler cansız varlıklara işaret etmektedir: </a:t>
            </a:r>
            <a:r>
              <a:rPr lang="tr-TR" sz="2400" b="1" i="1" dirty="0" err="1">
                <a:ea typeface="Times New Roman" panose="02020603050405020304" pitchFamily="18" charset="0"/>
              </a:rPr>
              <a:t>дерево</a:t>
            </a:r>
            <a:r>
              <a:rPr lang="tr-TR" sz="2400" i="1" dirty="0">
                <a:ea typeface="Times New Roman" panose="02020603050405020304" pitchFamily="18" charset="0"/>
              </a:rPr>
              <a:t>, </a:t>
            </a:r>
            <a:r>
              <a:rPr lang="tr-TR" sz="2400" b="1" i="1" dirty="0" err="1">
                <a:ea typeface="Times New Roman" panose="02020603050405020304" pitchFamily="18" charset="0"/>
              </a:rPr>
              <a:t>стол</a:t>
            </a:r>
            <a:r>
              <a:rPr lang="tr-TR" sz="2400" i="1" dirty="0">
                <a:ea typeface="Times New Roman" panose="02020603050405020304" pitchFamily="18" charset="0"/>
              </a:rPr>
              <a:t>, </a:t>
            </a:r>
            <a:r>
              <a:rPr lang="tr-TR" sz="2400" b="1" i="1" dirty="0" err="1">
                <a:ea typeface="Times New Roman" panose="02020603050405020304" pitchFamily="18" charset="0"/>
              </a:rPr>
              <a:t>радио</a:t>
            </a:r>
            <a:r>
              <a:rPr lang="tr-TR" sz="2400" i="1" dirty="0">
                <a:ea typeface="Times New Roman" panose="02020603050405020304" pitchFamily="18" charset="0"/>
              </a:rPr>
              <a:t>, </a:t>
            </a:r>
            <a:r>
              <a:rPr lang="tr-TR" sz="2400" b="1" i="1" dirty="0" err="1">
                <a:ea typeface="Times New Roman" panose="02020603050405020304" pitchFamily="18" charset="0"/>
              </a:rPr>
              <a:t>голова</a:t>
            </a:r>
            <a:r>
              <a:rPr lang="tr-TR" sz="2400" i="1" dirty="0">
                <a:ea typeface="Times New Roman" panose="02020603050405020304" pitchFamily="18" charset="0"/>
              </a:rPr>
              <a:t>, </a:t>
            </a:r>
            <a:r>
              <a:rPr lang="tr-TR" sz="2400" b="1" i="1" dirty="0" err="1">
                <a:ea typeface="Times New Roman" panose="02020603050405020304" pitchFamily="18" charset="0"/>
              </a:rPr>
              <a:t>платье</a:t>
            </a:r>
            <a:r>
              <a:rPr lang="tr-TR" sz="2400" i="1" dirty="0">
                <a:ea typeface="Times New Roman" panose="02020603050405020304" pitchFamily="18" charset="0"/>
              </a:rPr>
              <a:t>, </a:t>
            </a:r>
            <a:r>
              <a:rPr lang="tr-TR" sz="2400" b="1" i="1" dirty="0" err="1">
                <a:ea typeface="Times New Roman" panose="02020603050405020304" pitchFamily="18" charset="0"/>
              </a:rPr>
              <a:t>огонь</a:t>
            </a:r>
            <a:r>
              <a:rPr lang="tr-TR" sz="2400" i="1" dirty="0">
                <a:ea typeface="Times New Roman" panose="02020603050405020304" pitchFamily="18" charset="0"/>
              </a:rPr>
              <a:t>, </a:t>
            </a:r>
            <a:r>
              <a:rPr lang="tr-TR" sz="2400" b="1" i="1" dirty="0" err="1">
                <a:ea typeface="Times New Roman" panose="02020603050405020304" pitchFamily="18" charset="0"/>
              </a:rPr>
              <a:t>глаз</a:t>
            </a:r>
            <a:r>
              <a:rPr lang="tr-TR" sz="2400" i="1" dirty="0">
                <a:ea typeface="Times New Roman" panose="02020603050405020304" pitchFamily="18" charset="0"/>
              </a:rPr>
              <a:t>, </a:t>
            </a:r>
            <a:r>
              <a:rPr lang="tr-TR" sz="2400" b="1" i="1" dirty="0" err="1">
                <a:ea typeface="Times New Roman" panose="02020603050405020304" pitchFamily="18" charset="0"/>
              </a:rPr>
              <a:t>рука</a:t>
            </a:r>
            <a:r>
              <a:rPr lang="tr-TR" sz="2400" dirty="0">
                <a:ea typeface="Times New Roman" panose="02020603050405020304" pitchFamily="18" charset="0"/>
              </a:rPr>
              <a:t> vs. </a:t>
            </a:r>
            <a:endParaRPr lang="ru-RU" sz="2400" dirty="0" smtClean="0">
              <a:ea typeface="Times New Roman" panose="02020603050405020304" pitchFamily="18" charset="0"/>
            </a:endParaRPr>
          </a:p>
          <a:p>
            <a:pPr algn="just"/>
            <a:endParaRPr lang="ru-RU" sz="2400" dirty="0">
              <a:ea typeface="Times New Roman" panose="02020603050405020304" pitchFamily="18" charset="0"/>
            </a:endParaRPr>
          </a:p>
          <a:p>
            <a:pPr algn="just"/>
            <a:endParaRPr lang="ru-RU" sz="2400" dirty="0" smtClean="0">
              <a:ea typeface="Times New Roman" panose="02020603050405020304" pitchFamily="18" charset="0"/>
            </a:endParaRPr>
          </a:p>
          <a:p>
            <a:pPr algn="just"/>
            <a:r>
              <a:rPr lang="hy-AM" sz="2400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֍</a:t>
            </a:r>
            <a:r>
              <a:rPr lang="tr-TR" sz="2400" dirty="0" smtClean="0">
                <a:ea typeface="Times New Roman" panose="02020603050405020304" pitchFamily="18" charset="0"/>
              </a:rPr>
              <a:t>Canlı-cansız </a:t>
            </a:r>
            <a:r>
              <a:rPr lang="tr-TR" sz="2400" dirty="0">
                <a:ea typeface="Times New Roman" panose="02020603050405020304" pitchFamily="18" charset="0"/>
              </a:rPr>
              <a:t>kategorisine ilişkin dikkat edilmesi gereken birkaç nokta vardır. </a:t>
            </a:r>
            <a:endParaRPr lang="ru-RU" sz="2400" dirty="0" smtClean="0">
              <a:ea typeface="Times New Roman" panose="02020603050405020304" pitchFamily="18" charset="0"/>
            </a:endParaRPr>
          </a:p>
          <a:p>
            <a:pPr algn="just"/>
            <a:endParaRPr lang="ru-RU" sz="2400" dirty="0">
              <a:ea typeface="Times New Roman" panose="02020603050405020304" pitchFamily="18" charset="0"/>
            </a:endParaRPr>
          </a:p>
          <a:p>
            <a:pPr algn="just"/>
            <a:r>
              <a:rPr lang="tr-TR" sz="2400" dirty="0" smtClean="0">
                <a:ea typeface="Times New Roman" panose="02020603050405020304" pitchFamily="18" charset="0"/>
              </a:rPr>
              <a:t>● Bunlardan </a:t>
            </a:r>
            <a:r>
              <a:rPr lang="tr-TR" sz="2400" b="1" dirty="0">
                <a:ea typeface="Times New Roman" panose="02020603050405020304" pitchFamily="18" charset="0"/>
              </a:rPr>
              <a:t>ilki</a:t>
            </a:r>
            <a:r>
              <a:rPr lang="tr-TR" sz="2400" dirty="0">
                <a:ea typeface="Times New Roman" panose="02020603050405020304" pitchFamily="18" charset="0"/>
              </a:rPr>
              <a:t> varlıkların canlı-cansız ayrımının </a:t>
            </a:r>
            <a:r>
              <a:rPr lang="tr-TR" sz="2400" b="1" dirty="0">
                <a:solidFill>
                  <a:srgbClr val="FF0000"/>
                </a:solidFill>
                <a:ea typeface="Times New Roman" panose="02020603050405020304" pitchFamily="18" charset="0"/>
              </a:rPr>
              <a:t>ismin hallerindeki kullanımıdır</a:t>
            </a:r>
            <a:r>
              <a:rPr lang="tr-TR" sz="2400" dirty="0">
                <a:ea typeface="Times New Roman" panose="02020603050405020304" pitchFamily="18" charset="0"/>
              </a:rPr>
              <a:t>. </a:t>
            </a: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31443585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1047135" y="1166843"/>
            <a:ext cx="10087897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580" algn="just">
              <a:spcAft>
                <a:spcPts val="0"/>
              </a:spcAft>
            </a:pPr>
            <a:r>
              <a:rPr lang="hy-AM" sz="2400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●</a:t>
            </a:r>
            <a:r>
              <a:rPr lang="tr-TR" sz="2400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tr-TR" sz="2400" dirty="0" smtClean="0">
                <a:ea typeface="Times New Roman" panose="02020603050405020304" pitchFamily="18" charset="0"/>
              </a:rPr>
              <a:t>Buna </a:t>
            </a:r>
            <a:r>
              <a:rPr lang="tr-TR" sz="2400" dirty="0">
                <a:ea typeface="Times New Roman" panose="02020603050405020304" pitchFamily="18" charset="0"/>
              </a:rPr>
              <a:t>göre</a:t>
            </a:r>
            <a:r>
              <a:rPr lang="tr-TR" sz="2400" dirty="0" smtClean="0">
                <a:ea typeface="Times New Roman" panose="02020603050405020304" pitchFamily="18" charset="0"/>
              </a:rPr>
              <a:t>,</a:t>
            </a:r>
            <a:r>
              <a:rPr lang="ru-RU" sz="2400" dirty="0" smtClean="0">
                <a:ea typeface="Times New Roman" panose="02020603050405020304" pitchFamily="18" charset="0"/>
              </a:rPr>
              <a:t> </a:t>
            </a:r>
            <a:r>
              <a:rPr lang="tr-TR" sz="2400" dirty="0" smtClean="0">
                <a:ea typeface="Times New Roman" panose="02020603050405020304" pitchFamily="18" charset="0"/>
              </a:rPr>
              <a:t>varlıkların </a:t>
            </a:r>
            <a:r>
              <a:rPr lang="tr-TR" sz="2400" dirty="0">
                <a:ea typeface="Times New Roman" panose="02020603050405020304" pitchFamily="18" charset="0"/>
              </a:rPr>
              <a:t>canlı-cansız ayrımı, adların ismin belirtme durumunda (</a:t>
            </a:r>
            <a:r>
              <a:rPr lang="tr-TR" sz="2400" dirty="0" err="1">
                <a:ea typeface="Times New Roman" panose="02020603050405020304" pitchFamily="18" charset="0"/>
              </a:rPr>
              <a:t>винительный</a:t>
            </a:r>
            <a:r>
              <a:rPr lang="tr-TR" sz="2400" dirty="0">
                <a:ea typeface="Times New Roman" panose="02020603050405020304" pitchFamily="18" charset="0"/>
              </a:rPr>
              <a:t> </a:t>
            </a:r>
            <a:r>
              <a:rPr lang="tr-TR" sz="2400" dirty="0" err="1">
                <a:ea typeface="Times New Roman" panose="02020603050405020304" pitchFamily="18" charset="0"/>
              </a:rPr>
              <a:t>падеж</a:t>
            </a:r>
            <a:r>
              <a:rPr lang="tr-TR" sz="2400" dirty="0">
                <a:ea typeface="Times New Roman" panose="02020603050405020304" pitchFamily="18" charset="0"/>
              </a:rPr>
              <a:t>) kullanılmasıyla ortaya çıkar. </a:t>
            </a:r>
            <a:endParaRPr lang="ru-RU" sz="2400" dirty="0" smtClean="0">
              <a:ea typeface="Times New Roman" panose="02020603050405020304" pitchFamily="18" charset="0"/>
            </a:endParaRPr>
          </a:p>
          <a:p>
            <a:pPr indent="449580" algn="just">
              <a:spcAft>
                <a:spcPts val="0"/>
              </a:spcAft>
            </a:pPr>
            <a:endParaRPr lang="ru-RU" sz="2400" dirty="0">
              <a:ea typeface="Times New Roman" panose="02020603050405020304" pitchFamily="18" charset="0"/>
            </a:endParaRPr>
          </a:p>
          <a:p>
            <a:pPr indent="449580" algn="just">
              <a:spcAft>
                <a:spcPts val="0"/>
              </a:spcAft>
            </a:pPr>
            <a:r>
              <a:rPr lang="tr-TR" sz="24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●</a:t>
            </a:r>
            <a:r>
              <a:rPr lang="ru-RU" sz="2400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tr-TR" sz="2400" dirty="0" smtClean="0">
                <a:ea typeface="Times New Roman" panose="02020603050405020304" pitchFamily="18" charset="0"/>
              </a:rPr>
              <a:t>İsmin </a:t>
            </a:r>
            <a:r>
              <a:rPr lang="tr-TR" sz="2400" dirty="0">
                <a:ea typeface="Times New Roman" panose="02020603050405020304" pitchFamily="18" charset="0"/>
              </a:rPr>
              <a:t>belirtme durumunda </a:t>
            </a:r>
            <a:r>
              <a:rPr lang="tr-TR" sz="2400" dirty="0" err="1">
                <a:ea typeface="Times New Roman" panose="02020603050405020304" pitchFamily="18" charset="0"/>
              </a:rPr>
              <a:t>çekimlenen</a:t>
            </a:r>
            <a:r>
              <a:rPr lang="tr-TR" sz="2400" dirty="0">
                <a:ea typeface="Times New Roman" panose="02020603050405020304" pitchFamily="18" charset="0"/>
              </a:rPr>
              <a:t> eril cinse ait canlı varlıkların çekim ekleri ismin tamlama durumu çekimiyle </a:t>
            </a:r>
            <a:endParaRPr lang="ru-RU" sz="2400" dirty="0">
              <a:ea typeface="Times New Roman" panose="02020603050405020304" pitchFamily="18" charset="0"/>
            </a:endParaRPr>
          </a:p>
          <a:p>
            <a:pPr indent="449580" algn="just">
              <a:spcAft>
                <a:spcPts val="0"/>
              </a:spcAft>
            </a:pPr>
            <a:endParaRPr lang="ru-RU" sz="2400" i="1" dirty="0" smtClean="0">
              <a:ea typeface="Times New Roman" panose="02020603050405020304" pitchFamily="18" charset="0"/>
            </a:endParaRPr>
          </a:p>
          <a:p>
            <a:pPr indent="449580" algn="just">
              <a:spcAft>
                <a:spcPts val="0"/>
              </a:spcAft>
            </a:pPr>
            <a:r>
              <a:rPr lang="tr-TR" sz="2400" i="1" dirty="0" err="1" smtClean="0">
                <a:ea typeface="Times New Roman" panose="02020603050405020304" pitchFamily="18" charset="0"/>
              </a:rPr>
              <a:t>привёз</a:t>
            </a:r>
            <a:r>
              <a:rPr lang="tr-TR" sz="2400" i="1" dirty="0" smtClean="0">
                <a:ea typeface="Times New Roman" panose="02020603050405020304" pitchFamily="18" charset="0"/>
              </a:rPr>
              <a:t> </a:t>
            </a:r>
            <a:r>
              <a:rPr lang="tr-TR" sz="2400" i="1" dirty="0" err="1">
                <a:ea typeface="Times New Roman" panose="02020603050405020304" pitchFamily="18" charset="0"/>
              </a:rPr>
              <a:t>ребёнк</a:t>
            </a:r>
            <a:r>
              <a:rPr lang="tr-TR" sz="2400" b="1" i="1" dirty="0" err="1">
                <a:ea typeface="Times New Roman" panose="02020603050405020304" pitchFamily="18" charset="0"/>
              </a:rPr>
              <a:t>а</a:t>
            </a:r>
            <a:r>
              <a:rPr lang="tr-TR" sz="2400" i="1" dirty="0">
                <a:ea typeface="Times New Roman" panose="02020603050405020304" pitchFamily="18" charset="0"/>
              </a:rPr>
              <a:t>, </a:t>
            </a:r>
            <a:r>
              <a:rPr lang="tr-TR" sz="2400" i="1" dirty="0" err="1">
                <a:ea typeface="Times New Roman" panose="02020603050405020304" pitchFamily="18" charset="0"/>
              </a:rPr>
              <a:t>принёс</a:t>
            </a:r>
            <a:r>
              <a:rPr lang="tr-TR" sz="2400" i="1" dirty="0">
                <a:ea typeface="Times New Roman" panose="02020603050405020304" pitchFamily="18" charset="0"/>
              </a:rPr>
              <a:t> </a:t>
            </a:r>
            <a:r>
              <a:rPr lang="tr-TR" sz="2400" i="1" dirty="0" err="1">
                <a:ea typeface="Times New Roman" panose="02020603050405020304" pitchFamily="18" charset="0"/>
              </a:rPr>
              <a:t>голуб</a:t>
            </a:r>
            <a:r>
              <a:rPr lang="tr-TR" sz="2400" b="1" i="1" dirty="0" err="1">
                <a:ea typeface="Times New Roman" panose="02020603050405020304" pitchFamily="18" charset="0"/>
              </a:rPr>
              <a:t>я</a:t>
            </a:r>
            <a:r>
              <a:rPr lang="tr-TR" sz="2400" b="1" i="1" dirty="0">
                <a:ea typeface="Times New Roman" panose="02020603050405020304" pitchFamily="18" charset="0"/>
              </a:rPr>
              <a:t> </a:t>
            </a:r>
            <a:r>
              <a:rPr lang="tr-TR" sz="2400" i="1" dirty="0">
                <a:ea typeface="Times New Roman" panose="02020603050405020304" pitchFamily="18" charset="0"/>
              </a:rPr>
              <a:t>-</a:t>
            </a:r>
            <a:r>
              <a:rPr lang="tr-TR" sz="2400" dirty="0">
                <a:ea typeface="Times New Roman" panose="02020603050405020304" pitchFamily="18" charset="0"/>
              </a:rPr>
              <a:t>; </a:t>
            </a:r>
            <a:endParaRPr lang="ru-RU" sz="2400" dirty="0" smtClean="0">
              <a:ea typeface="Times New Roman" panose="02020603050405020304" pitchFamily="18" charset="0"/>
            </a:endParaRPr>
          </a:p>
          <a:p>
            <a:pPr indent="449580" algn="just">
              <a:spcAft>
                <a:spcPts val="0"/>
              </a:spcAft>
            </a:pPr>
            <a:endParaRPr lang="ru-RU" sz="2400" dirty="0">
              <a:ea typeface="Times New Roman" panose="02020603050405020304" pitchFamily="18" charset="0"/>
            </a:endParaRPr>
          </a:p>
          <a:p>
            <a:pPr indent="449580" algn="just">
              <a:spcAft>
                <a:spcPts val="0"/>
              </a:spcAft>
            </a:pPr>
            <a:r>
              <a:rPr lang="tr-TR" sz="2400" dirty="0" smtClean="0">
                <a:ea typeface="Times New Roman" panose="02020603050405020304" pitchFamily="18" charset="0"/>
              </a:rPr>
              <a:t>● Yine </a:t>
            </a:r>
            <a:r>
              <a:rPr lang="tr-TR" sz="2400" dirty="0">
                <a:ea typeface="Times New Roman" panose="02020603050405020304" pitchFamily="18" charset="0"/>
              </a:rPr>
              <a:t>ismin yalın durumunda kullanılan eril cinse ait cansız varlıkların çekim ekleri, ismin belirtme durumuyla örtüşmektedir: </a:t>
            </a:r>
            <a:endParaRPr lang="ru-RU" sz="2400" dirty="0" smtClean="0">
              <a:ea typeface="Times New Roman" panose="02020603050405020304" pitchFamily="18" charset="0"/>
            </a:endParaRPr>
          </a:p>
          <a:p>
            <a:pPr indent="449580" algn="just">
              <a:spcAft>
                <a:spcPts val="0"/>
              </a:spcAft>
            </a:pPr>
            <a:endParaRPr lang="ru-RU" sz="2400" i="1" dirty="0">
              <a:ea typeface="Times New Roman" panose="02020603050405020304" pitchFamily="18" charset="0"/>
            </a:endParaRPr>
          </a:p>
          <a:p>
            <a:pPr indent="449580" algn="just">
              <a:spcAft>
                <a:spcPts val="0"/>
              </a:spcAft>
            </a:pPr>
            <a:r>
              <a:rPr lang="tr-TR" sz="2400" i="1" dirty="0" err="1" smtClean="0">
                <a:ea typeface="Times New Roman" panose="02020603050405020304" pitchFamily="18" charset="0"/>
              </a:rPr>
              <a:t>привёз</a:t>
            </a:r>
            <a:r>
              <a:rPr lang="tr-TR" sz="2400" i="1" dirty="0" smtClean="0">
                <a:ea typeface="Times New Roman" panose="02020603050405020304" pitchFamily="18" charset="0"/>
              </a:rPr>
              <a:t> </a:t>
            </a:r>
            <a:r>
              <a:rPr lang="tr-TR" sz="2400" i="1" dirty="0" err="1">
                <a:ea typeface="Times New Roman" panose="02020603050405020304" pitchFamily="18" charset="0"/>
              </a:rPr>
              <a:t>стол</a:t>
            </a:r>
            <a:r>
              <a:rPr lang="tr-TR" sz="2400" i="1" dirty="0">
                <a:ea typeface="Times New Roman" panose="02020603050405020304" pitchFamily="18" charset="0"/>
              </a:rPr>
              <a:t>, </a:t>
            </a:r>
            <a:r>
              <a:rPr lang="tr-TR" sz="2400" i="1" dirty="0" err="1">
                <a:ea typeface="Times New Roman" panose="02020603050405020304" pitchFamily="18" charset="0"/>
              </a:rPr>
              <a:t>принёс</a:t>
            </a:r>
            <a:r>
              <a:rPr lang="tr-TR" sz="2400" i="1" dirty="0">
                <a:ea typeface="Times New Roman" panose="02020603050405020304" pitchFamily="18" charset="0"/>
              </a:rPr>
              <a:t> </a:t>
            </a:r>
            <a:r>
              <a:rPr lang="tr-TR" sz="2400" i="1" dirty="0" err="1">
                <a:ea typeface="Times New Roman" panose="02020603050405020304" pitchFamily="18" charset="0"/>
              </a:rPr>
              <a:t>карандаш</a:t>
            </a:r>
            <a:r>
              <a:rPr lang="tr-TR" sz="2400" dirty="0">
                <a:ea typeface="Times New Roman" panose="02020603050405020304" pitchFamily="18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6297915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1381432" y="1316193"/>
            <a:ext cx="9296400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tr-TR" sz="2400" dirty="0" smtClean="0"/>
              <a:t>● Bu </a:t>
            </a:r>
            <a:r>
              <a:rPr lang="tr-TR" sz="2400" dirty="0"/>
              <a:t>ayrım benzeri kullanımlar için mecburi olmakla birlikte, sözcükler arasındaki ayrım, ismin morfolojik yapısından çok anlamdan yola çıkılarak elde edilmektedir. </a:t>
            </a:r>
            <a:endParaRPr lang="tr-TR" sz="2400" dirty="0" smtClean="0"/>
          </a:p>
          <a:p>
            <a:pPr algn="just"/>
            <a:endParaRPr lang="tr-TR" sz="2400" dirty="0"/>
          </a:p>
          <a:p>
            <a:pPr algn="just"/>
            <a:endParaRPr lang="tr-TR" sz="2400" dirty="0" smtClean="0"/>
          </a:p>
          <a:p>
            <a:pPr algn="just"/>
            <a:r>
              <a:rPr lang="tr-TR" sz="2400" dirty="0" smtClean="0"/>
              <a:t>● Örnek </a:t>
            </a:r>
            <a:r>
              <a:rPr lang="tr-TR" sz="2400" dirty="0"/>
              <a:t>olarak görünüş açısından aynı fakat anlam açısından farklı anlamlara sahip “</a:t>
            </a:r>
            <a:r>
              <a:rPr lang="ru-RU" sz="2400" dirty="0">
                <a:solidFill>
                  <a:srgbClr val="FF0000"/>
                </a:solidFill>
              </a:rPr>
              <a:t>орёл</a:t>
            </a:r>
            <a:r>
              <a:rPr lang="ru-RU" sz="2400" dirty="0"/>
              <a:t>” </a:t>
            </a:r>
            <a:r>
              <a:rPr lang="tr-TR" sz="2400" dirty="0"/>
              <a:t>kelimesine bakalım: </a:t>
            </a:r>
            <a:r>
              <a:rPr lang="ru-RU" sz="2400" dirty="0">
                <a:solidFill>
                  <a:srgbClr val="FF0000"/>
                </a:solidFill>
              </a:rPr>
              <a:t>взглянуть на орла</a:t>
            </a:r>
            <a:r>
              <a:rPr lang="ru-RU" sz="2400" dirty="0"/>
              <a:t> – вгзлянуть на </a:t>
            </a:r>
            <a:r>
              <a:rPr lang="ru-RU" sz="2400" u="sng" dirty="0">
                <a:solidFill>
                  <a:srgbClr val="FF0000"/>
                </a:solidFill>
              </a:rPr>
              <a:t>О</a:t>
            </a:r>
            <a:r>
              <a:rPr lang="ru-RU" sz="2400" dirty="0">
                <a:solidFill>
                  <a:srgbClr val="FF0000"/>
                </a:solidFill>
              </a:rPr>
              <a:t>рёл</a:t>
            </a:r>
            <a:r>
              <a:rPr lang="ru-RU" sz="2400" dirty="0"/>
              <a:t>. </a:t>
            </a:r>
            <a:r>
              <a:rPr lang="tr-TR" sz="2400" dirty="0"/>
              <a:t>Birinci kullanımda belirtilen kelime canlı bir varlığa ‘kartala’ işaret etmekte iken, ikinci kullanımda sözcük cansız bir varlığa, Rusya’da bir şehir adına işaret etmektedir. </a:t>
            </a:r>
          </a:p>
        </p:txBody>
      </p:sp>
    </p:spTree>
    <p:extLst>
      <p:ext uri="{BB962C8B-B14F-4D97-AF65-F5344CB8AC3E}">
        <p14:creationId xmlns:p14="http://schemas.microsoft.com/office/powerpoint/2010/main" val="6381893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1106129" y="526220"/>
            <a:ext cx="10382863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580" algn="just">
              <a:spcAft>
                <a:spcPts val="0"/>
              </a:spcAft>
            </a:pPr>
            <a:r>
              <a:rPr lang="tr-TR" sz="2400" dirty="0">
                <a:ea typeface="Times New Roman" panose="02020603050405020304" pitchFamily="18" charset="0"/>
              </a:rPr>
              <a:t>Diğer bir durum ise </a:t>
            </a:r>
            <a:r>
              <a:rPr lang="tr-TR" sz="2400" b="1" dirty="0">
                <a:ea typeface="Times New Roman" panose="02020603050405020304" pitchFamily="18" charset="0"/>
              </a:rPr>
              <a:t>canlı</a:t>
            </a:r>
            <a:r>
              <a:rPr lang="tr-TR" sz="2400" dirty="0">
                <a:ea typeface="Times New Roman" panose="02020603050405020304" pitchFamily="18" charset="0"/>
              </a:rPr>
              <a:t> olarak düşünebileceğimiz varlıkların </a:t>
            </a:r>
            <a:r>
              <a:rPr lang="tr-TR" sz="2400" dirty="0">
                <a:solidFill>
                  <a:srgbClr val="FF0000"/>
                </a:solidFill>
                <a:ea typeface="Times New Roman" panose="02020603050405020304" pitchFamily="18" charset="0"/>
              </a:rPr>
              <a:t>cansız</a:t>
            </a:r>
            <a:r>
              <a:rPr lang="tr-TR" sz="2400" dirty="0">
                <a:ea typeface="Times New Roman" panose="02020603050405020304" pitchFamily="18" charset="0"/>
              </a:rPr>
              <a:t>, </a:t>
            </a:r>
            <a:r>
              <a:rPr lang="tr-TR" sz="2400" b="1" dirty="0">
                <a:ea typeface="Times New Roman" panose="02020603050405020304" pitchFamily="18" charset="0"/>
              </a:rPr>
              <a:t>cansız</a:t>
            </a:r>
            <a:r>
              <a:rPr lang="tr-TR" sz="2400" dirty="0">
                <a:ea typeface="Times New Roman" panose="02020603050405020304" pitchFamily="18" charset="0"/>
              </a:rPr>
              <a:t> olarak kabul edeceğimiz varlıkların ise, </a:t>
            </a:r>
            <a:r>
              <a:rPr lang="tr-TR" sz="2400" dirty="0">
                <a:solidFill>
                  <a:srgbClr val="FF0000"/>
                </a:solidFill>
                <a:ea typeface="Times New Roman" panose="02020603050405020304" pitchFamily="18" charset="0"/>
              </a:rPr>
              <a:t>canlı</a:t>
            </a:r>
            <a:r>
              <a:rPr lang="tr-TR" sz="2400" dirty="0">
                <a:ea typeface="Times New Roman" panose="02020603050405020304" pitchFamily="18" charset="0"/>
              </a:rPr>
              <a:t> çekim ekine sahip isimler gibi </a:t>
            </a:r>
            <a:r>
              <a:rPr lang="tr-TR" sz="2400" dirty="0" err="1">
                <a:ea typeface="Times New Roman" panose="02020603050405020304" pitchFamily="18" charset="0"/>
              </a:rPr>
              <a:t>çekimlenmeleridir</a:t>
            </a:r>
            <a:r>
              <a:rPr lang="tr-TR" sz="2400" dirty="0">
                <a:ea typeface="Times New Roman" panose="02020603050405020304" pitchFamily="18" charset="0"/>
              </a:rPr>
              <a:t>. </a:t>
            </a:r>
            <a:endParaRPr lang="tr-TR" sz="2400" dirty="0" smtClean="0">
              <a:ea typeface="Times New Roman" panose="02020603050405020304" pitchFamily="18" charset="0"/>
            </a:endParaRPr>
          </a:p>
          <a:p>
            <a:pPr indent="449580" algn="just">
              <a:spcAft>
                <a:spcPts val="0"/>
              </a:spcAft>
            </a:pPr>
            <a:endParaRPr lang="tr-TR" sz="2400" dirty="0">
              <a:ea typeface="Times New Roman" panose="02020603050405020304" pitchFamily="18" charset="0"/>
            </a:endParaRPr>
          </a:p>
          <a:p>
            <a:pPr indent="449580" algn="just">
              <a:spcAft>
                <a:spcPts val="0"/>
              </a:spcAft>
            </a:pPr>
            <a:r>
              <a:rPr lang="tr-TR" sz="2400" dirty="0" smtClean="0">
                <a:ea typeface="Times New Roman" panose="02020603050405020304" pitchFamily="18" charset="0"/>
              </a:rPr>
              <a:t>●</a:t>
            </a:r>
            <a:r>
              <a:rPr lang="ru-RU" sz="2400" dirty="0" smtClean="0">
                <a:ea typeface="Times New Roman" panose="02020603050405020304" pitchFamily="18" charset="0"/>
              </a:rPr>
              <a:t> </a:t>
            </a:r>
            <a:r>
              <a:rPr lang="tr-TR" sz="2400" dirty="0" smtClean="0">
                <a:ea typeface="Times New Roman" panose="02020603050405020304" pitchFamily="18" charset="0"/>
              </a:rPr>
              <a:t>Ölü </a:t>
            </a:r>
            <a:r>
              <a:rPr lang="tr-TR" sz="2400" dirty="0">
                <a:ea typeface="Times New Roman" panose="02020603050405020304" pitchFamily="18" charset="0"/>
              </a:rPr>
              <a:t>kişiyi belirmek için kullanılan “</a:t>
            </a:r>
            <a:r>
              <a:rPr lang="tr-TR" sz="2400" b="1" i="1" dirty="0" err="1">
                <a:solidFill>
                  <a:srgbClr val="0070C0"/>
                </a:solidFill>
                <a:ea typeface="Times New Roman" panose="02020603050405020304" pitchFamily="18" charset="0"/>
              </a:rPr>
              <a:t>мертвец</a:t>
            </a:r>
            <a:r>
              <a:rPr lang="tr-TR" sz="2400" dirty="0">
                <a:ea typeface="Times New Roman" panose="02020603050405020304" pitchFamily="18" charset="0"/>
              </a:rPr>
              <a:t>” (</a:t>
            </a:r>
            <a:r>
              <a:rPr lang="tr-TR" sz="2400" dirty="0">
                <a:solidFill>
                  <a:srgbClr val="0070C0"/>
                </a:solidFill>
                <a:ea typeface="Times New Roman" panose="02020603050405020304" pitchFamily="18" charset="0"/>
              </a:rPr>
              <a:t>ölü</a:t>
            </a:r>
            <a:r>
              <a:rPr lang="tr-TR" sz="2400" dirty="0">
                <a:ea typeface="Times New Roman" panose="02020603050405020304" pitchFamily="18" charset="0"/>
              </a:rPr>
              <a:t>), “</a:t>
            </a:r>
            <a:r>
              <a:rPr lang="tr-TR" sz="2400" b="1" i="1" dirty="0" err="1">
                <a:solidFill>
                  <a:srgbClr val="7030A0"/>
                </a:solidFill>
                <a:ea typeface="Times New Roman" panose="02020603050405020304" pitchFamily="18" charset="0"/>
              </a:rPr>
              <a:t>покойник</a:t>
            </a:r>
            <a:r>
              <a:rPr lang="tr-TR" sz="2400" dirty="0">
                <a:ea typeface="Times New Roman" panose="02020603050405020304" pitchFamily="18" charset="0"/>
              </a:rPr>
              <a:t>” (</a:t>
            </a:r>
            <a:r>
              <a:rPr lang="tr-TR" sz="2400" dirty="0">
                <a:solidFill>
                  <a:srgbClr val="7030A0"/>
                </a:solidFill>
                <a:ea typeface="Times New Roman" panose="02020603050405020304" pitchFamily="18" charset="0"/>
              </a:rPr>
              <a:t>merhum</a:t>
            </a:r>
            <a:r>
              <a:rPr lang="tr-TR" sz="2400" dirty="0">
                <a:ea typeface="Times New Roman" panose="02020603050405020304" pitchFamily="18" charset="0"/>
              </a:rPr>
              <a:t>) kelimeleri </a:t>
            </a:r>
            <a:r>
              <a:rPr lang="tr-TR" sz="2400" b="1" dirty="0">
                <a:solidFill>
                  <a:srgbClr val="FF0000"/>
                </a:solidFill>
                <a:ea typeface="Times New Roman" panose="02020603050405020304" pitchFamily="18" charset="0"/>
              </a:rPr>
              <a:t>canlı</a:t>
            </a:r>
            <a:r>
              <a:rPr lang="tr-TR" sz="2400" dirty="0">
                <a:ea typeface="Times New Roman" panose="02020603050405020304" pitchFamily="18" charset="0"/>
              </a:rPr>
              <a:t> varlıklar gibi </a:t>
            </a:r>
            <a:r>
              <a:rPr lang="tr-TR" sz="2400" dirty="0" err="1">
                <a:ea typeface="Times New Roman" panose="02020603050405020304" pitchFamily="18" charset="0"/>
              </a:rPr>
              <a:t>çekimlenirken</a:t>
            </a:r>
            <a:r>
              <a:rPr lang="tr-TR" sz="2400" dirty="0">
                <a:ea typeface="Times New Roman" panose="02020603050405020304" pitchFamily="18" charset="0"/>
              </a:rPr>
              <a:t> </a:t>
            </a:r>
            <a:r>
              <a:rPr lang="tr-TR" sz="2400" i="1" dirty="0" err="1">
                <a:ea typeface="Times New Roman" panose="02020603050405020304" pitchFamily="18" charset="0"/>
              </a:rPr>
              <a:t>увидеть</a:t>
            </a:r>
            <a:r>
              <a:rPr lang="tr-TR" sz="2400" i="1" dirty="0">
                <a:ea typeface="Times New Roman" panose="02020603050405020304" pitchFamily="18" charset="0"/>
              </a:rPr>
              <a:t> </a:t>
            </a:r>
            <a:r>
              <a:rPr lang="tr-TR" sz="2400" i="1" dirty="0" err="1">
                <a:ea typeface="Times New Roman" panose="02020603050405020304" pitchFamily="18" charset="0"/>
              </a:rPr>
              <a:t>покойник</a:t>
            </a:r>
            <a:r>
              <a:rPr lang="tr-TR" sz="2400" b="1" i="1" dirty="0" err="1">
                <a:ea typeface="Times New Roman" panose="02020603050405020304" pitchFamily="18" charset="0"/>
              </a:rPr>
              <a:t>а</a:t>
            </a:r>
            <a:r>
              <a:rPr lang="tr-TR" sz="2400" i="1" dirty="0">
                <a:ea typeface="Times New Roman" panose="02020603050405020304" pitchFamily="18" charset="0"/>
              </a:rPr>
              <a:t>, </a:t>
            </a:r>
            <a:r>
              <a:rPr lang="tr-TR" sz="2400" i="1" dirty="0" err="1" smtClean="0">
                <a:ea typeface="Times New Roman" panose="02020603050405020304" pitchFamily="18" charset="0"/>
              </a:rPr>
              <a:t>мертвец</a:t>
            </a:r>
            <a:r>
              <a:rPr lang="tr-TR" sz="2400" b="1" i="1" dirty="0" err="1" smtClean="0">
                <a:ea typeface="Times New Roman" panose="02020603050405020304" pitchFamily="18" charset="0"/>
              </a:rPr>
              <a:t>а</a:t>
            </a:r>
            <a:r>
              <a:rPr lang="ru-RU" sz="2400" dirty="0">
                <a:ea typeface="Times New Roman" panose="02020603050405020304" pitchFamily="18" charset="0"/>
              </a:rPr>
              <a:t>;</a:t>
            </a:r>
            <a:r>
              <a:rPr lang="tr-TR" sz="2400" dirty="0" smtClean="0">
                <a:ea typeface="Times New Roman" panose="02020603050405020304" pitchFamily="18" charset="0"/>
              </a:rPr>
              <a:t> </a:t>
            </a:r>
            <a:r>
              <a:rPr lang="tr-TR" sz="2400" dirty="0">
                <a:ea typeface="Times New Roman" panose="02020603050405020304" pitchFamily="18" charset="0"/>
              </a:rPr>
              <a:t>“</a:t>
            </a:r>
            <a:r>
              <a:rPr lang="tr-TR" sz="2400" b="1" i="1" dirty="0" err="1">
                <a:solidFill>
                  <a:schemeClr val="accent2">
                    <a:lumMod val="75000"/>
                  </a:schemeClr>
                </a:solidFill>
                <a:ea typeface="Times New Roman" panose="02020603050405020304" pitchFamily="18" charset="0"/>
              </a:rPr>
              <a:t>труп</a:t>
            </a:r>
            <a:r>
              <a:rPr lang="tr-TR" sz="2400" dirty="0" smtClean="0">
                <a:ea typeface="Times New Roman" panose="02020603050405020304" pitchFamily="18" charset="0"/>
              </a:rPr>
              <a:t>”(</a:t>
            </a:r>
            <a:r>
              <a:rPr lang="tr-TR" sz="2400" dirty="0">
                <a:solidFill>
                  <a:schemeClr val="accent2">
                    <a:lumMod val="75000"/>
                  </a:schemeClr>
                </a:solidFill>
                <a:ea typeface="Times New Roman" panose="02020603050405020304" pitchFamily="18" charset="0"/>
              </a:rPr>
              <a:t>ceset</a:t>
            </a:r>
            <a:r>
              <a:rPr lang="tr-TR" sz="2400" dirty="0">
                <a:ea typeface="Times New Roman" panose="02020603050405020304" pitchFamily="18" charset="0"/>
              </a:rPr>
              <a:t>) kelimesi </a:t>
            </a:r>
            <a:r>
              <a:rPr lang="tr-TR" sz="2400" b="1" dirty="0">
                <a:solidFill>
                  <a:srgbClr val="FF0000"/>
                </a:solidFill>
                <a:ea typeface="Times New Roman" panose="02020603050405020304" pitchFamily="18" charset="0"/>
              </a:rPr>
              <a:t>cansız</a:t>
            </a:r>
            <a:r>
              <a:rPr lang="tr-TR" sz="2400" dirty="0">
                <a:ea typeface="Times New Roman" panose="02020603050405020304" pitchFamily="18" charset="0"/>
              </a:rPr>
              <a:t> olarak kabul edilir: </a:t>
            </a:r>
            <a:r>
              <a:rPr lang="tr-TR" sz="2400" dirty="0" err="1">
                <a:ea typeface="Times New Roman" panose="02020603050405020304" pitchFamily="18" charset="0"/>
              </a:rPr>
              <a:t>увидеть</a:t>
            </a:r>
            <a:r>
              <a:rPr lang="tr-TR" sz="2400" dirty="0">
                <a:ea typeface="Times New Roman" panose="02020603050405020304" pitchFamily="18" charset="0"/>
              </a:rPr>
              <a:t> </a:t>
            </a:r>
            <a:r>
              <a:rPr lang="tr-TR" sz="2400" u="sng" dirty="0" err="1">
                <a:ea typeface="Times New Roman" panose="02020603050405020304" pitchFamily="18" charset="0"/>
              </a:rPr>
              <a:t>труп</a:t>
            </a:r>
            <a:r>
              <a:rPr lang="tr-TR" sz="2400" dirty="0">
                <a:ea typeface="Times New Roman" panose="02020603050405020304" pitchFamily="18" charset="0"/>
              </a:rPr>
              <a:t>. </a:t>
            </a:r>
            <a:endParaRPr lang="tr-TR" sz="2400" dirty="0" smtClean="0">
              <a:ea typeface="Times New Roman" panose="02020603050405020304" pitchFamily="18" charset="0"/>
            </a:endParaRPr>
          </a:p>
          <a:p>
            <a:pPr lvl="0" algn="just">
              <a:spcAft>
                <a:spcPts val="0"/>
              </a:spcAft>
            </a:pPr>
            <a:r>
              <a:rPr lang="ru-RU" sz="2400" dirty="0" smtClean="0">
                <a:ea typeface="Times New Roman" panose="02020603050405020304" pitchFamily="18" charset="0"/>
              </a:rPr>
              <a:t> </a:t>
            </a:r>
          </a:p>
          <a:p>
            <a:pPr lvl="0" algn="just">
              <a:spcAft>
                <a:spcPts val="0"/>
              </a:spcAft>
            </a:pPr>
            <a:r>
              <a:rPr lang="ru-RU" sz="2400" dirty="0" smtClean="0">
                <a:ea typeface="Times New Roman" panose="02020603050405020304" pitchFamily="18" charset="0"/>
              </a:rPr>
              <a:t>● </a:t>
            </a:r>
            <a:r>
              <a:rPr lang="tr-TR" sz="2400" dirty="0" smtClean="0">
                <a:ea typeface="Times New Roman" panose="02020603050405020304" pitchFamily="18" charset="0"/>
              </a:rPr>
              <a:t>Dişi </a:t>
            </a:r>
            <a:r>
              <a:rPr lang="tr-TR" sz="2400" dirty="0">
                <a:ea typeface="Times New Roman" panose="02020603050405020304" pitchFamily="18" charset="0"/>
              </a:rPr>
              <a:t>cinse ait ve cansız bir varlık olan “</a:t>
            </a:r>
            <a:r>
              <a:rPr lang="tr-TR" sz="2400" i="1" dirty="0" err="1">
                <a:solidFill>
                  <a:srgbClr val="FF0000"/>
                </a:solidFill>
                <a:ea typeface="Times New Roman" panose="02020603050405020304" pitchFamily="18" charset="0"/>
              </a:rPr>
              <a:t>кукла</a:t>
            </a:r>
            <a:r>
              <a:rPr lang="tr-TR" sz="2400" dirty="0">
                <a:ea typeface="Times New Roman" panose="02020603050405020304" pitchFamily="18" charset="0"/>
              </a:rPr>
              <a:t>” </a:t>
            </a:r>
            <a:r>
              <a:rPr lang="tr-TR" sz="2400" dirty="0" smtClean="0">
                <a:ea typeface="Times New Roman" panose="02020603050405020304" pitchFamily="18" charset="0"/>
              </a:rPr>
              <a:t>(oyuncak bebek</a:t>
            </a:r>
            <a:r>
              <a:rPr lang="tr-TR" sz="2400" dirty="0">
                <a:ea typeface="Times New Roman" panose="02020603050405020304" pitchFamily="18" charset="0"/>
              </a:rPr>
              <a:t>) kelimesi ismin belirtme durumu çoğul çekiminde canlı varlıklar gibi </a:t>
            </a:r>
            <a:r>
              <a:rPr lang="tr-TR" sz="2400" dirty="0" err="1">
                <a:ea typeface="Times New Roman" panose="02020603050405020304" pitchFamily="18" charset="0"/>
              </a:rPr>
              <a:t>çekimlenir</a:t>
            </a:r>
            <a:r>
              <a:rPr lang="tr-TR" sz="2400" i="1" dirty="0">
                <a:ea typeface="Times New Roman" panose="02020603050405020304" pitchFamily="18" charset="0"/>
              </a:rPr>
              <a:t>: </a:t>
            </a:r>
            <a:endParaRPr lang="ru-RU" sz="2400" i="1" dirty="0" smtClean="0">
              <a:ea typeface="Times New Roman" panose="02020603050405020304" pitchFamily="18" charset="0"/>
            </a:endParaRPr>
          </a:p>
          <a:p>
            <a:pPr lvl="0" algn="just">
              <a:spcAft>
                <a:spcPts val="0"/>
              </a:spcAft>
            </a:pPr>
            <a:endParaRPr lang="ru-RU" sz="2400" i="1" dirty="0">
              <a:ea typeface="Times New Roman" panose="02020603050405020304" pitchFamily="18" charset="0"/>
            </a:endParaRPr>
          </a:p>
          <a:p>
            <a:pPr lvl="0" algn="just">
              <a:spcAft>
                <a:spcPts val="0"/>
              </a:spcAft>
            </a:pPr>
            <a:r>
              <a:rPr lang="ru-RU" sz="2400" i="1" dirty="0" smtClean="0">
                <a:ea typeface="Times New Roman" panose="02020603050405020304" pitchFamily="18" charset="0"/>
              </a:rPr>
              <a:t>Девочка на витрине магазина увидела </a:t>
            </a:r>
            <a:r>
              <a:rPr lang="ru-RU" sz="2400" i="1" dirty="0" smtClean="0">
                <a:solidFill>
                  <a:srgbClr val="FF0000"/>
                </a:solidFill>
                <a:ea typeface="Times New Roman" panose="02020603050405020304" pitchFamily="18" charset="0"/>
              </a:rPr>
              <a:t>красивую куклу </a:t>
            </a:r>
          </a:p>
          <a:p>
            <a:pPr lvl="0" algn="just">
              <a:spcAft>
                <a:spcPts val="0"/>
              </a:spcAft>
            </a:pPr>
            <a:endParaRPr lang="ru-RU" sz="2400" i="1" dirty="0" smtClean="0">
              <a:ea typeface="Times New Roman" panose="02020603050405020304" pitchFamily="18" charset="0"/>
            </a:endParaRPr>
          </a:p>
          <a:p>
            <a:pPr lvl="0" algn="just">
              <a:spcAft>
                <a:spcPts val="0"/>
              </a:spcAft>
            </a:pPr>
            <a:r>
              <a:rPr lang="ru-RU" sz="2400" i="1" dirty="0" smtClean="0">
                <a:ea typeface="Times New Roman" panose="02020603050405020304" pitchFamily="18" charset="0"/>
              </a:rPr>
              <a:t>Туристы стали </a:t>
            </a:r>
            <a:r>
              <a:rPr lang="tr-TR" sz="2400" i="1" dirty="0" err="1" smtClean="0">
                <a:ea typeface="Times New Roman" panose="02020603050405020304" pitchFamily="18" charset="0"/>
              </a:rPr>
              <a:t>рассматривать</a:t>
            </a:r>
            <a:r>
              <a:rPr lang="ru-RU" sz="2400" i="1" dirty="0" smtClean="0">
                <a:ea typeface="Times New Roman" panose="02020603050405020304" pitchFamily="18" charset="0"/>
              </a:rPr>
              <a:t> </a:t>
            </a:r>
            <a:r>
              <a:rPr lang="ru-RU" sz="2400" i="1" dirty="0" smtClean="0">
                <a:solidFill>
                  <a:srgbClr val="FF0000"/>
                </a:solidFill>
                <a:ea typeface="Times New Roman" panose="02020603050405020304" pitchFamily="18" charset="0"/>
              </a:rPr>
              <a:t>разных</a:t>
            </a:r>
            <a:r>
              <a:rPr lang="tr-TR" sz="2400" i="1" dirty="0" smtClean="0">
                <a:solidFill>
                  <a:srgbClr val="FF0000"/>
                </a:solidFill>
                <a:ea typeface="Times New Roman" panose="02020603050405020304" pitchFamily="18" charset="0"/>
              </a:rPr>
              <a:t> </a:t>
            </a:r>
            <a:r>
              <a:rPr lang="tr-TR" sz="2400" i="1" u="sng" dirty="0" err="1">
                <a:solidFill>
                  <a:srgbClr val="FF0000"/>
                </a:solidFill>
                <a:ea typeface="Times New Roman" panose="02020603050405020304" pitchFamily="18" charset="0"/>
              </a:rPr>
              <a:t>кукол</a:t>
            </a:r>
            <a:r>
              <a:rPr lang="tr-TR" sz="2400" dirty="0">
                <a:ea typeface="Times New Roman" panose="02020603050405020304" pitchFamily="18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2098962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1474838" y="201756"/>
            <a:ext cx="10500851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spcAft>
                <a:spcPts val="0"/>
              </a:spcAft>
            </a:pPr>
            <a:endParaRPr lang="ru-RU" sz="2400" dirty="0" smtClean="0">
              <a:ea typeface="Times New Roman" panose="02020603050405020304" pitchFamily="18" charset="0"/>
            </a:endParaRPr>
          </a:p>
          <a:p>
            <a:pPr lvl="0" algn="just">
              <a:spcAft>
                <a:spcPts val="0"/>
              </a:spcAft>
            </a:pPr>
            <a:r>
              <a:rPr lang="tr-TR" sz="2400" dirty="0" smtClean="0">
                <a:ea typeface="Times New Roman" panose="02020603050405020304" pitchFamily="18" charset="0"/>
              </a:rPr>
              <a:t>●</a:t>
            </a:r>
            <a:r>
              <a:rPr lang="ru-RU" sz="2400" dirty="0" smtClean="0">
                <a:ea typeface="Times New Roman" panose="02020603050405020304" pitchFamily="18" charset="0"/>
              </a:rPr>
              <a:t> </a:t>
            </a:r>
            <a:r>
              <a:rPr lang="tr-TR" sz="2400" dirty="0" smtClean="0">
                <a:ea typeface="Times New Roman" panose="02020603050405020304" pitchFamily="18" charset="0"/>
              </a:rPr>
              <a:t>Kağıt </a:t>
            </a:r>
            <a:r>
              <a:rPr lang="tr-TR" sz="2400" dirty="0">
                <a:ea typeface="Times New Roman" panose="02020603050405020304" pitchFamily="18" charset="0"/>
              </a:rPr>
              <a:t>oyunlarında “</a:t>
            </a:r>
            <a:r>
              <a:rPr lang="tr-TR" sz="2400" b="1" i="1" dirty="0" err="1">
                <a:ea typeface="Times New Roman" panose="02020603050405020304" pitchFamily="18" charset="0"/>
              </a:rPr>
              <a:t>туз</a:t>
            </a:r>
            <a:r>
              <a:rPr lang="tr-TR" sz="2400" dirty="0">
                <a:ea typeface="Times New Roman" panose="02020603050405020304" pitchFamily="18" charset="0"/>
              </a:rPr>
              <a:t>” (as), “</a:t>
            </a:r>
            <a:r>
              <a:rPr lang="tr-TR" sz="2400" b="1" i="1" dirty="0" err="1">
                <a:ea typeface="Times New Roman" panose="02020603050405020304" pitchFamily="18" charset="0"/>
              </a:rPr>
              <a:t>король</a:t>
            </a:r>
            <a:r>
              <a:rPr lang="tr-TR" sz="2400" dirty="0">
                <a:ea typeface="Times New Roman" panose="02020603050405020304" pitchFamily="18" charset="0"/>
              </a:rPr>
              <a:t>” (papaz), “</a:t>
            </a:r>
            <a:r>
              <a:rPr lang="tr-TR" sz="2400" b="1" i="1" dirty="0" err="1">
                <a:ea typeface="Times New Roman" panose="02020603050405020304" pitchFamily="18" charset="0"/>
              </a:rPr>
              <a:t>валет</a:t>
            </a:r>
            <a:r>
              <a:rPr lang="tr-TR" sz="2400" dirty="0">
                <a:ea typeface="Times New Roman" panose="02020603050405020304" pitchFamily="18" charset="0"/>
              </a:rPr>
              <a:t>” (vale) kelimeleri tekilde canlı gibi </a:t>
            </a:r>
            <a:r>
              <a:rPr lang="tr-TR" sz="2400" dirty="0" err="1">
                <a:ea typeface="Times New Roman" panose="02020603050405020304" pitchFamily="18" charset="0"/>
              </a:rPr>
              <a:t>çekimlenir</a:t>
            </a:r>
            <a:r>
              <a:rPr lang="tr-TR" sz="2400" dirty="0">
                <a:ea typeface="Times New Roman" panose="02020603050405020304" pitchFamily="18" charset="0"/>
              </a:rPr>
              <a:t>: </a:t>
            </a:r>
            <a:r>
              <a:rPr lang="tr-TR" sz="2400" i="1" dirty="0" err="1">
                <a:ea typeface="Times New Roman" panose="02020603050405020304" pitchFamily="18" charset="0"/>
              </a:rPr>
              <a:t>дать</a:t>
            </a:r>
            <a:r>
              <a:rPr lang="tr-TR" sz="2400" i="1" dirty="0">
                <a:ea typeface="Times New Roman" panose="02020603050405020304" pitchFamily="18" charset="0"/>
              </a:rPr>
              <a:t> </a:t>
            </a:r>
            <a:r>
              <a:rPr lang="tr-TR" sz="2400" i="1" dirty="0" err="1">
                <a:ea typeface="Times New Roman" panose="02020603050405020304" pitchFamily="18" charset="0"/>
              </a:rPr>
              <a:t>туз</a:t>
            </a:r>
            <a:r>
              <a:rPr lang="tr-TR" sz="2400" b="1" i="1" dirty="0" err="1">
                <a:ea typeface="Times New Roman" panose="02020603050405020304" pitchFamily="18" charset="0"/>
              </a:rPr>
              <a:t>а</a:t>
            </a:r>
            <a:r>
              <a:rPr lang="tr-TR" sz="2400" i="1" dirty="0">
                <a:ea typeface="Times New Roman" panose="02020603050405020304" pitchFamily="18" charset="0"/>
              </a:rPr>
              <a:t>, </a:t>
            </a:r>
            <a:r>
              <a:rPr lang="tr-TR" sz="2400" i="1" dirty="0" err="1">
                <a:ea typeface="Times New Roman" panose="02020603050405020304" pitchFamily="18" charset="0"/>
              </a:rPr>
              <a:t>корол</a:t>
            </a:r>
            <a:r>
              <a:rPr lang="tr-TR" sz="2400" b="1" i="1" dirty="0" err="1">
                <a:ea typeface="Times New Roman" panose="02020603050405020304" pitchFamily="18" charset="0"/>
              </a:rPr>
              <a:t>я</a:t>
            </a:r>
            <a:r>
              <a:rPr lang="tr-TR" sz="2400" i="1" dirty="0">
                <a:ea typeface="Times New Roman" panose="02020603050405020304" pitchFamily="18" charset="0"/>
              </a:rPr>
              <a:t>, </a:t>
            </a:r>
            <a:r>
              <a:rPr lang="tr-TR" sz="2400" i="1" dirty="0" err="1">
                <a:ea typeface="Times New Roman" panose="02020603050405020304" pitchFamily="18" charset="0"/>
              </a:rPr>
              <a:t>валет</a:t>
            </a:r>
            <a:r>
              <a:rPr lang="tr-TR" sz="2400" b="1" i="1" dirty="0" err="1">
                <a:ea typeface="Times New Roman" panose="02020603050405020304" pitchFamily="18" charset="0"/>
              </a:rPr>
              <a:t>а</a:t>
            </a:r>
            <a:r>
              <a:rPr lang="tr-TR" sz="2400" dirty="0">
                <a:ea typeface="Times New Roman" panose="02020603050405020304" pitchFamily="18" charset="0"/>
              </a:rPr>
              <a:t>; </a:t>
            </a:r>
            <a:endParaRPr lang="ru-RU" sz="2400" dirty="0" smtClean="0">
              <a:ea typeface="Times New Roman" panose="02020603050405020304" pitchFamily="18" charset="0"/>
            </a:endParaRPr>
          </a:p>
          <a:p>
            <a:pPr lvl="0" algn="just">
              <a:spcAft>
                <a:spcPts val="0"/>
              </a:spcAft>
            </a:pPr>
            <a:endParaRPr lang="tr-TR" sz="2400" dirty="0">
              <a:ea typeface="Times New Roman" panose="02020603050405020304" pitchFamily="18" charset="0"/>
            </a:endParaRPr>
          </a:p>
          <a:p>
            <a:pPr algn="just"/>
            <a:r>
              <a:rPr lang="tr-TR" sz="2400" dirty="0" smtClean="0">
                <a:ea typeface="Times New Roman" panose="02020603050405020304" pitchFamily="18" charset="0"/>
              </a:rPr>
              <a:t>●</a:t>
            </a:r>
            <a:r>
              <a:rPr lang="ru-RU" sz="2400" dirty="0" smtClean="0">
                <a:ea typeface="Times New Roman" panose="02020603050405020304" pitchFamily="18" charset="0"/>
              </a:rPr>
              <a:t> </a:t>
            </a:r>
            <a:r>
              <a:rPr lang="tr-TR" sz="2400" dirty="0" smtClean="0">
                <a:ea typeface="Times New Roman" panose="02020603050405020304" pitchFamily="18" charset="0"/>
              </a:rPr>
              <a:t>Bir </a:t>
            </a:r>
            <a:r>
              <a:rPr lang="tr-TR" sz="2400" dirty="0">
                <a:ea typeface="Times New Roman" panose="02020603050405020304" pitchFamily="18" charset="0"/>
              </a:rPr>
              <a:t>film, eser veya gösteride yer alan kahramanlardan bahsederken, sanat kahramanlarını belirtebileceğimiz kelimeleri: “</a:t>
            </a:r>
            <a:r>
              <a:rPr lang="tr-TR" sz="2400" b="1" i="1" dirty="0">
                <a:ea typeface="Times New Roman" panose="02020603050405020304" pitchFamily="18" charset="0"/>
              </a:rPr>
              <a:t>лица</a:t>
            </a:r>
            <a:r>
              <a:rPr lang="tr-TR" sz="2400" i="1" dirty="0">
                <a:ea typeface="Times New Roman" panose="02020603050405020304" pitchFamily="18" charset="0"/>
              </a:rPr>
              <a:t>, </a:t>
            </a:r>
            <a:r>
              <a:rPr lang="tr-TR" sz="2400" b="1" i="1" dirty="0" err="1">
                <a:ea typeface="Times New Roman" panose="02020603050405020304" pitchFamily="18" charset="0"/>
              </a:rPr>
              <a:t>герои</a:t>
            </a:r>
            <a:r>
              <a:rPr lang="tr-TR" sz="2400" i="1" dirty="0">
                <a:ea typeface="Times New Roman" panose="02020603050405020304" pitchFamily="18" charset="0"/>
              </a:rPr>
              <a:t>, </a:t>
            </a:r>
            <a:r>
              <a:rPr lang="tr-TR" sz="2400" b="1" i="1" dirty="0" err="1">
                <a:ea typeface="Times New Roman" panose="02020603050405020304" pitchFamily="18" charset="0"/>
              </a:rPr>
              <a:t>персонажи</a:t>
            </a:r>
            <a:r>
              <a:rPr lang="tr-TR" sz="2400" i="1" dirty="0">
                <a:ea typeface="Times New Roman" panose="02020603050405020304" pitchFamily="18" charset="0"/>
              </a:rPr>
              <a:t> </a:t>
            </a:r>
            <a:r>
              <a:rPr lang="tr-TR" sz="2400" b="1" i="1" dirty="0" err="1">
                <a:ea typeface="Times New Roman" panose="02020603050405020304" pitchFamily="18" charset="0"/>
              </a:rPr>
              <a:t>произведения</a:t>
            </a:r>
            <a:r>
              <a:rPr lang="tr-TR" sz="2400" dirty="0">
                <a:ea typeface="Times New Roman" panose="02020603050405020304" pitchFamily="18" charset="0"/>
              </a:rPr>
              <a:t>” ismin belirtme durumu çoğul halde kullanabiliriz: </a:t>
            </a:r>
            <a:endParaRPr lang="ru-RU" sz="2400" dirty="0" smtClean="0">
              <a:ea typeface="Times New Roman" panose="02020603050405020304" pitchFamily="18" charset="0"/>
            </a:endParaRPr>
          </a:p>
          <a:p>
            <a:pPr algn="just"/>
            <a:endParaRPr lang="ru-RU" sz="2400" i="1" dirty="0">
              <a:ea typeface="Times New Roman" panose="02020603050405020304" pitchFamily="18" charset="0"/>
            </a:endParaRPr>
          </a:p>
          <a:p>
            <a:pPr algn="just"/>
            <a:r>
              <a:rPr lang="tr-TR" sz="2400" i="1" dirty="0" err="1" smtClean="0">
                <a:ea typeface="Times New Roman" panose="02020603050405020304" pitchFamily="18" charset="0"/>
              </a:rPr>
              <a:t>описать</a:t>
            </a:r>
            <a:r>
              <a:rPr lang="tr-TR" sz="2400" i="1" dirty="0" smtClean="0">
                <a:ea typeface="Times New Roman" panose="02020603050405020304" pitchFamily="18" charset="0"/>
              </a:rPr>
              <a:t> </a:t>
            </a:r>
            <a:r>
              <a:rPr lang="tr-TR" sz="2400" i="1" dirty="0" err="1">
                <a:ea typeface="Times New Roman" panose="02020603050405020304" pitchFamily="18" charset="0"/>
              </a:rPr>
              <a:t>действующих</a:t>
            </a:r>
            <a:r>
              <a:rPr lang="tr-TR" sz="2400" i="1" dirty="0">
                <a:ea typeface="Times New Roman" panose="02020603050405020304" pitchFamily="18" charset="0"/>
              </a:rPr>
              <a:t> </a:t>
            </a:r>
            <a:r>
              <a:rPr lang="tr-TR" sz="2400" b="1" i="1" dirty="0">
                <a:ea typeface="Times New Roman" panose="02020603050405020304" pitchFamily="18" charset="0"/>
              </a:rPr>
              <a:t>лиц</a:t>
            </a:r>
            <a:r>
              <a:rPr lang="tr-TR" sz="2400" i="1" dirty="0">
                <a:ea typeface="Times New Roman" panose="02020603050405020304" pitchFamily="18" charset="0"/>
              </a:rPr>
              <a:t>, </a:t>
            </a:r>
            <a:r>
              <a:rPr lang="tr-TR" sz="2400" i="1" dirty="0" err="1">
                <a:ea typeface="Times New Roman" panose="02020603050405020304" pitchFamily="18" charset="0"/>
              </a:rPr>
              <a:t>геро</a:t>
            </a:r>
            <a:r>
              <a:rPr lang="tr-TR" sz="2400" b="1" i="1" dirty="0" err="1">
                <a:ea typeface="Times New Roman" panose="02020603050405020304" pitchFamily="18" charset="0"/>
              </a:rPr>
              <a:t>ев</a:t>
            </a:r>
            <a:r>
              <a:rPr lang="tr-TR" sz="2400" i="1" dirty="0">
                <a:ea typeface="Times New Roman" panose="02020603050405020304" pitchFamily="18" charset="0"/>
              </a:rPr>
              <a:t>, </a:t>
            </a:r>
            <a:r>
              <a:rPr lang="tr-TR" sz="2400" i="1" dirty="0" err="1">
                <a:ea typeface="Times New Roman" panose="02020603050405020304" pitchFamily="18" charset="0"/>
              </a:rPr>
              <a:t>персонаж</a:t>
            </a:r>
            <a:r>
              <a:rPr lang="tr-TR" sz="2400" b="1" i="1" dirty="0" err="1">
                <a:ea typeface="Times New Roman" panose="02020603050405020304" pitchFamily="18" charset="0"/>
              </a:rPr>
              <a:t>ей</a:t>
            </a:r>
            <a:r>
              <a:rPr lang="tr-TR" sz="2400" i="1" dirty="0">
                <a:ea typeface="Times New Roman" panose="02020603050405020304" pitchFamily="18" charset="0"/>
              </a:rPr>
              <a:t> </a:t>
            </a:r>
            <a:r>
              <a:rPr lang="tr-TR" sz="2400" i="1" dirty="0" err="1">
                <a:ea typeface="Times New Roman" panose="02020603050405020304" pitchFamily="18" charset="0"/>
              </a:rPr>
              <a:t>произведения</a:t>
            </a:r>
            <a:r>
              <a:rPr lang="tr-TR" sz="2400" dirty="0">
                <a:ea typeface="Times New Roman" panose="02020603050405020304" pitchFamily="18" charset="0"/>
              </a:rPr>
              <a:t>; </a:t>
            </a:r>
            <a:endParaRPr lang="ru-RU" sz="2400" dirty="0" smtClean="0">
              <a:ea typeface="Times New Roman" panose="02020603050405020304" pitchFamily="18" charset="0"/>
            </a:endParaRPr>
          </a:p>
          <a:p>
            <a:pPr algn="just"/>
            <a:r>
              <a:rPr lang="tr-TR" sz="2400" i="1" dirty="0" err="1" smtClean="0">
                <a:ea typeface="Times New Roman" panose="02020603050405020304" pitchFamily="18" charset="0"/>
              </a:rPr>
              <a:t>роль</a:t>
            </a:r>
            <a:r>
              <a:rPr lang="tr-TR" sz="2400" i="1" dirty="0" smtClean="0">
                <a:ea typeface="Times New Roman" panose="02020603050405020304" pitchFamily="18" charset="0"/>
              </a:rPr>
              <a:t> </a:t>
            </a:r>
            <a:r>
              <a:rPr lang="tr-TR" sz="2400" i="1" dirty="0" err="1">
                <a:ea typeface="Times New Roman" panose="02020603050405020304" pitchFamily="18" charset="0"/>
              </a:rPr>
              <a:t>главн</a:t>
            </a:r>
            <a:r>
              <a:rPr lang="tr-TR" sz="2400" b="1" i="1" dirty="0" err="1">
                <a:ea typeface="Times New Roman" panose="02020603050405020304" pitchFamily="18" charset="0"/>
              </a:rPr>
              <a:t>ого</a:t>
            </a:r>
            <a:r>
              <a:rPr lang="tr-TR" sz="2400" i="1" dirty="0">
                <a:ea typeface="Times New Roman" panose="02020603050405020304" pitchFamily="18" charset="0"/>
              </a:rPr>
              <a:t> </a:t>
            </a:r>
            <a:r>
              <a:rPr lang="tr-TR" sz="2400" i="1" dirty="0" err="1">
                <a:ea typeface="Times New Roman" panose="02020603050405020304" pitchFamily="18" charset="0"/>
              </a:rPr>
              <a:t>геро</a:t>
            </a:r>
            <a:r>
              <a:rPr lang="tr-TR" sz="2400" b="1" i="1" dirty="0" err="1">
                <a:ea typeface="Times New Roman" panose="02020603050405020304" pitchFamily="18" charset="0"/>
              </a:rPr>
              <a:t>я</a:t>
            </a:r>
            <a:r>
              <a:rPr lang="tr-TR" sz="2400" i="1" dirty="0">
                <a:ea typeface="Times New Roman" panose="02020603050405020304" pitchFamily="18" charset="0"/>
              </a:rPr>
              <a:t> в </a:t>
            </a:r>
            <a:r>
              <a:rPr lang="tr-TR" sz="2400" i="1" dirty="0" err="1">
                <a:ea typeface="Times New Roman" panose="02020603050405020304" pitchFamily="18" charset="0"/>
              </a:rPr>
              <a:t>произведении</a:t>
            </a:r>
            <a:r>
              <a:rPr lang="tr-TR" sz="2400" i="1" dirty="0">
                <a:ea typeface="Times New Roman" panose="02020603050405020304" pitchFamily="18" charset="0"/>
              </a:rPr>
              <a:t> А.С. </a:t>
            </a:r>
            <a:r>
              <a:rPr lang="tr-TR" sz="2400" i="1" dirty="0" err="1">
                <a:ea typeface="Times New Roman" panose="02020603050405020304" pitchFamily="18" charset="0"/>
              </a:rPr>
              <a:t>Пушкина</a:t>
            </a:r>
            <a:r>
              <a:rPr lang="tr-TR" sz="2400" dirty="0">
                <a:ea typeface="Times New Roman" panose="02020603050405020304" pitchFamily="18" charset="0"/>
              </a:rPr>
              <a:t> vb. </a:t>
            </a:r>
            <a:endParaRPr lang="ru-RU" sz="2400" dirty="0" smtClean="0">
              <a:ea typeface="Times New Roman" panose="02020603050405020304" pitchFamily="18" charset="0"/>
            </a:endParaRPr>
          </a:p>
          <a:p>
            <a:pPr algn="just"/>
            <a:endParaRPr lang="ru-RU" sz="2400" dirty="0">
              <a:ea typeface="Times New Roman" panose="02020603050405020304" pitchFamily="18" charset="0"/>
            </a:endParaRPr>
          </a:p>
          <a:p>
            <a:pPr algn="just"/>
            <a:r>
              <a:rPr lang="tr-TR" sz="2400" dirty="0" smtClean="0">
                <a:ea typeface="Times New Roman" panose="02020603050405020304" pitchFamily="18" charset="0"/>
              </a:rPr>
              <a:t>Ancak </a:t>
            </a:r>
            <a:r>
              <a:rPr lang="tr-TR" sz="2400" dirty="0">
                <a:ea typeface="Times New Roman" panose="02020603050405020304" pitchFamily="18" charset="0"/>
              </a:rPr>
              <a:t>sanat, eser, film vs. kahramanları yerine kullanacağımız </a:t>
            </a:r>
            <a:r>
              <a:rPr lang="tr-TR" sz="2400" i="1" dirty="0" err="1">
                <a:ea typeface="Times New Roman" panose="02020603050405020304" pitchFamily="18" charset="0"/>
              </a:rPr>
              <a:t>образы</a:t>
            </a:r>
            <a:r>
              <a:rPr lang="tr-TR" sz="2400" dirty="0">
                <a:ea typeface="Times New Roman" panose="02020603050405020304" pitchFamily="18" charset="0"/>
              </a:rPr>
              <a:t> (imge, karakter), </a:t>
            </a:r>
            <a:r>
              <a:rPr lang="tr-TR" sz="2400" i="1" dirty="0" err="1">
                <a:ea typeface="Times New Roman" panose="02020603050405020304" pitchFamily="18" charset="0"/>
              </a:rPr>
              <a:t>типы</a:t>
            </a:r>
            <a:r>
              <a:rPr lang="tr-TR" sz="2400" dirty="0">
                <a:ea typeface="Times New Roman" panose="02020603050405020304" pitchFamily="18" charset="0"/>
              </a:rPr>
              <a:t> (tipler, kişiler) kelimeleri cansız varlıklar gibi kullanılacaktır. </a:t>
            </a: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8306679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ikdörtgen 2"/>
          <p:cNvSpPr/>
          <p:nvPr/>
        </p:nvSpPr>
        <p:spPr>
          <a:xfrm>
            <a:off x="1055033" y="112271"/>
            <a:ext cx="11017045" cy="63709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spcAft>
                <a:spcPts val="0"/>
              </a:spcAft>
            </a:pPr>
            <a:r>
              <a:rPr lang="tr-TR" sz="2400" dirty="0" smtClean="0">
                <a:ea typeface="Times New Roman" panose="02020603050405020304" pitchFamily="18" charset="0"/>
                <a:cs typeface="Calibri" panose="020F0502020204030204" pitchFamily="34" charset="0"/>
              </a:rPr>
              <a:t>●Hayvan </a:t>
            </a:r>
            <a:r>
              <a:rPr lang="tr-TR" sz="2400" dirty="0">
                <a:ea typeface="Times New Roman" panose="02020603050405020304" pitchFamily="18" charset="0"/>
                <a:cs typeface="Calibri" panose="020F0502020204030204" pitchFamily="34" charset="0"/>
              </a:rPr>
              <a:t>ve kuş etinden yapılan yemekler de canlı varlık gibi düşünülerek </a:t>
            </a:r>
            <a:r>
              <a:rPr lang="tr-TR" sz="2400" dirty="0" err="1">
                <a:ea typeface="Times New Roman" panose="02020603050405020304" pitchFamily="18" charset="0"/>
                <a:cs typeface="Calibri" panose="020F0502020204030204" pitchFamily="34" charset="0"/>
              </a:rPr>
              <a:t>çekimlenir</a:t>
            </a:r>
            <a:r>
              <a:rPr lang="tr-TR" sz="2400" dirty="0">
                <a:ea typeface="Times New Roman" panose="02020603050405020304" pitchFamily="18" charset="0"/>
                <a:cs typeface="Calibri" panose="020F0502020204030204" pitchFamily="34" charset="0"/>
              </a:rPr>
              <a:t>: </a:t>
            </a:r>
            <a:r>
              <a:rPr lang="tr-TR" sz="2400" i="1" dirty="0">
                <a:ea typeface="Times New Roman" panose="02020603050405020304" pitchFamily="18" charset="0"/>
                <a:cs typeface="Calibri" panose="020F0502020204030204" pitchFamily="34" charset="0"/>
              </a:rPr>
              <a:t>есть </a:t>
            </a:r>
            <a:r>
              <a:rPr lang="tr-TR" sz="2400" b="1" i="1" dirty="0" err="1">
                <a:ea typeface="Times New Roman" panose="02020603050405020304" pitchFamily="18" charset="0"/>
                <a:cs typeface="Calibri" panose="020F0502020204030204" pitchFamily="34" charset="0"/>
              </a:rPr>
              <a:t>курицу</a:t>
            </a:r>
            <a:r>
              <a:rPr lang="tr-TR" sz="2400" i="1" dirty="0">
                <a:ea typeface="Times New Roman" panose="02020603050405020304" pitchFamily="18" charset="0"/>
                <a:cs typeface="Calibri" panose="020F0502020204030204" pitchFamily="34" charset="0"/>
              </a:rPr>
              <a:t>, </a:t>
            </a:r>
            <a:r>
              <a:rPr lang="tr-TR" sz="2400" b="1" i="1" dirty="0" err="1">
                <a:ea typeface="Times New Roman" panose="02020603050405020304" pitchFamily="18" charset="0"/>
                <a:cs typeface="Calibri" panose="020F0502020204030204" pitchFamily="34" charset="0"/>
              </a:rPr>
              <a:t>зайца</a:t>
            </a:r>
            <a:r>
              <a:rPr lang="tr-TR" sz="2400" i="1" dirty="0">
                <a:ea typeface="Times New Roman" panose="02020603050405020304" pitchFamily="18" charset="0"/>
                <a:cs typeface="Calibri" panose="020F0502020204030204" pitchFamily="34" charset="0"/>
              </a:rPr>
              <a:t>, </a:t>
            </a:r>
            <a:r>
              <a:rPr lang="tr-TR" sz="2400" b="1" i="1" dirty="0" err="1">
                <a:ea typeface="Times New Roman" panose="02020603050405020304" pitchFamily="18" charset="0"/>
                <a:cs typeface="Calibri" panose="020F0502020204030204" pitchFamily="34" charset="0"/>
              </a:rPr>
              <a:t>рябчика</a:t>
            </a:r>
            <a:r>
              <a:rPr lang="tr-TR" sz="2400" i="1" dirty="0">
                <a:ea typeface="Times New Roman" panose="02020603050405020304" pitchFamily="18" charset="0"/>
                <a:cs typeface="Calibri" panose="020F0502020204030204" pitchFamily="34" charset="0"/>
              </a:rPr>
              <a:t>, </a:t>
            </a:r>
            <a:r>
              <a:rPr lang="tr-TR" sz="2400" b="1" i="1" dirty="0" err="1">
                <a:ea typeface="Times New Roman" panose="02020603050405020304" pitchFamily="18" charset="0"/>
                <a:cs typeface="Calibri" panose="020F0502020204030204" pitchFamily="34" charset="0"/>
              </a:rPr>
              <a:t>г</a:t>
            </a:r>
            <a:r>
              <a:rPr lang="tr-TR" sz="2400" b="1" i="1" dirty="0" err="1">
                <a:solidFill>
                  <a:srgbClr val="FF0000"/>
                </a:solidFill>
                <a:ea typeface="Times New Roman" panose="02020603050405020304" pitchFamily="18" charset="0"/>
                <a:cs typeface="Calibri" panose="020F0502020204030204" pitchFamily="34" charset="0"/>
              </a:rPr>
              <a:t>у</a:t>
            </a:r>
            <a:r>
              <a:rPr lang="tr-TR" sz="2400" b="1" i="1" dirty="0" err="1">
                <a:ea typeface="Times New Roman" panose="02020603050405020304" pitchFamily="18" charset="0"/>
                <a:cs typeface="Calibri" panose="020F0502020204030204" pitchFamily="34" charset="0"/>
              </a:rPr>
              <a:t>с</a:t>
            </a:r>
            <a:r>
              <a:rPr lang="tr-TR" sz="2400" b="1" i="1" dirty="0" err="1">
                <a:solidFill>
                  <a:srgbClr val="FF0000"/>
                </a:solidFill>
                <a:ea typeface="Times New Roman" panose="02020603050405020304" pitchFamily="18" charset="0"/>
                <a:cs typeface="Calibri" panose="020F0502020204030204" pitchFamily="34" charset="0"/>
              </a:rPr>
              <a:t>я</a:t>
            </a:r>
            <a:r>
              <a:rPr lang="tr-TR" sz="2400" i="1" dirty="0">
                <a:ea typeface="Times New Roman" panose="02020603050405020304" pitchFamily="18" charset="0"/>
                <a:cs typeface="Calibri" panose="020F0502020204030204" pitchFamily="34" charset="0"/>
              </a:rPr>
              <a:t>. </a:t>
            </a:r>
            <a:endParaRPr lang="ru-RU" sz="2400" dirty="0" smtClean="0"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lvl="0" algn="just">
              <a:spcAft>
                <a:spcPts val="0"/>
              </a:spcAft>
            </a:pPr>
            <a:endParaRPr lang="ru-RU" sz="2400" i="1" dirty="0"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lvl="0" algn="just">
              <a:spcAft>
                <a:spcPts val="0"/>
              </a:spcAft>
            </a:pPr>
            <a:endParaRPr lang="ru-RU" sz="2400" i="1" dirty="0" smtClean="0"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lvl="0" algn="just">
              <a:spcAft>
                <a:spcPts val="0"/>
              </a:spcAft>
            </a:pPr>
            <a:r>
              <a:rPr lang="tr-TR" sz="2400" i="1" dirty="0">
                <a:ea typeface="Times New Roman" panose="02020603050405020304" pitchFamily="18" charset="0"/>
                <a:cs typeface="Calibri" panose="020F0502020204030204" pitchFamily="34" charset="0"/>
              </a:rPr>
              <a:t>●</a:t>
            </a:r>
            <a:r>
              <a:rPr lang="tr-TR" sz="2400" b="1" i="1" dirty="0" err="1" smtClean="0">
                <a:ea typeface="Times New Roman" panose="02020603050405020304" pitchFamily="18" charset="0"/>
                <a:cs typeface="Calibri" panose="020F0502020204030204" pitchFamily="34" charset="0"/>
              </a:rPr>
              <a:t>микробы-микробов</a:t>
            </a:r>
            <a:r>
              <a:rPr lang="tr-TR" sz="2400" i="1" dirty="0">
                <a:ea typeface="Times New Roman" panose="02020603050405020304" pitchFamily="18" charset="0"/>
                <a:cs typeface="Calibri" panose="020F0502020204030204" pitchFamily="34" charset="0"/>
              </a:rPr>
              <a:t>, </a:t>
            </a:r>
            <a:r>
              <a:rPr lang="tr-TR" sz="2400" b="1" i="1" dirty="0" err="1">
                <a:ea typeface="Times New Roman" panose="02020603050405020304" pitchFamily="18" charset="0"/>
                <a:cs typeface="Calibri" panose="020F0502020204030204" pitchFamily="34" charset="0"/>
              </a:rPr>
              <a:t>бактерии-бактерий</a:t>
            </a:r>
            <a:r>
              <a:rPr lang="tr-TR" sz="2400" i="1" dirty="0">
                <a:ea typeface="Times New Roman" panose="02020603050405020304" pitchFamily="18" charset="0"/>
                <a:cs typeface="Calibri" panose="020F0502020204030204" pitchFamily="34" charset="0"/>
              </a:rPr>
              <a:t>, </a:t>
            </a:r>
            <a:r>
              <a:rPr lang="tr-TR" sz="2400" b="1" i="1" dirty="0" err="1">
                <a:ea typeface="Times New Roman" panose="02020603050405020304" pitchFamily="18" charset="0"/>
                <a:cs typeface="Calibri" panose="020F0502020204030204" pitchFamily="34" charset="0"/>
              </a:rPr>
              <a:t>вирусы-вирусов</a:t>
            </a:r>
            <a:r>
              <a:rPr lang="tr-TR" sz="2400" dirty="0">
                <a:ea typeface="Times New Roman" panose="02020603050405020304" pitchFamily="18" charset="0"/>
                <a:cs typeface="Calibri" panose="020F0502020204030204" pitchFamily="34" charset="0"/>
              </a:rPr>
              <a:t> gibi canlı bazı mikroorganizmaların çekimlerinde de farklılıklar gözlenebilmektedir</a:t>
            </a:r>
            <a:r>
              <a:rPr lang="tr-TR" sz="2400" dirty="0" smtClean="0">
                <a:ea typeface="Times New Roman" panose="02020603050405020304" pitchFamily="18" charset="0"/>
                <a:cs typeface="Calibri" panose="020F0502020204030204" pitchFamily="34" charset="0"/>
              </a:rPr>
              <a:t>:</a:t>
            </a:r>
            <a:endParaRPr lang="ru-RU" sz="2400" dirty="0" smtClean="0"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lvl="0" algn="just">
              <a:spcAft>
                <a:spcPts val="0"/>
              </a:spcAft>
            </a:pPr>
            <a:endParaRPr lang="ru-RU" sz="2400" dirty="0"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lvl="0" algn="just">
              <a:spcAft>
                <a:spcPts val="0"/>
              </a:spcAft>
            </a:pPr>
            <a:r>
              <a:rPr lang="tr-TR" sz="2400" dirty="0" smtClean="0"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tr-TR" sz="2400" b="1" i="1" dirty="0" err="1">
                <a:ea typeface="Times New Roman" panose="02020603050405020304" pitchFamily="18" charset="0"/>
                <a:cs typeface="Calibri" panose="020F0502020204030204" pitchFamily="34" charset="0"/>
              </a:rPr>
              <a:t>Спит</a:t>
            </a:r>
            <a:r>
              <a:rPr lang="tr-TR" sz="2400" b="1" i="1" dirty="0">
                <a:ea typeface="Times New Roman" panose="02020603050405020304" pitchFamily="18" charset="0"/>
                <a:cs typeface="Calibri" panose="020F0502020204030204" pitchFamily="34" charset="0"/>
              </a:rPr>
              <a:t> только с </a:t>
            </a:r>
            <a:r>
              <a:rPr lang="tr-TR" sz="2400" b="1" i="1" dirty="0" err="1">
                <a:ea typeface="Times New Roman" panose="02020603050405020304" pitchFamily="18" charset="0"/>
                <a:cs typeface="Calibri" panose="020F0502020204030204" pitchFamily="34" charset="0"/>
              </a:rPr>
              <a:t>открытым</a:t>
            </a:r>
            <a:r>
              <a:rPr lang="tr-TR" sz="2400" b="1" i="1" dirty="0"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tr-TR" sz="2400" b="1" i="1" dirty="0" err="1">
                <a:ea typeface="Times New Roman" panose="02020603050405020304" pitchFamily="18" charset="0"/>
                <a:cs typeface="Calibri" panose="020F0502020204030204" pitchFamily="34" charset="0"/>
              </a:rPr>
              <a:t>окном</a:t>
            </a:r>
            <a:r>
              <a:rPr lang="tr-TR" sz="2400" b="1" i="1" dirty="0">
                <a:ea typeface="Times New Roman" panose="02020603050405020304" pitchFamily="18" charset="0"/>
                <a:cs typeface="Calibri" panose="020F0502020204030204" pitchFamily="34" charset="0"/>
              </a:rPr>
              <a:t>, </a:t>
            </a:r>
            <a:r>
              <a:rPr lang="tr-TR" sz="2400" b="1" i="1" dirty="0" err="1">
                <a:ea typeface="Times New Roman" panose="02020603050405020304" pitchFamily="18" charset="0"/>
                <a:cs typeface="Calibri" panose="020F0502020204030204" pitchFamily="34" charset="0"/>
              </a:rPr>
              <a:t>считая</a:t>
            </a:r>
            <a:r>
              <a:rPr lang="tr-TR" sz="2400" b="1" i="1" dirty="0">
                <a:ea typeface="Times New Roman" panose="02020603050405020304" pitchFamily="18" charset="0"/>
                <a:cs typeface="Calibri" panose="020F0502020204030204" pitchFamily="34" charset="0"/>
              </a:rPr>
              <a:t>, что </a:t>
            </a:r>
            <a:r>
              <a:rPr lang="tr-TR" sz="2400" b="1" i="1" dirty="0" err="1">
                <a:ea typeface="Times New Roman" panose="02020603050405020304" pitchFamily="18" charset="0"/>
                <a:cs typeface="Calibri" panose="020F0502020204030204" pitchFamily="34" charset="0"/>
              </a:rPr>
              <a:t>мороз</a:t>
            </a:r>
            <a:r>
              <a:rPr lang="tr-TR" sz="2400" b="1" i="1" dirty="0"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tr-TR" sz="2400" b="1" i="1" dirty="0" err="1">
                <a:ea typeface="Times New Roman" panose="02020603050405020304" pitchFamily="18" charset="0"/>
                <a:cs typeface="Calibri" panose="020F0502020204030204" pitchFamily="34" charset="0"/>
              </a:rPr>
              <a:t>убивает</a:t>
            </a:r>
            <a:r>
              <a:rPr lang="tr-TR" sz="2400" b="1" i="1" dirty="0">
                <a:ea typeface="Times New Roman" panose="02020603050405020304" pitchFamily="18" charset="0"/>
                <a:cs typeface="Calibri" panose="020F0502020204030204" pitchFamily="34" charset="0"/>
              </a:rPr>
              <a:t> все </a:t>
            </a:r>
            <a:r>
              <a:rPr lang="tr-TR" sz="2400" b="1" i="1" dirty="0" err="1">
                <a:solidFill>
                  <a:srgbClr val="FF0000"/>
                </a:solidFill>
                <a:ea typeface="Times New Roman" panose="02020603050405020304" pitchFamily="18" charset="0"/>
                <a:cs typeface="Calibri" panose="020F0502020204030204" pitchFamily="34" charset="0"/>
              </a:rPr>
              <a:t>бактерии</a:t>
            </a:r>
            <a:r>
              <a:rPr lang="tr-TR" sz="2400" b="1" i="1" dirty="0">
                <a:ea typeface="Times New Roman" panose="02020603050405020304" pitchFamily="18" charset="0"/>
                <a:cs typeface="Calibri" panose="020F0502020204030204" pitchFamily="34" charset="0"/>
              </a:rPr>
              <a:t> и </a:t>
            </a:r>
            <a:r>
              <a:rPr lang="tr-TR" sz="2400" b="1" i="1" dirty="0" err="1">
                <a:ea typeface="Times New Roman" panose="02020603050405020304" pitchFamily="18" charset="0"/>
                <a:cs typeface="Calibri" panose="020F0502020204030204" pitchFamily="34" charset="0"/>
              </a:rPr>
              <a:t>сохраняет</a:t>
            </a:r>
            <a:r>
              <a:rPr lang="tr-TR" sz="2400" b="1" i="1" dirty="0"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tr-TR" sz="2400" b="1" i="1" dirty="0" err="1">
                <a:ea typeface="Times New Roman" panose="02020603050405020304" pitchFamily="18" charset="0"/>
                <a:cs typeface="Calibri" panose="020F0502020204030204" pitchFamily="34" charset="0"/>
              </a:rPr>
              <a:t>свежий</a:t>
            </a:r>
            <a:r>
              <a:rPr lang="tr-TR" sz="2400" b="1" i="1" dirty="0"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tr-TR" sz="2400" b="1" i="1" dirty="0" err="1">
                <a:ea typeface="Times New Roman" panose="02020603050405020304" pitchFamily="18" charset="0"/>
                <a:cs typeface="Calibri" panose="020F0502020204030204" pitchFamily="34" charset="0"/>
              </a:rPr>
              <a:t>цвет</a:t>
            </a:r>
            <a:r>
              <a:rPr lang="tr-TR" sz="2400" b="1" i="1" dirty="0">
                <a:ea typeface="Times New Roman" panose="02020603050405020304" pitchFamily="18" charset="0"/>
                <a:cs typeface="Calibri" panose="020F0502020204030204" pitchFamily="34" charset="0"/>
              </a:rPr>
              <a:t> лица. </a:t>
            </a:r>
            <a:r>
              <a:rPr lang="tr-TR" sz="2400" i="1" dirty="0">
                <a:ea typeface="Times New Roman" panose="02020603050405020304" pitchFamily="18" charset="0"/>
                <a:cs typeface="Calibri" panose="020F0502020204030204" pitchFamily="34" charset="0"/>
              </a:rPr>
              <a:t>[</a:t>
            </a:r>
            <a:r>
              <a:rPr lang="tr-TR" sz="2400" i="1" dirty="0" err="1">
                <a:ea typeface="Times New Roman" panose="02020603050405020304" pitchFamily="18" charset="0"/>
                <a:cs typeface="Calibri" panose="020F0502020204030204" pitchFamily="34" charset="0"/>
              </a:rPr>
              <a:t>Маша</a:t>
            </a:r>
            <a:r>
              <a:rPr lang="tr-TR" sz="2400" i="1" dirty="0"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tr-TR" sz="2400" i="1" dirty="0" err="1">
                <a:ea typeface="Times New Roman" panose="02020603050405020304" pitchFamily="18" charset="0"/>
                <a:cs typeface="Calibri" panose="020F0502020204030204" pitchFamily="34" charset="0"/>
              </a:rPr>
              <a:t>Трауб</a:t>
            </a:r>
            <a:r>
              <a:rPr lang="tr-TR" sz="2400" i="1" dirty="0">
                <a:ea typeface="Times New Roman" panose="02020603050405020304" pitchFamily="18" charset="0"/>
                <a:cs typeface="Calibri" panose="020F0502020204030204" pitchFamily="34" charset="0"/>
              </a:rPr>
              <a:t>. </a:t>
            </a:r>
            <a:r>
              <a:rPr lang="tr-TR" sz="2400" i="1" dirty="0" err="1">
                <a:ea typeface="Times New Roman" panose="02020603050405020304" pitchFamily="18" charset="0"/>
                <a:cs typeface="Calibri" panose="020F0502020204030204" pitchFamily="34" charset="0"/>
              </a:rPr>
              <a:t>Замочная</a:t>
            </a:r>
            <a:r>
              <a:rPr lang="tr-TR" sz="2400" i="1" dirty="0"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tr-TR" sz="2400" i="1" dirty="0" err="1">
                <a:ea typeface="Times New Roman" panose="02020603050405020304" pitchFamily="18" charset="0"/>
                <a:cs typeface="Calibri" panose="020F0502020204030204" pitchFamily="34" charset="0"/>
              </a:rPr>
              <a:t>скважина</a:t>
            </a:r>
            <a:r>
              <a:rPr lang="tr-TR" sz="2400" i="1" dirty="0">
                <a:ea typeface="Times New Roman" panose="02020603050405020304" pitchFamily="18" charset="0"/>
                <a:cs typeface="Calibri" panose="020F0502020204030204" pitchFamily="34" charset="0"/>
              </a:rPr>
              <a:t> (2012)];</a:t>
            </a:r>
            <a:endParaRPr lang="tr-TR" sz="2400" dirty="0"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2705100" indent="441960" algn="just">
              <a:spcAft>
                <a:spcPts val="0"/>
              </a:spcAft>
            </a:pPr>
            <a:endParaRPr lang="ru-RU" sz="2400" i="1" dirty="0" smtClean="0"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2705100" indent="441960" algn="just">
              <a:spcAft>
                <a:spcPts val="0"/>
              </a:spcAft>
            </a:pPr>
            <a:r>
              <a:rPr lang="tr-TR" sz="2400" i="1" dirty="0" smtClean="0">
                <a:ea typeface="Times New Roman" panose="02020603050405020304" pitchFamily="18" charset="0"/>
                <a:cs typeface="Calibri" panose="020F0502020204030204" pitchFamily="34" charset="0"/>
              </a:rPr>
              <a:t>Veya</a:t>
            </a:r>
            <a:endParaRPr lang="ru-RU" sz="2400" i="1" dirty="0" smtClean="0"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2705100" indent="441960" algn="just">
              <a:spcAft>
                <a:spcPts val="0"/>
              </a:spcAft>
            </a:pPr>
            <a:endParaRPr lang="tr-TR" sz="2400" dirty="0"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r>
              <a:rPr lang="tr-TR" sz="2400" i="1" dirty="0"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tr-TR" sz="2400" b="1" i="1" dirty="0">
                <a:ea typeface="Times New Roman" panose="02020603050405020304" pitchFamily="18" charset="0"/>
                <a:cs typeface="Calibri" panose="020F0502020204030204" pitchFamily="34" charset="0"/>
              </a:rPr>
              <a:t>Он </a:t>
            </a:r>
            <a:r>
              <a:rPr lang="tr-TR" sz="2400" b="1" i="1" dirty="0" err="1">
                <a:ea typeface="Times New Roman" panose="02020603050405020304" pitchFamily="18" charset="0"/>
                <a:cs typeface="Calibri" panose="020F0502020204030204" pitchFamily="34" charset="0"/>
              </a:rPr>
              <a:t>поставил</a:t>
            </a:r>
            <a:r>
              <a:rPr lang="tr-TR" sz="2400" b="1" i="1" dirty="0"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tr-TR" sz="2400" b="1" i="1" dirty="0" err="1">
                <a:ea typeface="Times New Roman" panose="02020603050405020304" pitchFamily="18" charset="0"/>
                <a:cs typeface="Calibri" panose="020F0502020204030204" pitchFamily="34" charset="0"/>
              </a:rPr>
              <a:t>лампу</a:t>
            </a:r>
            <a:r>
              <a:rPr lang="tr-TR" sz="2400" b="1" i="1" dirty="0">
                <a:ea typeface="Times New Roman" panose="02020603050405020304" pitchFamily="18" charset="0"/>
                <a:cs typeface="Calibri" panose="020F0502020204030204" pitchFamily="34" charset="0"/>
              </a:rPr>
              <a:t> между нами на </a:t>
            </a:r>
            <a:r>
              <a:rPr lang="tr-TR" sz="2400" b="1" i="1" dirty="0" err="1">
                <a:ea typeface="Times New Roman" panose="02020603050405020304" pitchFamily="18" charset="0"/>
                <a:cs typeface="Calibri" panose="020F0502020204030204" pitchFamily="34" charset="0"/>
              </a:rPr>
              <a:t>стол</a:t>
            </a:r>
            <a:r>
              <a:rPr lang="tr-TR" sz="2400" b="1" i="1" dirty="0">
                <a:ea typeface="Times New Roman" panose="02020603050405020304" pitchFamily="18" charset="0"/>
                <a:cs typeface="Calibri" panose="020F0502020204030204" pitchFamily="34" charset="0"/>
              </a:rPr>
              <a:t> и </a:t>
            </a:r>
            <a:r>
              <a:rPr lang="tr-TR" sz="2400" b="1" i="1" dirty="0" err="1">
                <a:ea typeface="Times New Roman" panose="02020603050405020304" pitchFamily="18" charset="0"/>
                <a:cs typeface="Calibri" panose="020F0502020204030204" pitchFamily="34" charset="0"/>
              </a:rPr>
              <a:t>включил</a:t>
            </a:r>
            <a:r>
              <a:rPr lang="tr-TR" sz="2400" b="1" i="1" dirty="0"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tr-TR" sz="2400" b="1" i="1" dirty="0" err="1">
                <a:ea typeface="Times New Roman" panose="02020603050405020304" pitchFamily="18" charset="0"/>
                <a:cs typeface="Calibri" panose="020F0502020204030204" pitchFamily="34" charset="0"/>
              </a:rPr>
              <a:t>шнур</a:t>
            </a:r>
            <a:r>
              <a:rPr lang="tr-TR" sz="2400" b="1" i="1" dirty="0">
                <a:ea typeface="Times New Roman" panose="02020603050405020304" pitchFamily="18" charset="0"/>
                <a:cs typeface="Calibri" panose="020F0502020204030204" pitchFamily="34" charset="0"/>
              </a:rPr>
              <a:t> в </a:t>
            </a:r>
            <a:r>
              <a:rPr lang="tr-TR" sz="2400" b="1" i="1" dirty="0" err="1">
                <a:ea typeface="Times New Roman" panose="02020603050405020304" pitchFamily="18" charset="0"/>
                <a:cs typeface="Calibri" panose="020F0502020204030204" pitchFamily="34" charset="0"/>
              </a:rPr>
              <a:t>розетку</a:t>
            </a:r>
            <a:r>
              <a:rPr lang="tr-TR" sz="2400" b="1" i="1" dirty="0">
                <a:ea typeface="Times New Roman" panose="02020603050405020304" pitchFamily="18" charset="0"/>
                <a:cs typeface="Calibri" panose="020F0502020204030204" pitchFamily="34" charset="0"/>
              </a:rPr>
              <a:t>. ― </a:t>
            </a:r>
            <a:r>
              <a:rPr lang="tr-TR" sz="2400" b="1" i="1" dirty="0" err="1" smtClean="0">
                <a:ea typeface="Times New Roman" panose="02020603050405020304" pitchFamily="18" charset="0"/>
                <a:cs typeface="Calibri" panose="020F0502020204030204" pitchFamily="34" charset="0"/>
              </a:rPr>
              <a:t>Убь</a:t>
            </a:r>
            <a:r>
              <a:rPr lang="ru-RU" sz="2400" b="1" i="1" dirty="0" smtClean="0">
                <a:ea typeface="Times New Roman" panose="02020603050405020304" pitchFamily="18" charset="0"/>
                <a:cs typeface="Calibri" panose="020F0502020204030204" pitchFamily="34" charset="0"/>
              </a:rPr>
              <a:t>ё</a:t>
            </a:r>
            <a:r>
              <a:rPr lang="tr-TR" sz="2400" b="1" i="1" dirty="0" smtClean="0">
                <a:ea typeface="Times New Roman" panose="02020603050405020304" pitchFamily="18" charset="0"/>
                <a:cs typeface="Calibri" panose="020F0502020204030204" pitchFamily="34" charset="0"/>
              </a:rPr>
              <a:t>т </a:t>
            </a:r>
            <a:r>
              <a:rPr lang="tr-TR" sz="2400" b="1" i="1" dirty="0">
                <a:solidFill>
                  <a:srgbClr val="FF0000"/>
                </a:solidFill>
                <a:ea typeface="Times New Roman" panose="02020603050405020304" pitchFamily="18" charset="0"/>
                <a:cs typeface="Calibri" panose="020F0502020204030204" pitchFamily="34" charset="0"/>
              </a:rPr>
              <a:t>всех </a:t>
            </a:r>
            <a:r>
              <a:rPr lang="tr-TR" sz="2400" b="1" i="1" dirty="0" err="1">
                <a:solidFill>
                  <a:srgbClr val="FF0000"/>
                </a:solidFill>
                <a:ea typeface="Times New Roman" panose="02020603050405020304" pitchFamily="18" charset="0"/>
                <a:cs typeface="Calibri" panose="020F0502020204030204" pitchFamily="34" charset="0"/>
              </a:rPr>
              <a:t>бактерий</a:t>
            </a:r>
            <a:r>
              <a:rPr lang="tr-TR" sz="2400" b="1" i="1" dirty="0">
                <a:ea typeface="Times New Roman" panose="02020603050405020304" pitchFamily="18" charset="0"/>
                <a:cs typeface="Calibri" panose="020F0502020204030204" pitchFamily="34" charset="0"/>
              </a:rPr>
              <a:t>. Только не </a:t>
            </a:r>
            <a:r>
              <a:rPr lang="tr-TR" sz="2400" b="1" i="1" dirty="0" err="1">
                <a:ea typeface="Times New Roman" panose="02020603050405020304" pitchFamily="18" charset="0"/>
                <a:cs typeface="Calibri" panose="020F0502020204030204" pitchFamily="34" charset="0"/>
              </a:rPr>
              <a:t>забудь</a:t>
            </a:r>
            <a:r>
              <a:rPr lang="tr-TR" sz="2400" b="1" i="1" dirty="0">
                <a:ea typeface="Times New Roman" panose="02020603050405020304" pitchFamily="18" charset="0"/>
                <a:cs typeface="Calibri" panose="020F0502020204030204" pitchFamily="34" charset="0"/>
              </a:rPr>
              <a:t> мне </a:t>
            </a:r>
            <a:r>
              <a:rPr lang="tr-TR" sz="2400" b="1" i="1" dirty="0" err="1">
                <a:ea typeface="Times New Roman" panose="02020603050405020304" pitchFamily="18" charset="0"/>
                <a:cs typeface="Calibri" panose="020F0502020204030204" pitchFamily="34" charset="0"/>
              </a:rPr>
              <a:t>напомнить</a:t>
            </a:r>
            <a:r>
              <a:rPr lang="tr-TR" sz="2400" b="1" i="1" dirty="0">
                <a:ea typeface="Times New Roman" panose="02020603050405020304" pitchFamily="18" charset="0"/>
                <a:cs typeface="Calibri" panose="020F0502020204030204" pitchFamily="34" charset="0"/>
              </a:rPr>
              <a:t> ― </a:t>
            </a:r>
            <a:r>
              <a:rPr lang="tr-TR" sz="2400" b="1" i="1" dirty="0" err="1">
                <a:ea typeface="Times New Roman" panose="02020603050405020304" pitchFamily="18" charset="0"/>
                <a:cs typeface="Calibri" panose="020F0502020204030204" pitchFamily="34" charset="0"/>
              </a:rPr>
              <a:t>надо</a:t>
            </a:r>
            <a:r>
              <a:rPr lang="tr-TR" sz="2400" b="1" i="1" dirty="0"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tr-TR" sz="2400" b="1" i="1" dirty="0" err="1">
                <a:ea typeface="Times New Roman" panose="02020603050405020304" pitchFamily="18" charset="0"/>
                <a:cs typeface="Calibri" panose="020F0502020204030204" pitchFamily="34" charset="0"/>
              </a:rPr>
              <a:t>выключить</a:t>
            </a:r>
            <a:r>
              <a:rPr lang="tr-TR" sz="2400" b="1" i="1" dirty="0"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tr-TR" sz="2400" b="1" i="1" dirty="0" smtClean="0">
                <a:ea typeface="Times New Roman" panose="02020603050405020304" pitchFamily="18" charset="0"/>
                <a:cs typeface="Calibri" panose="020F0502020204030204" pitchFamily="34" charset="0"/>
              </a:rPr>
              <a:t>е</a:t>
            </a:r>
            <a:r>
              <a:rPr lang="ru-RU" sz="2400" b="1" i="1" dirty="0" smtClean="0">
                <a:ea typeface="Times New Roman" panose="02020603050405020304" pitchFamily="18" charset="0"/>
                <a:cs typeface="Calibri" panose="020F0502020204030204" pitchFamily="34" charset="0"/>
              </a:rPr>
              <a:t>ё</a:t>
            </a:r>
            <a:r>
              <a:rPr lang="tr-TR" sz="2400" b="1" i="1" dirty="0" smtClean="0"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tr-TR" sz="2400" b="1" i="1" dirty="0">
                <a:ea typeface="Times New Roman" panose="02020603050405020304" pitchFamily="18" charset="0"/>
                <a:cs typeface="Calibri" panose="020F0502020204030204" pitchFamily="34" charset="0"/>
              </a:rPr>
              <a:t>через </a:t>
            </a:r>
            <a:r>
              <a:rPr lang="tr-TR" sz="2400" b="1" i="1" dirty="0" err="1">
                <a:ea typeface="Times New Roman" panose="02020603050405020304" pitchFamily="18" charset="0"/>
                <a:cs typeface="Calibri" panose="020F0502020204030204" pitchFamily="34" charset="0"/>
              </a:rPr>
              <a:t>десять</a:t>
            </a:r>
            <a:r>
              <a:rPr lang="tr-TR" sz="2400" b="1" i="1" dirty="0"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tr-TR" sz="2400" b="1" i="1" dirty="0" err="1">
                <a:ea typeface="Times New Roman" panose="02020603050405020304" pitchFamily="18" charset="0"/>
                <a:cs typeface="Calibri" panose="020F0502020204030204" pitchFamily="34" charset="0"/>
              </a:rPr>
              <a:t>минут</a:t>
            </a:r>
            <a:r>
              <a:rPr lang="tr-TR" sz="2400" b="1" i="1" dirty="0">
                <a:ea typeface="Times New Roman" panose="02020603050405020304" pitchFamily="18" charset="0"/>
                <a:cs typeface="Calibri" panose="020F0502020204030204" pitchFamily="34" charset="0"/>
              </a:rPr>
              <a:t>. </a:t>
            </a:r>
            <a:r>
              <a:rPr lang="tr-TR" sz="2400" i="1" dirty="0" smtClean="0">
                <a:ea typeface="Times New Roman" panose="02020603050405020304" pitchFamily="18" charset="0"/>
                <a:cs typeface="Calibri" panose="020F0502020204030204" pitchFamily="34" charset="0"/>
              </a:rPr>
              <a:t>(</a:t>
            </a:r>
            <a:r>
              <a:rPr lang="tr-TR" sz="2400" i="1" dirty="0">
                <a:ea typeface="Times New Roman" panose="02020603050405020304" pitchFamily="18" charset="0"/>
                <a:cs typeface="Calibri" panose="020F0502020204030204" pitchFamily="34" charset="0"/>
              </a:rPr>
              <a:t>2004) // «</a:t>
            </a:r>
            <a:r>
              <a:rPr lang="tr-TR" sz="2400" i="1" dirty="0" err="1">
                <a:ea typeface="Times New Roman" panose="02020603050405020304" pitchFamily="18" charset="0"/>
                <a:cs typeface="Calibri" panose="020F0502020204030204" pitchFamily="34" charset="0"/>
              </a:rPr>
              <a:t>Октябрь</a:t>
            </a:r>
            <a:r>
              <a:rPr lang="tr-TR" sz="2400" i="1" dirty="0">
                <a:ea typeface="Times New Roman" panose="02020603050405020304" pitchFamily="18" charset="0"/>
                <a:cs typeface="Calibri" panose="020F0502020204030204" pitchFamily="34" charset="0"/>
              </a:rPr>
              <a:t>», 2003] [</a:t>
            </a:r>
            <a:r>
              <a:rPr lang="tr-TR" sz="2400" i="1" dirty="0" err="1">
                <a:ea typeface="Times New Roman" panose="02020603050405020304" pitchFamily="18" charset="0"/>
                <a:cs typeface="Calibri" panose="020F0502020204030204" pitchFamily="34" charset="0"/>
              </a:rPr>
              <a:t>Андрей</a:t>
            </a:r>
            <a:r>
              <a:rPr lang="tr-TR" sz="2400" i="1" dirty="0"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tr-TR" sz="2400" i="1" dirty="0" err="1">
                <a:ea typeface="Times New Roman" panose="02020603050405020304" pitchFamily="18" charset="0"/>
                <a:cs typeface="Calibri" panose="020F0502020204030204" pitchFamily="34" charset="0"/>
              </a:rPr>
              <a:t>Геласимов</a:t>
            </a:r>
            <a:r>
              <a:rPr lang="tr-TR" sz="2400" i="1" dirty="0">
                <a:ea typeface="Times New Roman" panose="02020603050405020304" pitchFamily="18" charset="0"/>
                <a:cs typeface="Calibri" panose="020F0502020204030204" pitchFamily="34" charset="0"/>
              </a:rPr>
              <a:t>. </a:t>
            </a:r>
            <a:r>
              <a:rPr lang="tr-TR" sz="2400" i="1" dirty="0" err="1">
                <a:ea typeface="Times New Roman" panose="02020603050405020304" pitchFamily="18" charset="0"/>
                <a:cs typeface="Calibri" panose="020F0502020204030204" pitchFamily="34" charset="0"/>
              </a:rPr>
              <a:t>Рахиль</a:t>
            </a:r>
            <a:r>
              <a:rPr lang="tr-TR" sz="2400" i="1" dirty="0"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endParaRPr lang="tr-TR" sz="2400" dirty="0"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26935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1499418" y="487025"/>
            <a:ext cx="11095703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spcAft>
                <a:spcPts val="0"/>
              </a:spcAft>
            </a:pPr>
            <a:r>
              <a:rPr lang="tr-TR" sz="2400" dirty="0">
                <a:ea typeface="Times New Roman" panose="02020603050405020304" pitchFamily="18" charset="0"/>
              </a:rPr>
              <a:t>Dilde ismin belirtme durumuna ait </a:t>
            </a:r>
            <a:r>
              <a:rPr lang="tr-TR" sz="2400" b="1" i="1" dirty="0">
                <a:ea typeface="Times New Roman" panose="02020603050405020304" pitchFamily="18" charset="0"/>
              </a:rPr>
              <a:t>в</a:t>
            </a:r>
            <a:r>
              <a:rPr lang="tr-TR" sz="2400" i="1" dirty="0">
                <a:ea typeface="Times New Roman" panose="02020603050405020304" pitchFamily="18" charset="0"/>
              </a:rPr>
              <a:t> </a:t>
            </a:r>
            <a:r>
              <a:rPr lang="tr-TR" sz="2400" dirty="0">
                <a:ea typeface="Times New Roman" panose="02020603050405020304" pitchFamily="18" charset="0"/>
              </a:rPr>
              <a:t>edatı ile yapılan ve içerisinde </a:t>
            </a:r>
            <a:endParaRPr lang="ru-RU" sz="2400" dirty="0" smtClean="0">
              <a:ea typeface="Times New Roman" panose="02020603050405020304" pitchFamily="18" charset="0"/>
            </a:endParaRPr>
          </a:p>
          <a:p>
            <a:pPr lvl="0" algn="just">
              <a:spcAft>
                <a:spcPts val="0"/>
              </a:spcAft>
            </a:pPr>
            <a:r>
              <a:rPr lang="tr-TR" sz="2400" dirty="0" smtClean="0">
                <a:ea typeface="Times New Roman" panose="02020603050405020304" pitchFamily="18" charset="0"/>
              </a:rPr>
              <a:t>canlı </a:t>
            </a:r>
            <a:r>
              <a:rPr lang="tr-TR" sz="2400" dirty="0">
                <a:ea typeface="Times New Roman" panose="02020603050405020304" pitchFamily="18" charset="0"/>
              </a:rPr>
              <a:t>varlıklara ait isimler bulunduran ancak kullanım </a:t>
            </a:r>
            <a:r>
              <a:rPr lang="tr-TR" sz="2400" dirty="0" smtClean="0">
                <a:ea typeface="Times New Roman" panose="02020603050405020304" pitchFamily="18" charset="0"/>
              </a:rPr>
              <a:t>özelliğinden</a:t>
            </a:r>
            <a:endParaRPr lang="ru-RU" sz="2400" dirty="0" smtClean="0">
              <a:ea typeface="Times New Roman" panose="02020603050405020304" pitchFamily="18" charset="0"/>
            </a:endParaRPr>
          </a:p>
          <a:p>
            <a:pPr lvl="0" algn="just">
              <a:spcAft>
                <a:spcPts val="0"/>
              </a:spcAft>
            </a:pPr>
            <a:r>
              <a:rPr lang="tr-TR" sz="2400" dirty="0" smtClean="0">
                <a:ea typeface="Times New Roman" panose="02020603050405020304" pitchFamily="18" charset="0"/>
              </a:rPr>
              <a:t> </a:t>
            </a:r>
            <a:r>
              <a:rPr lang="tr-TR" sz="2400" dirty="0">
                <a:ea typeface="Times New Roman" panose="02020603050405020304" pitchFamily="18" charset="0"/>
              </a:rPr>
              <a:t>ötürü yalın halde  kullanılan ve çekime uğramayan sözcük öbekleri: </a:t>
            </a:r>
            <a:endParaRPr lang="ru-RU" sz="2400" dirty="0" smtClean="0">
              <a:ea typeface="Times New Roman" panose="02020603050405020304" pitchFamily="18" charset="0"/>
            </a:endParaRPr>
          </a:p>
          <a:p>
            <a:pPr lvl="0" algn="just">
              <a:spcAft>
                <a:spcPts val="0"/>
              </a:spcAft>
            </a:pPr>
            <a:endParaRPr lang="ru-RU" sz="2400" i="1" dirty="0">
              <a:ea typeface="Times New Roman" panose="02020603050405020304" pitchFamily="18" charset="0"/>
            </a:endParaRPr>
          </a:p>
          <a:p>
            <a:pPr lvl="0" algn="just">
              <a:spcAft>
                <a:spcPts val="0"/>
              </a:spcAft>
            </a:pPr>
            <a:r>
              <a:rPr lang="tr-TR" sz="2400" b="1" i="1" dirty="0" err="1" smtClean="0">
                <a:ea typeface="Times New Roman" panose="02020603050405020304" pitchFamily="18" charset="0"/>
              </a:rPr>
              <a:t>выйти</a:t>
            </a:r>
            <a:r>
              <a:rPr lang="tr-TR" sz="2400" b="1" i="1" dirty="0" smtClean="0">
                <a:ea typeface="Times New Roman" panose="02020603050405020304" pitchFamily="18" charset="0"/>
              </a:rPr>
              <a:t> </a:t>
            </a:r>
            <a:r>
              <a:rPr lang="tr-TR" sz="2400" b="1" i="1" dirty="0">
                <a:ea typeface="Times New Roman" panose="02020603050405020304" pitchFamily="18" charset="0"/>
              </a:rPr>
              <a:t>в </a:t>
            </a:r>
            <a:r>
              <a:rPr lang="tr-TR" sz="2400" b="1" i="1" dirty="0" smtClean="0">
                <a:solidFill>
                  <a:srgbClr val="FF0000"/>
                </a:solidFill>
                <a:ea typeface="Times New Roman" panose="02020603050405020304" pitchFamily="18" charset="0"/>
              </a:rPr>
              <a:t>люди</a:t>
            </a:r>
            <a:endParaRPr lang="ru-RU" sz="2400" b="1" i="1" dirty="0" smtClean="0">
              <a:solidFill>
                <a:srgbClr val="FF0000"/>
              </a:solidFill>
              <a:ea typeface="Times New Roman" panose="02020603050405020304" pitchFamily="18" charset="0"/>
            </a:endParaRPr>
          </a:p>
          <a:p>
            <a:pPr lvl="0" algn="just">
              <a:spcAft>
                <a:spcPts val="0"/>
              </a:spcAft>
            </a:pPr>
            <a:endParaRPr lang="ru-RU" sz="2400" i="1" dirty="0" smtClean="0">
              <a:ea typeface="Times New Roman" panose="02020603050405020304" pitchFamily="18" charset="0"/>
            </a:endParaRPr>
          </a:p>
          <a:p>
            <a:pPr lvl="0" algn="just">
              <a:spcAft>
                <a:spcPts val="0"/>
              </a:spcAft>
            </a:pPr>
            <a:r>
              <a:rPr lang="tr-TR" sz="2400" b="1" i="1" dirty="0" err="1" smtClean="0">
                <a:ea typeface="Times New Roman" panose="02020603050405020304" pitchFamily="18" charset="0"/>
              </a:rPr>
              <a:t>наняться</a:t>
            </a:r>
            <a:r>
              <a:rPr lang="tr-TR" sz="2400" b="1" i="1" dirty="0" smtClean="0">
                <a:ea typeface="Times New Roman" panose="02020603050405020304" pitchFamily="18" charset="0"/>
              </a:rPr>
              <a:t> </a:t>
            </a:r>
            <a:r>
              <a:rPr lang="tr-TR" sz="2400" b="1" i="1" dirty="0">
                <a:ea typeface="Times New Roman" panose="02020603050405020304" pitchFamily="18" charset="0"/>
              </a:rPr>
              <a:t>в </a:t>
            </a:r>
            <a:r>
              <a:rPr lang="tr-TR" sz="2400" b="1" i="1" dirty="0" err="1" smtClean="0">
                <a:ea typeface="Times New Roman" panose="02020603050405020304" pitchFamily="18" charset="0"/>
              </a:rPr>
              <a:t>няньки</a:t>
            </a:r>
            <a:r>
              <a:rPr lang="ru-RU" sz="2400" i="1" dirty="0" smtClean="0">
                <a:ea typeface="Times New Roman" panose="02020603050405020304" pitchFamily="18" charset="0"/>
              </a:rPr>
              <a:t>, </a:t>
            </a:r>
            <a:r>
              <a:rPr lang="ru-RU" sz="2400" b="1" i="1" dirty="0" smtClean="0">
                <a:solidFill>
                  <a:srgbClr val="FF0000"/>
                </a:solidFill>
                <a:ea typeface="Times New Roman" panose="02020603050405020304" pitchFamily="18" charset="0"/>
              </a:rPr>
              <a:t>работники</a:t>
            </a:r>
            <a:r>
              <a:rPr lang="ru-RU" sz="2400" i="1" dirty="0" smtClean="0">
                <a:ea typeface="Times New Roman" panose="02020603050405020304" pitchFamily="18" charset="0"/>
              </a:rPr>
              <a:t>, </a:t>
            </a:r>
          </a:p>
          <a:p>
            <a:pPr lvl="0" algn="just">
              <a:spcAft>
                <a:spcPts val="0"/>
              </a:spcAft>
            </a:pPr>
            <a:endParaRPr lang="ru-RU" sz="2400" i="1" dirty="0" smtClean="0">
              <a:ea typeface="Times New Roman" panose="02020603050405020304" pitchFamily="18" charset="0"/>
            </a:endParaRPr>
          </a:p>
          <a:p>
            <a:pPr lvl="0" algn="just">
              <a:spcAft>
                <a:spcPts val="0"/>
              </a:spcAft>
            </a:pPr>
            <a:r>
              <a:rPr lang="tr-TR" sz="2400" b="1" i="1" dirty="0" err="1" smtClean="0">
                <a:ea typeface="Times New Roman" panose="02020603050405020304" pitchFamily="18" charset="0"/>
              </a:rPr>
              <a:t>годиться</a:t>
            </a:r>
            <a:r>
              <a:rPr lang="tr-TR" sz="2400" b="1" i="1" dirty="0" smtClean="0">
                <a:ea typeface="Times New Roman" panose="02020603050405020304" pitchFamily="18" charset="0"/>
              </a:rPr>
              <a:t> </a:t>
            </a:r>
            <a:r>
              <a:rPr lang="tr-TR" sz="2400" b="1" i="1" dirty="0">
                <a:ea typeface="Times New Roman" panose="02020603050405020304" pitchFamily="18" charset="0"/>
              </a:rPr>
              <a:t>в </a:t>
            </a:r>
            <a:r>
              <a:rPr lang="tr-TR" sz="2400" b="1" i="1" dirty="0" err="1" smtClean="0">
                <a:solidFill>
                  <a:srgbClr val="FF0000"/>
                </a:solidFill>
                <a:ea typeface="Times New Roman" panose="02020603050405020304" pitchFamily="18" charset="0"/>
              </a:rPr>
              <a:t>матери</a:t>
            </a:r>
            <a:r>
              <a:rPr lang="ru-RU" sz="2400" i="1" dirty="0" smtClean="0">
                <a:solidFill>
                  <a:srgbClr val="FF0000"/>
                </a:solidFill>
                <a:ea typeface="Times New Roman" panose="02020603050405020304" pitchFamily="18" charset="0"/>
              </a:rPr>
              <a:t>, </a:t>
            </a:r>
            <a:r>
              <a:rPr lang="ru-RU" sz="2400" b="1" i="1" dirty="0" smtClean="0">
                <a:solidFill>
                  <a:srgbClr val="FF0000"/>
                </a:solidFill>
                <a:ea typeface="Times New Roman" panose="02020603050405020304" pitchFamily="18" charset="0"/>
              </a:rPr>
              <a:t>отцы</a:t>
            </a:r>
            <a:r>
              <a:rPr lang="ru-RU" sz="2400" i="1" dirty="0" smtClean="0">
                <a:solidFill>
                  <a:srgbClr val="FF0000"/>
                </a:solidFill>
                <a:ea typeface="Times New Roman" panose="02020603050405020304" pitchFamily="18" charset="0"/>
              </a:rPr>
              <a:t>, </a:t>
            </a:r>
            <a:r>
              <a:rPr lang="ru-RU" sz="2400" b="1" i="1" dirty="0" smtClean="0">
                <a:solidFill>
                  <a:srgbClr val="FF0000"/>
                </a:solidFill>
                <a:ea typeface="Times New Roman" panose="02020603050405020304" pitchFamily="18" charset="0"/>
              </a:rPr>
              <a:t>сыновья</a:t>
            </a:r>
          </a:p>
          <a:p>
            <a:pPr lvl="0" algn="just">
              <a:spcAft>
                <a:spcPts val="0"/>
              </a:spcAft>
            </a:pPr>
            <a:endParaRPr lang="ru-RU" sz="2400" i="1" dirty="0" smtClean="0">
              <a:ea typeface="Times New Roman" panose="02020603050405020304" pitchFamily="18" charset="0"/>
            </a:endParaRPr>
          </a:p>
          <a:p>
            <a:pPr lvl="0" algn="just">
              <a:spcAft>
                <a:spcPts val="0"/>
              </a:spcAft>
            </a:pPr>
            <a:r>
              <a:rPr lang="tr-TR" sz="2400" b="1" i="1" dirty="0" smtClean="0">
                <a:ea typeface="Times New Roman" panose="02020603050405020304" pitchFamily="18" charset="0"/>
              </a:rPr>
              <a:t>принять </a:t>
            </a:r>
            <a:r>
              <a:rPr lang="tr-TR" sz="2400" b="1" i="1" dirty="0">
                <a:ea typeface="Times New Roman" panose="02020603050405020304" pitchFamily="18" charset="0"/>
              </a:rPr>
              <a:t>в </a:t>
            </a:r>
            <a:r>
              <a:rPr lang="tr-TR" sz="2400" b="1" i="1" dirty="0" err="1">
                <a:solidFill>
                  <a:srgbClr val="FF0000"/>
                </a:solidFill>
                <a:ea typeface="Times New Roman" panose="02020603050405020304" pitchFamily="18" charset="0"/>
              </a:rPr>
              <a:t>члены</a:t>
            </a:r>
            <a:r>
              <a:rPr lang="tr-TR" sz="2400" b="1" i="1" dirty="0">
                <a:ea typeface="Times New Roman" panose="02020603050405020304" pitchFamily="18" charset="0"/>
              </a:rPr>
              <a:t> </a:t>
            </a:r>
            <a:r>
              <a:rPr lang="tr-TR" sz="2400" b="1" i="1" dirty="0" err="1">
                <a:ea typeface="Times New Roman" panose="02020603050405020304" pitchFamily="18" charset="0"/>
              </a:rPr>
              <a:t>научного</a:t>
            </a:r>
            <a:r>
              <a:rPr lang="tr-TR" sz="2400" b="1" i="1" dirty="0">
                <a:ea typeface="Times New Roman" panose="02020603050405020304" pitchFamily="18" charset="0"/>
              </a:rPr>
              <a:t> </a:t>
            </a:r>
            <a:r>
              <a:rPr lang="tr-TR" sz="2400" b="1" i="1" dirty="0" smtClean="0">
                <a:ea typeface="Times New Roman" panose="02020603050405020304" pitchFamily="18" charset="0"/>
              </a:rPr>
              <a:t>общества</a:t>
            </a:r>
            <a:endParaRPr lang="ru-RU" sz="2400" b="1" i="1" dirty="0" smtClean="0">
              <a:ea typeface="Times New Roman" panose="02020603050405020304" pitchFamily="18" charset="0"/>
            </a:endParaRPr>
          </a:p>
          <a:p>
            <a:pPr lvl="0" algn="just">
              <a:spcAft>
                <a:spcPts val="0"/>
              </a:spcAft>
            </a:pPr>
            <a:endParaRPr lang="ru-RU" sz="2400" i="1" dirty="0">
              <a:ea typeface="Times New Roman" panose="02020603050405020304" pitchFamily="18" charset="0"/>
            </a:endParaRPr>
          </a:p>
          <a:p>
            <a:pPr lvl="0" algn="just">
              <a:spcAft>
                <a:spcPts val="0"/>
              </a:spcAft>
            </a:pPr>
            <a:r>
              <a:rPr lang="tr-TR" sz="2400" b="1" i="1" dirty="0" err="1" smtClean="0">
                <a:ea typeface="Times New Roman" panose="02020603050405020304" pitchFamily="18" charset="0"/>
              </a:rPr>
              <a:t>избрать</a:t>
            </a:r>
            <a:r>
              <a:rPr lang="tr-TR" sz="2400" b="1" i="1" dirty="0" smtClean="0">
                <a:ea typeface="Times New Roman" panose="02020603050405020304" pitchFamily="18" charset="0"/>
              </a:rPr>
              <a:t> </a:t>
            </a:r>
            <a:r>
              <a:rPr lang="tr-TR" sz="2400" b="1" i="1" dirty="0">
                <a:ea typeface="Times New Roman" panose="02020603050405020304" pitchFamily="18" charset="0"/>
              </a:rPr>
              <a:t>в </a:t>
            </a:r>
            <a:r>
              <a:rPr lang="tr-TR" sz="2400" b="1" i="1" dirty="0" err="1" smtClean="0">
                <a:solidFill>
                  <a:srgbClr val="FF0000"/>
                </a:solidFill>
                <a:ea typeface="Times New Roman" panose="02020603050405020304" pitchFamily="18" charset="0"/>
              </a:rPr>
              <a:t>депутаты</a:t>
            </a:r>
            <a:endParaRPr lang="ru-RU" sz="2400" b="1" i="1" dirty="0" smtClean="0">
              <a:solidFill>
                <a:srgbClr val="FF0000"/>
              </a:solidFill>
              <a:ea typeface="Times New Roman" panose="02020603050405020304" pitchFamily="18" charset="0"/>
            </a:endParaRPr>
          </a:p>
          <a:p>
            <a:pPr lvl="0" algn="just">
              <a:spcAft>
                <a:spcPts val="0"/>
              </a:spcAft>
            </a:pPr>
            <a:endParaRPr lang="ru-RU" sz="2400" i="1" dirty="0" smtClean="0">
              <a:ea typeface="Times New Roman" panose="02020603050405020304" pitchFamily="18" charset="0"/>
            </a:endParaRPr>
          </a:p>
          <a:p>
            <a:pPr lvl="0" algn="just">
              <a:spcAft>
                <a:spcPts val="0"/>
              </a:spcAft>
            </a:pPr>
            <a:r>
              <a:rPr lang="ru-RU" sz="2400" b="1" i="1" dirty="0">
                <a:ea typeface="Times New Roman" panose="02020603050405020304" pitchFamily="18" charset="0"/>
              </a:rPr>
              <a:t>и</a:t>
            </a:r>
            <a:r>
              <a:rPr lang="ru-RU" sz="2400" b="1" i="1" dirty="0" smtClean="0">
                <a:ea typeface="Times New Roman" panose="02020603050405020304" pitchFamily="18" charset="0"/>
              </a:rPr>
              <a:t>збирать </a:t>
            </a:r>
            <a:r>
              <a:rPr lang="tr-TR" sz="2400" b="1" i="1" dirty="0" smtClean="0">
                <a:ea typeface="Times New Roman" panose="02020603050405020304" pitchFamily="18" charset="0"/>
              </a:rPr>
              <a:t> </a:t>
            </a:r>
            <a:r>
              <a:rPr lang="tr-TR" sz="2400" b="1" i="1" dirty="0">
                <a:ea typeface="Times New Roman" panose="02020603050405020304" pitchFamily="18" charset="0"/>
              </a:rPr>
              <a:t>в </a:t>
            </a:r>
            <a:r>
              <a:rPr lang="tr-TR" sz="2400" b="1" i="1" dirty="0" err="1" smtClean="0">
                <a:solidFill>
                  <a:srgbClr val="FF0000"/>
                </a:solidFill>
                <a:ea typeface="Times New Roman" panose="02020603050405020304" pitchFamily="18" charset="0"/>
              </a:rPr>
              <a:t>президенты</a:t>
            </a:r>
            <a:endParaRPr lang="tr-TR" sz="2400" b="1" dirty="0">
              <a:solidFill>
                <a:srgbClr val="FF0000"/>
              </a:solidFill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246772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1086463" y="834583"/>
            <a:ext cx="10166555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tr-TR" sz="2400" dirty="0" smtClean="0"/>
              <a:t>Ancak “</a:t>
            </a:r>
            <a:r>
              <a:rPr lang="ru-RU" sz="2400" i="1" dirty="0" smtClean="0"/>
              <a:t>вчера меня не было </a:t>
            </a:r>
            <a:r>
              <a:rPr lang="ru-RU" sz="2400" b="1" i="1" dirty="0" smtClean="0"/>
              <a:t>дома</a:t>
            </a:r>
            <a:r>
              <a:rPr lang="ru-RU" sz="2400" dirty="0" smtClean="0"/>
              <a:t>”, “</a:t>
            </a:r>
            <a:r>
              <a:rPr lang="ru-RU" sz="2400" i="1" dirty="0" smtClean="0"/>
              <a:t>сегодня он весь день сидел </a:t>
            </a:r>
            <a:r>
              <a:rPr lang="ru-RU" sz="2400" b="1" i="1" dirty="0" smtClean="0"/>
              <a:t>дома</a:t>
            </a:r>
            <a:r>
              <a:rPr lang="ru-RU" sz="2400" dirty="0" smtClean="0"/>
              <a:t>” </a:t>
            </a:r>
            <a:r>
              <a:rPr lang="tr-TR" sz="2400" dirty="0" smtClean="0"/>
              <a:t>gibi kullanımlarda ismin bu halinden çıkarak durum belirttiği için yer zarfı haline bürünür. </a:t>
            </a:r>
          </a:p>
          <a:p>
            <a:pPr algn="just"/>
            <a:endParaRPr lang="tr-TR" sz="2400" dirty="0"/>
          </a:p>
          <a:p>
            <a:pPr algn="just"/>
            <a:r>
              <a:rPr lang="tr-TR" sz="2400" dirty="0" smtClean="0"/>
              <a:t>Aynı şekilde </a:t>
            </a:r>
            <a:r>
              <a:rPr lang="ru-RU" sz="2400" dirty="0" smtClean="0"/>
              <a:t>рабочий </a:t>
            </a:r>
            <a:r>
              <a:rPr lang="tr-TR" sz="2400" dirty="0" smtClean="0"/>
              <a:t>sıfatı (</a:t>
            </a:r>
            <a:r>
              <a:rPr lang="ru-RU" sz="2400" dirty="0" smtClean="0"/>
              <a:t>рабочий стол, рабочий календарь, рабочий день) </a:t>
            </a:r>
            <a:r>
              <a:rPr lang="tr-TR" sz="2400" dirty="0" smtClean="0"/>
              <a:t>kişi belirttiği zaman sıfat görünümlü bir kelime olmasına rağmen sıfat görevinden çıkarak cümlede isim görevi görür: </a:t>
            </a:r>
          </a:p>
          <a:p>
            <a:pPr algn="just"/>
            <a:endParaRPr lang="tr-TR" sz="2400" dirty="0"/>
          </a:p>
          <a:p>
            <a:pPr algn="just"/>
            <a:r>
              <a:rPr lang="ru-RU" sz="2400" dirty="0" smtClean="0">
                <a:solidFill>
                  <a:srgbClr val="FF0000"/>
                </a:solidFill>
              </a:rPr>
              <a:t>рабочие </a:t>
            </a:r>
            <a:r>
              <a:rPr lang="ru-RU" sz="2400" dirty="0" smtClean="0"/>
              <a:t>закончили работу и разошлись по домам.</a:t>
            </a:r>
          </a:p>
          <a:p>
            <a:pPr marL="457200" indent="-457200" algn="just">
              <a:buAutoNum type="arabicParenR"/>
            </a:pPr>
            <a:endParaRPr lang="tr-TR" sz="2400" dirty="0"/>
          </a:p>
          <a:p>
            <a:pPr marL="457200" indent="-457200" algn="just">
              <a:buAutoNum type="arabicParenR"/>
            </a:pPr>
            <a:endParaRPr lang="tr-TR" sz="2400" dirty="0" smtClean="0"/>
          </a:p>
          <a:p>
            <a:pPr marL="457200" indent="-457200" algn="just">
              <a:buAutoNum type="arabicParenR"/>
            </a:pPr>
            <a:endParaRPr lang="tr-TR" sz="2400" dirty="0"/>
          </a:p>
          <a:p>
            <a:pPr marL="457200" indent="-457200" algn="just">
              <a:buAutoNum type="arabicParenR"/>
            </a:pPr>
            <a:r>
              <a:rPr lang="ru-RU" sz="2400" dirty="0" smtClean="0">
                <a:solidFill>
                  <a:srgbClr val="FF0000"/>
                </a:solidFill>
              </a:rPr>
              <a:t>Большая </a:t>
            </a:r>
            <a:r>
              <a:rPr lang="ru-RU" sz="2400" u="sng" dirty="0" smtClean="0">
                <a:solidFill>
                  <a:srgbClr val="FF0000"/>
                </a:solidFill>
              </a:rPr>
              <a:t>гостиная</a:t>
            </a:r>
            <a:r>
              <a:rPr lang="ru-RU" sz="2400" dirty="0" smtClean="0">
                <a:solidFill>
                  <a:srgbClr val="FF0000"/>
                </a:solidFill>
              </a:rPr>
              <a:t> </a:t>
            </a:r>
            <a:r>
              <a:rPr lang="ru-RU" sz="2400" dirty="0" smtClean="0"/>
              <a:t>порадовала глаза </a:t>
            </a:r>
            <a:endParaRPr lang="tr-TR" sz="2400" dirty="0" smtClean="0"/>
          </a:p>
          <a:p>
            <a:pPr algn="just"/>
            <a:r>
              <a:rPr lang="ru-RU" sz="2400" dirty="0" smtClean="0"/>
              <a:t>2) После прогулки все гости прошли </a:t>
            </a:r>
            <a:r>
              <a:rPr lang="ru-RU" sz="2400" u="sng" dirty="0" smtClean="0"/>
              <a:t>в гостиную. </a:t>
            </a:r>
            <a:endParaRPr lang="tr-TR" sz="2400" u="sng" dirty="0"/>
          </a:p>
        </p:txBody>
      </p:sp>
    </p:spTree>
    <p:extLst>
      <p:ext uri="{BB962C8B-B14F-4D97-AF65-F5344CB8AC3E}">
        <p14:creationId xmlns:p14="http://schemas.microsoft.com/office/powerpoint/2010/main" val="42033374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398205" y="487025"/>
            <a:ext cx="11385756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tr-TR" sz="2400" dirty="0" smtClean="0"/>
              <a:t>Yalın haldeki kelime cümle içerisindeki görevlerine bağlı olarak şekil açısından da değişime uğramaktadır. </a:t>
            </a:r>
          </a:p>
          <a:p>
            <a:pPr algn="just"/>
            <a:endParaRPr lang="tr-TR" sz="2400" dirty="0"/>
          </a:p>
          <a:p>
            <a:pPr marL="457200" indent="-457200" algn="just">
              <a:buAutoNum type="arabicParenR"/>
            </a:pPr>
            <a:r>
              <a:rPr lang="tr-TR" sz="2400" b="1" dirty="0" smtClean="0"/>
              <a:t>Sıfatların isimlere dönüşmesi: </a:t>
            </a:r>
            <a:r>
              <a:rPr lang="tr-TR" sz="2400" dirty="0" smtClean="0"/>
              <a:t>Sıfatların isimlere dönüşmesi olayı Latince bir kelime olan ve isim anlamına gelen “</a:t>
            </a:r>
            <a:r>
              <a:rPr lang="tr-TR" sz="2400" dirty="0" err="1" smtClean="0"/>
              <a:t>substantivum</a:t>
            </a:r>
            <a:r>
              <a:rPr lang="tr-TR" sz="2400" dirty="0" smtClean="0"/>
              <a:t>” isimleşme Rusça“</a:t>
            </a:r>
            <a:r>
              <a:rPr lang="ru-RU" sz="2400" dirty="0" smtClean="0"/>
              <a:t>субстантивация” </a:t>
            </a:r>
            <a:r>
              <a:rPr lang="tr-TR" sz="2400" dirty="0" smtClean="0"/>
              <a:t>olarak adlandırılır. Rus dilinde isimleşme olayı en çok aşağıdaki adlarda görülmektedir:</a:t>
            </a:r>
            <a:endParaRPr lang="ru-RU" sz="2400" dirty="0" smtClean="0"/>
          </a:p>
          <a:p>
            <a:pPr marL="457200" indent="-457200" algn="just">
              <a:buAutoNum type="arabicParenR"/>
            </a:pPr>
            <a:endParaRPr lang="tr-TR" sz="2400" dirty="0" smtClean="0"/>
          </a:p>
          <a:p>
            <a:pPr marL="342900" indent="-342900" algn="just">
              <a:buFontTx/>
              <a:buChar char="-"/>
            </a:pPr>
            <a:r>
              <a:rPr lang="tr-TR" sz="2400" dirty="0" smtClean="0"/>
              <a:t>Yaşama alanları ve oda adları:</a:t>
            </a:r>
            <a:r>
              <a:rPr lang="ru-RU" sz="2400" dirty="0" smtClean="0"/>
              <a:t> прихожая, гостиная, столовая, ванная,;</a:t>
            </a:r>
          </a:p>
          <a:p>
            <a:pPr marL="342900" indent="-342900" algn="just">
              <a:buFontTx/>
              <a:buChar char="-"/>
            </a:pPr>
            <a:endParaRPr lang="ru-RU" sz="2400" dirty="0" smtClean="0"/>
          </a:p>
          <a:p>
            <a:pPr marL="342900" indent="-342900" algn="just">
              <a:buFontTx/>
              <a:buChar char="-"/>
            </a:pPr>
            <a:r>
              <a:rPr lang="tr-TR" sz="2400" dirty="0" smtClean="0"/>
              <a:t>Yer adları: </a:t>
            </a:r>
            <a:r>
              <a:rPr lang="ru-RU" sz="2400" dirty="0" smtClean="0"/>
              <a:t>прачечная, парикмахерская, бильярдная</a:t>
            </a:r>
            <a:r>
              <a:rPr lang="ru-RU" sz="2400" dirty="0"/>
              <a:t>;</a:t>
            </a:r>
            <a:endParaRPr lang="ru-RU" sz="2400" dirty="0" smtClean="0"/>
          </a:p>
          <a:p>
            <a:pPr algn="just"/>
            <a:endParaRPr lang="ru-RU" sz="2400" dirty="0" smtClean="0"/>
          </a:p>
          <a:p>
            <a:pPr marL="342900" indent="-342900" algn="just">
              <a:buFontTx/>
              <a:buChar char="-"/>
            </a:pPr>
            <a:r>
              <a:rPr lang="tr-TR" sz="2400" dirty="0" smtClean="0"/>
              <a:t>Ticari iş yerleri ve halka açık yemek alanları: </a:t>
            </a:r>
            <a:r>
              <a:rPr lang="ru-RU" sz="2400" dirty="0" smtClean="0"/>
              <a:t>кондитерская, булочная;</a:t>
            </a:r>
          </a:p>
          <a:p>
            <a:pPr marL="342900" indent="-342900" algn="just">
              <a:buFontTx/>
              <a:buChar char="-"/>
            </a:pPr>
            <a:endParaRPr lang="ru-RU" sz="2400" dirty="0" smtClean="0"/>
          </a:p>
          <a:p>
            <a:pPr algn="just"/>
            <a:r>
              <a:rPr lang="ru-RU" sz="2400" dirty="0" smtClean="0"/>
              <a:t>- </a:t>
            </a:r>
            <a:r>
              <a:rPr lang="tr-TR" sz="2400" dirty="0" smtClean="0"/>
              <a:t>Siyasi grup isimleri, belirli bir siyasi akımın temsilcileri: </a:t>
            </a:r>
            <a:r>
              <a:rPr lang="ru-RU" sz="2400" dirty="0" smtClean="0"/>
              <a:t>левые, правые, зелёные, белые, красные;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11030394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658760" y="625561"/>
            <a:ext cx="11066208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tr-TR" dirty="0" smtClean="0"/>
          </a:p>
          <a:p>
            <a:pPr marL="342900" indent="-342900" algn="just">
              <a:buAutoNum type="arabicParenR" startAt="2"/>
            </a:pPr>
            <a:r>
              <a:rPr lang="tr-TR" sz="2400" b="1" dirty="0" smtClean="0"/>
              <a:t>İsim, sıfat, sayı, fiil ve sıfat-fiillerin zarfa dönüşmesi: </a:t>
            </a:r>
            <a:r>
              <a:rPr lang="tr-TR" sz="2400" dirty="0" smtClean="0"/>
              <a:t>Dilde sözcüklerin zarfa geçiş olayı Latinceden gelen “</a:t>
            </a:r>
            <a:r>
              <a:rPr lang="tr-TR" sz="2400" dirty="0" err="1" smtClean="0"/>
              <a:t>adverbium</a:t>
            </a:r>
            <a:r>
              <a:rPr lang="tr-TR" sz="2400" dirty="0" smtClean="0"/>
              <a:t>” </a:t>
            </a:r>
            <a:r>
              <a:rPr lang="tr-TR" sz="2400" dirty="0" err="1" smtClean="0"/>
              <a:t>zarflaşma</a:t>
            </a:r>
            <a:r>
              <a:rPr lang="tr-TR" sz="2400" dirty="0" smtClean="0"/>
              <a:t> Rusça “</a:t>
            </a:r>
            <a:r>
              <a:rPr lang="ru-RU" sz="2400" dirty="0" smtClean="0"/>
              <a:t>адвербиализация” </a:t>
            </a:r>
            <a:r>
              <a:rPr lang="tr-TR" sz="2400" dirty="0" smtClean="0"/>
              <a:t>olarak adlandırılır.</a:t>
            </a:r>
            <a:endParaRPr lang="ru-RU" sz="2400" dirty="0" smtClean="0"/>
          </a:p>
          <a:p>
            <a:pPr algn="just"/>
            <a:endParaRPr lang="ru-RU" dirty="0" smtClean="0"/>
          </a:p>
          <a:p>
            <a:pPr marL="285750" indent="-285750" algn="just">
              <a:buFontTx/>
              <a:buChar char="-"/>
            </a:pPr>
            <a:r>
              <a:rPr lang="tr-TR" sz="2400" b="1" dirty="0" smtClean="0"/>
              <a:t>İsimden zarfa dönüşen kelimeler: </a:t>
            </a:r>
            <a:r>
              <a:rPr lang="tr-TR" sz="2400" dirty="0" smtClean="0"/>
              <a:t>İsimden zarfa dönüşen kelimeler iki türlü meydana gelmiştir. Bunlar ismin araç durumu olan </a:t>
            </a:r>
            <a:r>
              <a:rPr lang="ru-RU" sz="2400" dirty="0" smtClean="0"/>
              <a:t>творительный падеж’</a:t>
            </a:r>
            <a:r>
              <a:rPr lang="tr-TR" sz="2400" dirty="0" smtClean="0"/>
              <a:t>in tekil çekim şeklinde karşımıza çıkabilmektedir: </a:t>
            </a:r>
            <a:r>
              <a:rPr lang="ru-RU" sz="2400" dirty="0" smtClean="0"/>
              <a:t>летом, зимой, вечером, утром;</a:t>
            </a:r>
          </a:p>
          <a:p>
            <a:pPr marL="285750" indent="-285750" algn="just">
              <a:buFontTx/>
              <a:buChar char="-"/>
            </a:pPr>
            <a:endParaRPr lang="ru-RU" sz="2400" dirty="0"/>
          </a:p>
          <a:p>
            <a:pPr marL="285750" indent="-285750" algn="just">
              <a:buFontTx/>
              <a:buChar char="-"/>
            </a:pPr>
            <a:r>
              <a:rPr lang="tr-TR" sz="2400" b="1" dirty="0" smtClean="0"/>
              <a:t>Sıfattan zarfa dönüşen kelimeler: </a:t>
            </a:r>
            <a:r>
              <a:rPr lang="tr-TR" sz="2400" dirty="0" smtClean="0"/>
              <a:t>Sıfattan zarfa dönüşen kelimelerin meydana geliş şekilleri de çok çeşitlidir. Herhangi bir ilgeç kullanmadan –o ya da –e son eki yardımıyla nitelik belirten sıfatlardan zarflar meydana getirilebilir: </a:t>
            </a:r>
            <a:r>
              <a:rPr lang="ru-RU" sz="2400" dirty="0" smtClean="0"/>
              <a:t>плохо, холодно, быстро, весело, легко, смело, умело, высоко;</a:t>
            </a:r>
          </a:p>
          <a:p>
            <a:pPr marL="285750" indent="-285750" algn="just">
              <a:buFontTx/>
              <a:buChar char="-"/>
            </a:pPr>
            <a:endParaRPr lang="ru-RU" sz="2400" dirty="0"/>
          </a:p>
          <a:p>
            <a:pPr marL="285750" indent="-285750" algn="just">
              <a:buFontTx/>
              <a:buChar char="-"/>
            </a:pPr>
            <a:endParaRPr lang="ru-RU" dirty="0"/>
          </a:p>
          <a:p>
            <a:pPr marL="285750" indent="-285750" algn="just">
              <a:buFontTx/>
              <a:buChar char="-"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4449065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1071715" y="1362982"/>
            <a:ext cx="1003382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ru-RU" sz="2400" dirty="0"/>
          </a:p>
          <a:p>
            <a:pPr algn="just"/>
            <a:r>
              <a:rPr lang="tr-TR" sz="2400" b="1" dirty="0" smtClean="0"/>
              <a:t>Sayıdan zarfa dönüşen kelimeler</a:t>
            </a:r>
            <a:r>
              <a:rPr lang="tr-TR" sz="2400" dirty="0" smtClean="0"/>
              <a:t>: </a:t>
            </a:r>
            <a:r>
              <a:rPr lang="ru-RU" sz="2400" dirty="0" smtClean="0"/>
              <a:t>однажды, наедине</a:t>
            </a:r>
            <a:endParaRPr lang="ru-RU" sz="2400" dirty="0"/>
          </a:p>
          <a:p>
            <a:pPr algn="just"/>
            <a:endParaRPr lang="tr-TR" sz="2400" dirty="0" smtClean="0"/>
          </a:p>
          <a:p>
            <a:pPr algn="just"/>
            <a:endParaRPr lang="ru-RU" sz="2400" dirty="0" smtClean="0"/>
          </a:p>
          <a:p>
            <a:pPr algn="just"/>
            <a:r>
              <a:rPr lang="tr-TR" sz="2400" b="1" dirty="0" smtClean="0"/>
              <a:t>Fiilden zarfa dönüşen kelimeler: </a:t>
            </a:r>
            <a:r>
              <a:rPr lang="ru-RU" sz="2400" dirty="0" smtClean="0"/>
              <a:t>нехотя, лёжа, сидя, молча;</a:t>
            </a:r>
          </a:p>
          <a:p>
            <a:pPr algn="just"/>
            <a:endParaRPr lang="ru-RU" sz="2400" dirty="0" smtClean="0"/>
          </a:p>
          <a:p>
            <a:pPr algn="just"/>
            <a:endParaRPr lang="ru-RU" sz="2400" dirty="0" smtClean="0"/>
          </a:p>
          <a:p>
            <a:pPr algn="just"/>
            <a:r>
              <a:rPr lang="tr-TR" sz="2400" b="1" dirty="0" smtClean="0"/>
              <a:t>Sıfat</a:t>
            </a:r>
            <a:r>
              <a:rPr lang="ru-RU" sz="2400" b="1" dirty="0"/>
              <a:t>-</a:t>
            </a:r>
            <a:r>
              <a:rPr lang="tr-TR" sz="2400" b="1" dirty="0" smtClean="0"/>
              <a:t>fiillerden zarfa dönüşen kelimeler: </a:t>
            </a:r>
            <a:r>
              <a:rPr lang="tr-TR" sz="2400" dirty="0" smtClean="0"/>
              <a:t>Aktif yapıdaki sıfat fiillerin sonuna –e eki (</a:t>
            </a:r>
            <a:r>
              <a:rPr lang="ru-RU" sz="2400" i="1" dirty="0" smtClean="0"/>
              <a:t>угрожающ</a:t>
            </a:r>
            <a:r>
              <a:rPr lang="ru-RU" sz="2400" i="1" dirty="0" smtClean="0">
                <a:solidFill>
                  <a:srgbClr val="FF0000"/>
                </a:solidFill>
              </a:rPr>
              <a:t>е - угрожать</a:t>
            </a:r>
            <a:r>
              <a:rPr lang="ru-RU" sz="2400" i="1" dirty="0" smtClean="0"/>
              <a:t>, вызывающ</a:t>
            </a:r>
            <a:r>
              <a:rPr lang="ru-RU" sz="2400" i="1" dirty="0" smtClean="0">
                <a:solidFill>
                  <a:srgbClr val="FF0000"/>
                </a:solidFill>
              </a:rPr>
              <a:t>е - вызывать</a:t>
            </a:r>
            <a:r>
              <a:rPr lang="ru-RU" sz="2400" i="1" dirty="0" smtClean="0"/>
              <a:t>, умоляющ</a:t>
            </a:r>
            <a:r>
              <a:rPr lang="ru-RU" sz="2400" i="1" dirty="0" smtClean="0">
                <a:solidFill>
                  <a:srgbClr val="FF0000"/>
                </a:solidFill>
              </a:rPr>
              <a:t>е - умолять</a:t>
            </a:r>
            <a:r>
              <a:rPr lang="ru-RU" sz="2400" i="1" dirty="0" smtClean="0"/>
              <a:t>, волнующ</a:t>
            </a:r>
            <a:r>
              <a:rPr lang="ru-RU" sz="2400" i="1" dirty="0" smtClean="0">
                <a:solidFill>
                  <a:srgbClr val="FF0000"/>
                </a:solidFill>
              </a:rPr>
              <a:t>е</a:t>
            </a:r>
            <a:r>
              <a:rPr lang="ru-RU" sz="2400" dirty="0" smtClean="0">
                <a:solidFill>
                  <a:srgbClr val="FF0000"/>
                </a:solidFill>
              </a:rPr>
              <a:t> </a:t>
            </a:r>
            <a:r>
              <a:rPr lang="tr-TR" sz="2400" dirty="0" smtClean="0"/>
              <a:t>vb.), pasif yapıdaki sıfat fiillerin ise sonuna – o eki getirilerek yapılır (</a:t>
            </a:r>
            <a:r>
              <a:rPr lang="ru-RU" sz="2400" dirty="0" smtClean="0"/>
              <a:t>взволнова</a:t>
            </a:r>
            <a:r>
              <a:rPr lang="ru-RU" sz="2400" dirty="0" smtClean="0">
                <a:solidFill>
                  <a:srgbClr val="FF0000"/>
                </a:solidFill>
              </a:rPr>
              <a:t>нн</a:t>
            </a:r>
            <a:r>
              <a:rPr lang="ru-RU" sz="2400" dirty="0" smtClean="0"/>
              <a:t>о, организованно, сплоченно </a:t>
            </a:r>
            <a:r>
              <a:rPr lang="tr-TR" sz="2400" dirty="0" smtClean="0"/>
              <a:t>vb.). </a:t>
            </a: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23223358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988141" y="670483"/>
            <a:ext cx="9910916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Tx/>
              <a:buChar char="-"/>
            </a:pPr>
            <a:r>
              <a:rPr lang="tr-TR" sz="2400" dirty="0" smtClean="0"/>
              <a:t>Zarf-fiillerden </a:t>
            </a:r>
            <a:r>
              <a:rPr lang="tr-TR" sz="2400" dirty="0"/>
              <a:t>zarfa dönüşen kelimeler: Şekil olarak aynı kalan kelimelerin görevleri cümle içerisindeki kullanımlarına göre belirlenir. </a:t>
            </a:r>
            <a:endParaRPr lang="tr-TR" sz="2400" dirty="0" smtClean="0"/>
          </a:p>
          <a:p>
            <a:pPr marL="342900" indent="-342900" algn="just">
              <a:buFontTx/>
              <a:buChar char="-"/>
            </a:pPr>
            <a:r>
              <a:rPr lang="ru-RU" sz="2400" dirty="0" smtClean="0"/>
              <a:t>лежать</a:t>
            </a:r>
            <a:endParaRPr lang="tr-TR" sz="2400" dirty="0" smtClean="0"/>
          </a:p>
          <a:p>
            <a:pPr marL="457200" indent="-457200" algn="just">
              <a:buAutoNum type="arabicParenR"/>
            </a:pPr>
            <a:r>
              <a:rPr lang="ru-RU" sz="2400" dirty="0" smtClean="0"/>
              <a:t>В </a:t>
            </a:r>
            <a:r>
              <a:rPr lang="ru-RU" sz="2400" dirty="0"/>
              <a:t>ущелье </a:t>
            </a:r>
            <a:r>
              <a:rPr lang="ru-RU" sz="2400" b="1" dirty="0" smtClean="0">
                <a:solidFill>
                  <a:srgbClr val="FF0000"/>
                </a:solidFill>
              </a:rPr>
              <a:t>лёжа = когда я лежал</a:t>
            </a:r>
            <a:r>
              <a:rPr lang="ru-RU" sz="2400" dirty="0" smtClean="0"/>
              <a:t>, </a:t>
            </a:r>
            <a:r>
              <a:rPr lang="ru-RU" sz="2400" dirty="0"/>
              <a:t>уж долго </a:t>
            </a:r>
            <a:r>
              <a:rPr lang="ru-RU" sz="2400" dirty="0">
                <a:solidFill>
                  <a:srgbClr val="FF0000"/>
                </a:solidFill>
              </a:rPr>
              <a:t>думал</a:t>
            </a:r>
            <a:r>
              <a:rPr lang="ru-RU" sz="2400" dirty="0"/>
              <a:t> о смерти птицы, о страсти к небу (М. Горький) </a:t>
            </a:r>
            <a:endParaRPr lang="tr-TR" sz="2400" dirty="0" smtClean="0"/>
          </a:p>
          <a:p>
            <a:pPr marL="457200" indent="-457200" algn="just">
              <a:buAutoNum type="arabicParenR"/>
            </a:pPr>
            <a:endParaRPr lang="tr-TR" sz="2400" dirty="0"/>
          </a:p>
          <a:p>
            <a:pPr algn="just"/>
            <a:r>
              <a:rPr lang="ru-RU" sz="2400" dirty="0" smtClean="0"/>
              <a:t>2</a:t>
            </a:r>
            <a:r>
              <a:rPr lang="ru-RU" sz="2400" dirty="0"/>
              <a:t>) </a:t>
            </a:r>
            <a:r>
              <a:rPr lang="ru-RU" sz="2400" b="1" dirty="0"/>
              <a:t>Лёжа</a:t>
            </a:r>
            <a:r>
              <a:rPr lang="ru-RU" sz="2400" dirty="0"/>
              <a:t> хлеба не добудешь ( </a:t>
            </a:r>
            <a:r>
              <a:rPr lang="tr-TR" sz="2400" dirty="0"/>
              <a:t>atasözü) örneklerinde birinci cümledeki </a:t>
            </a:r>
            <a:r>
              <a:rPr lang="ru-RU" sz="2400" dirty="0"/>
              <a:t>лёжа </a:t>
            </a:r>
            <a:r>
              <a:rPr lang="tr-TR" sz="2400" dirty="0"/>
              <a:t>zarf-fiildir. </a:t>
            </a:r>
            <a:endParaRPr lang="tr-TR" sz="2400" dirty="0" smtClean="0"/>
          </a:p>
          <a:p>
            <a:pPr algn="just"/>
            <a:endParaRPr lang="tr-TR" sz="2400" dirty="0"/>
          </a:p>
          <a:p>
            <a:pPr algn="just"/>
            <a:r>
              <a:rPr lang="tr-TR" sz="2400" dirty="0" smtClean="0"/>
              <a:t>Yerine </a:t>
            </a:r>
            <a:r>
              <a:rPr lang="tr-TR" sz="2400" dirty="0"/>
              <a:t>fiil getirilebilir: </a:t>
            </a:r>
            <a:r>
              <a:rPr lang="ru-RU" sz="2400" dirty="0"/>
              <a:t>он долго думал..., когда лежал в ущелье. </a:t>
            </a:r>
            <a:r>
              <a:rPr lang="tr-TR" sz="2400" dirty="0"/>
              <a:t>İkinci cümledeki </a:t>
            </a:r>
            <a:r>
              <a:rPr lang="ru-RU" sz="2400" dirty="0"/>
              <a:t>лёжа </a:t>
            </a:r>
            <a:r>
              <a:rPr lang="tr-TR" sz="2400" dirty="0"/>
              <a:t>kelimesi durum belirtmektedir ve bu nedenle yerine fiil kullanılamaz: </a:t>
            </a:r>
            <a:r>
              <a:rPr lang="ru-RU" sz="2400" dirty="0"/>
              <a:t>Как не добудешь хлеба? </a:t>
            </a:r>
            <a:r>
              <a:rPr lang="tr-TR" sz="2400" dirty="0"/>
              <a:t>Nasıl ekmek kazanamazsın? – </a:t>
            </a:r>
            <a:r>
              <a:rPr lang="ru-RU" sz="2400" dirty="0"/>
              <a:t>лёжа, без усилий </a:t>
            </a:r>
            <a:r>
              <a:rPr lang="tr-TR" sz="2400" dirty="0"/>
              <a:t>yani yatarak, çabalamadan</a:t>
            </a:r>
            <a:r>
              <a:rPr lang="tr-TR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7927276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393291" y="236341"/>
            <a:ext cx="11287432" cy="71096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tr-TR" sz="2400" b="1" dirty="0"/>
              <a:t>3)	Zarfların bağlaç, </a:t>
            </a:r>
            <a:r>
              <a:rPr lang="tr-TR" sz="2400" b="1" dirty="0" err="1"/>
              <a:t>kiplik</a:t>
            </a:r>
            <a:r>
              <a:rPr lang="tr-TR" sz="2400" b="1" dirty="0"/>
              <a:t> (</a:t>
            </a:r>
            <a:r>
              <a:rPr lang="ru-RU" sz="2400" b="1" dirty="0"/>
              <a:t>частица), </a:t>
            </a:r>
            <a:r>
              <a:rPr lang="tr-TR" sz="2400" b="1" dirty="0"/>
              <a:t>edat (</a:t>
            </a:r>
            <a:r>
              <a:rPr lang="ru-RU" sz="2400" b="1" dirty="0"/>
              <a:t>предлог) </a:t>
            </a:r>
            <a:r>
              <a:rPr lang="tr-TR" sz="2400" b="1" dirty="0"/>
              <a:t>kelimelerine dönüşmesi:</a:t>
            </a:r>
          </a:p>
          <a:p>
            <a:pPr algn="just"/>
            <a:endParaRPr lang="tr-TR" sz="2400" dirty="0"/>
          </a:p>
          <a:p>
            <a:pPr marL="342900" indent="-342900" algn="just">
              <a:buFontTx/>
              <a:buChar char="-"/>
            </a:pPr>
            <a:r>
              <a:rPr lang="tr-TR" sz="2400" dirty="0" smtClean="0"/>
              <a:t>Zarftan </a:t>
            </a:r>
            <a:r>
              <a:rPr lang="tr-TR" sz="2400" dirty="0"/>
              <a:t>bağlaca dönüşen kelimeler: Zarftan bağlaca geçiş – </a:t>
            </a:r>
            <a:r>
              <a:rPr lang="ru-RU" sz="2400" b="1" dirty="0"/>
              <a:t>едва, пока, точно, потому</a:t>
            </a:r>
            <a:r>
              <a:rPr lang="ru-RU" sz="2400" dirty="0"/>
              <a:t> </a:t>
            </a:r>
            <a:r>
              <a:rPr lang="tr-TR" sz="2400" dirty="0"/>
              <a:t>gibi zarflar bağlayıcı görev üstlenip bağlaç olarak </a:t>
            </a:r>
            <a:r>
              <a:rPr lang="tr-TR" sz="2400" dirty="0" smtClean="0"/>
              <a:t>kullanılabilir</a:t>
            </a:r>
            <a:r>
              <a:rPr lang="ru-RU" sz="2400" dirty="0" smtClean="0"/>
              <a:t>.</a:t>
            </a:r>
          </a:p>
          <a:p>
            <a:pPr marL="342900" indent="-342900" algn="just">
              <a:buFontTx/>
              <a:buChar char="-"/>
            </a:pPr>
            <a:endParaRPr lang="ru-RU" sz="2400" dirty="0"/>
          </a:p>
          <a:p>
            <a:pPr marL="342900" indent="-342900" algn="just">
              <a:buFontTx/>
              <a:buChar char="-"/>
            </a:pPr>
            <a:r>
              <a:rPr lang="ru-RU" sz="2400" i="1" dirty="0"/>
              <a:t>Где, куда, откуда</a:t>
            </a:r>
            <a:r>
              <a:rPr lang="ru-RU" sz="2400" dirty="0"/>
              <a:t> gibi yer; </a:t>
            </a:r>
            <a:r>
              <a:rPr lang="ru-RU" sz="2400" i="1" dirty="0"/>
              <a:t>почему, зачем, отчего </a:t>
            </a:r>
            <a:r>
              <a:rPr lang="ru-RU" sz="2400" dirty="0"/>
              <a:t>gibi neden; </a:t>
            </a:r>
            <a:r>
              <a:rPr lang="ru-RU" sz="2400" i="1" dirty="0"/>
              <a:t>пока, когда </a:t>
            </a:r>
            <a:r>
              <a:rPr lang="ru-RU" sz="2400" dirty="0"/>
              <a:t>gibi zaman zarfları da bağlaç görevini üstlenebilirler: </a:t>
            </a:r>
          </a:p>
          <a:p>
            <a:pPr marL="342900" indent="-342900" algn="just">
              <a:buFontTx/>
              <a:buChar char="-"/>
            </a:pPr>
            <a:endParaRPr lang="ru-RU" sz="2400" dirty="0"/>
          </a:p>
          <a:p>
            <a:pPr marL="342900" indent="-342900" algn="just">
              <a:buFontTx/>
              <a:buChar char="-"/>
            </a:pPr>
            <a:r>
              <a:rPr lang="ru-RU" sz="2400" dirty="0"/>
              <a:t>a)	И поднимаетесь к себе по лестнице домой, и в этот момент ― бабах! ― </a:t>
            </a:r>
            <a:r>
              <a:rPr lang="ru-RU" sz="2400" b="1" dirty="0"/>
              <a:t>где</a:t>
            </a:r>
            <a:r>
              <a:rPr lang="ru-RU" sz="2400" dirty="0"/>
              <a:t> зонтик?! [Евгений Гришковец. ОдноврЕмЕнно (2004)] (где = </a:t>
            </a:r>
            <a:r>
              <a:rPr lang="ru-RU" sz="2400" dirty="0">
                <a:solidFill>
                  <a:srgbClr val="FF0000"/>
                </a:solidFill>
              </a:rPr>
              <a:t>yer </a:t>
            </a:r>
            <a:r>
              <a:rPr lang="ru-RU" sz="2400" dirty="0" smtClean="0">
                <a:solidFill>
                  <a:srgbClr val="FF0000"/>
                </a:solidFill>
              </a:rPr>
              <a:t>zarfı</a:t>
            </a:r>
            <a:r>
              <a:rPr lang="ru-RU" sz="2400" dirty="0" smtClean="0"/>
              <a:t>); </a:t>
            </a:r>
            <a:endParaRPr lang="ru-RU" sz="2400" dirty="0"/>
          </a:p>
          <a:p>
            <a:pPr marL="342900" indent="-342900" algn="just">
              <a:buFontTx/>
              <a:buChar char="-"/>
            </a:pPr>
            <a:endParaRPr lang="ru-RU" sz="2400" dirty="0"/>
          </a:p>
          <a:p>
            <a:pPr marL="342900" indent="-342900" algn="just">
              <a:buFontTx/>
              <a:buChar char="-"/>
            </a:pPr>
            <a:r>
              <a:rPr lang="ru-RU" sz="2400" dirty="0"/>
              <a:t>b)	</a:t>
            </a:r>
            <a:r>
              <a:rPr lang="ru-RU" sz="2400" i="1" dirty="0"/>
              <a:t>Первыми праздничное послание президента получили жители Камчатки, </a:t>
            </a:r>
            <a:r>
              <a:rPr lang="ru-RU" sz="2400" b="1" i="1" dirty="0"/>
              <a:t>где</a:t>
            </a:r>
            <a:r>
              <a:rPr lang="ru-RU" sz="2400" i="1" dirty="0"/>
              <a:t> новый год уже наступил</a:t>
            </a:r>
            <a:r>
              <a:rPr lang="ru-RU" sz="2400" dirty="0"/>
              <a:t>. [Путин пожелал россиянам крепкого здоровья и любви в каждом сердце // Парламентская газета, 2021.12] (</a:t>
            </a:r>
            <a:r>
              <a:rPr lang="ru-RU" sz="2400" dirty="0">
                <a:solidFill>
                  <a:srgbClr val="FF0000"/>
                </a:solidFill>
              </a:rPr>
              <a:t>где = bağlaç</a:t>
            </a:r>
            <a:r>
              <a:rPr lang="ru-RU" sz="2400" dirty="0"/>
              <a:t>). </a:t>
            </a:r>
          </a:p>
          <a:p>
            <a:pPr marL="342900" indent="-342900" algn="just">
              <a:buFontTx/>
              <a:buChar char="-"/>
            </a:pP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6014830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uman">
  <a:themeElements>
    <a:clrScheme name="Duman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Duman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uman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TM02892315[[fn=Duman]]</Template>
  <TotalTime>1361</TotalTime>
  <Words>2379</Words>
  <Application>Microsoft Office PowerPoint</Application>
  <PresentationFormat>Geniş ekran</PresentationFormat>
  <Paragraphs>312</Paragraphs>
  <Slides>37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37</vt:i4>
      </vt:variant>
    </vt:vector>
  </HeadingPairs>
  <TitlesOfParts>
    <vt:vector size="43" baseType="lpstr">
      <vt:lpstr>Arial</vt:lpstr>
      <vt:lpstr>Calibri</vt:lpstr>
      <vt:lpstr>Century Gothic</vt:lpstr>
      <vt:lpstr>Times New Roman</vt:lpstr>
      <vt:lpstr>Wingdings 3</vt:lpstr>
      <vt:lpstr>Duman</vt:lpstr>
      <vt:lpstr>Dilin Adlandırıcı Kısımları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Примеры</vt:lpstr>
      <vt:lpstr>Примеры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Çiğdem</dc:creator>
  <cp:lastModifiedBy>Çiğdem</cp:lastModifiedBy>
  <cp:revision>112</cp:revision>
  <dcterms:created xsi:type="dcterms:W3CDTF">2022-09-29T12:33:06Z</dcterms:created>
  <dcterms:modified xsi:type="dcterms:W3CDTF">2025-09-24T17:08:45Z</dcterms:modified>
</cp:coreProperties>
</file>