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произнесения русских согласных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9A294-C056-4768-83D1-F6FD358C3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0835"/>
            <a:ext cx="9601200" cy="3826565"/>
          </a:xfrm>
        </p:spPr>
        <p:txBody>
          <a:bodyPr/>
          <a:lstStyle/>
          <a:p>
            <a:r>
              <a:rPr lang="ru-RU" dirty="0"/>
              <a:t>В современном литературном языке произношение звука [г] - взрывное, мгновенное, образующееся так же, как звук [к], но с голосом: богатырь, град, гость, Гавана, Гарибальди, Гюго. </a:t>
            </a:r>
          </a:p>
          <a:p>
            <a:r>
              <a:rPr lang="ru-RU" dirty="0"/>
              <a:t>Встречающееся в речи произношение [г] как звука длительного, фрикативного (обозначается знаком h) противоречит орфоэпии.</a:t>
            </a:r>
          </a:p>
          <a:p>
            <a:r>
              <a:rPr lang="ru-RU" dirty="0"/>
              <a:t>Однако, в некоторых междометиях произношение [h] по нормам орфоэпии - сохраняется: ага, ого, гоп, господи - [</a:t>
            </a:r>
            <a:r>
              <a:rPr lang="ru-RU" dirty="0" err="1"/>
              <a:t>ahа</a:t>
            </a:r>
            <a:r>
              <a:rPr lang="ru-RU" dirty="0"/>
              <a:t>], [</a:t>
            </a:r>
            <a:r>
              <a:rPr lang="ru-RU" dirty="0" err="1"/>
              <a:t>oho</a:t>
            </a:r>
            <a:r>
              <a:rPr lang="ru-RU" dirty="0"/>
              <a:t>], [</a:t>
            </a:r>
            <a:r>
              <a:rPr lang="ru-RU" dirty="0" err="1"/>
              <a:t>hoп</a:t>
            </a:r>
            <a:r>
              <a:rPr lang="ru-RU" dirty="0"/>
              <a:t>], [</a:t>
            </a:r>
            <a:r>
              <a:rPr lang="ru-RU" dirty="0" err="1"/>
              <a:t>ho</a:t>
            </a:r>
            <a:r>
              <a:rPr lang="ru-RU" dirty="0"/>
              <a:t>]</a:t>
            </a:r>
            <a:r>
              <a:rPr lang="ru-RU" dirty="0" err="1"/>
              <a:t>споди</a:t>
            </a:r>
            <a:r>
              <a:rPr lang="ru-RU" dirty="0"/>
              <a:t> и в произношении отдельных заимствованных слов, например: габитус - [</a:t>
            </a:r>
            <a:r>
              <a:rPr lang="ru-RU" dirty="0" err="1"/>
              <a:t>hа</a:t>
            </a:r>
            <a:r>
              <a:rPr lang="ru-RU" dirty="0"/>
              <a:t>]</a:t>
            </a:r>
            <a:r>
              <a:rPr lang="ru-RU" dirty="0" err="1"/>
              <a:t>битус</a:t>
            </a:r>
            <a:r>
              <a:rPr lang="ru-RU" dirty="0"/>
              <a:t>. Интересно, что в слове бухгалтер вместо сочетания [</a:t>
            </a:r>
            <a:r>
              <a:rPr lang="ru-RU" dirty="0" err="1"/>
              <a:t>хг</a:t>
            </a:r>
            <a:r>
              <a:rPr lang="ru-RU" dirty="0"/>
              <a:t>] произносится [h]: </a:t>
            </a:r>
            <a:r>
              <a:rPr lang="ru-RU" dirty="0" err="1"/>
              <a:t>бу</a:t>
            </a:r>
            <a:r>
              <a:rPr lang="ru-RU" dirty="0"/>
              <a:t>[</a:t>
            </a:r>
            <a:r>
              <a:rPr lang="ru-RU" dirty="0" err="1"/>
              <a:t>ha</a:t>
            </a:r>
            <a:r>
              <a:rPr lang="ru-RU" dirty="0"/>
              <a:t>]</a:t>
            </a:r>
            <a:r>
              <a:rPr lang="ru-RU" dirty="0" err="1"/>
              <a:t>лтер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произнесения русских согласных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9A294-C056-4768-83D1-F6FD358C3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0835"/>
            <a:ext cx="9601200" cy="3826565"/>
          </a:xfrm>
        </p:spPr>
        <p:txBody>
          <a:bodyPr/>
          <a:lstStyle/>
          <a:p>
            <a:r>
              <a:rPr lang="ru-RU" dirty="0"/>
              <a:t>В отдельных словах звук [г] произносится как [х]: лёгкий, мягкий. Формы косвенных падежей, а также производные: мягкотелый, легковесный, налегке, мягче, легче, смягчить, облегчить, мягчайший, легчайший. В слове Бог на месте [г] произносится звук [х]. Но в косвенных падежах звучит [г]: </a:t>
            </a:r>
            <a:r>
              <a:rPr lang="ru-RU" dirty="0" err="1"/>
              <a:t>Бо</a:t>
            </a:r>
            <a:r>
              <a:rPr lang="ru-RU" dirty="0"/>
              <a:t>[г]а, </a:t>
            </a:r>
            <a:r>
              <a:rPr lang="ru-RU" dirty="0" err="1"/>
              <a:t>Бо</a:t>
            </a:r>
            <a:r>
              <a:rPr lang="ru-RU" dirty="0"/>
              <a:t>[г]у, </a:t>
            </a:r>
            <a:r>
              <a:rPr lang="ru-RU" dirty="0" err="1"/>
              <a:t>Бо</a:t>
            </a:r>
            <a:r>
              <a:rPr lang="ru-RU" dirty="0"/>
              <a:t>[г]ом и т. д.</a:t>
            </a:r>
          </a:p>
          <a:p>
            <a:r>
              <a:rPr lang="ru-RU" dirty="0"/>
              <a:t>Произношение звука [в] - губно-зубное. Он образуется путем приближения нижней губы к верхним зубам, но верхняя губа в образовании звука не участвует: вал - [в]ал, весть - [в']есть, поворот - по[в]</a:t>
            </a:r>
            <a:r>
              <a:rPr lang="ru-RU" dirty="0" err="1"/>
              <a:t>орот</a:t>
            </a:r>
            <a:r>
              <a:rPr lang="ru-RU" dirty="0"/>
              <a:t>, Варна- [в]</a:t>
            </a:r>
            <a:r>
              <a:rPr lang="ru-RU" dirty="0" err="1"/>
              <a:t>арна</a:t>
            </a:r>
            <a:r>
              <a:rPr lang="ru-RU" dirty="0"/>
              <a:t>, Витебск - [в']</a:t>
            </a:r>
            <a:r>
              <a:rPr lang="ru-RU" dirty="0" err="1"/>
              <a:t>итебск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5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произнесения русских согласных 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D13062-170F-46ED-9F2A-94DF10B9FB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8426" y="2117035"/>
            <a:ext cx="9595147" cy="38258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A6D24D-8353-47D9-882E-11F33B40DFBA}"/>
              </a:ext>
            </a:extLst>
          </p:cNvPr>
          <p:cNvSpPr txBox="1"/>
          <p:nvPr/>
        </p:nvSpPr>
        <p:spPr>
          <a:xfrm>
            <a:off x="1590261" y="2332382"/>
            <a:ext cx="8839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Произношение [в] как губно-губного звука, который образуется путём приближения нижней губы к верхней, свойственно некоторым говорам - не является литературным.</a:t>
            </a:r>
          </a:p>
          <a:p>
            <a:endParaRPr lang="ru-RU" dirty="0"/>
          </a:p>
          <a:p>
            <a:r>
              <a:rPr lang="ru-RU" dirty="0"/>
              <a:t>[л] - зубной звук образуется при плотном смыкании передней части спинки языка с верхними зубами: лампа - [л]</a:t>
            </a:r>
            <a:r>
              <a:rPr lang="ru-RU" dirty="0" err="1"/>
              <a:t>ампа</a:t>
            </a:r>
            <a:r>
              <a:rPr lang="ru-RU" dirty="0"/>
              <a:t>, луч - [л]</a:t>
            </a:r>
            <a:r>
              <a:rPr lang="ru-RU" dirty="0" err="1"/>
              <a:t>уч</a:t>
            </a:r>
            <a:r>
              <a:rPr lang="ru-RU" dirty="0"/>
              <a:t>, холодный - хо[л]</a:t>
            </a:r>
            <a:r>
              <a:rPr lang="ru-RU" dirty="0" err="1"/>
              <a:t>одный</a:t>
            </a:r>
            <a:r>
              <a:rPr lang="ru-RU" dirty="0"/>
              <a:t>, Волга - во[л]га, Паланга - па[л]</a:t>
            </a:r>
            <a:r>
              <a:rPr lang="ru-RU" dirty="0" err="1"/>
              <a:t>анга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Как отступление от нормы орфоэпии бывает произношение, когда передняя часть спинки языка лишь приближается к верхним зубам, но не прижимается к ним. И вместо [л] начинает звучать [у] неслоговой или </a:t>
            </a:r>
            <a:r>
              <a:rPr lang="ru-RU" dirty="0" err="1"/>
              <a:t>губно</a:t>
            </a:r>
            <a:r>
              <a:rPr lang="ru-RU" dirty="0"/>
              <a:t> -губной согласный [в].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4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72FD-D9F5-475D-96F1-5EF9F4A2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9017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произнесения русских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902FC-7B7A-44FA-A4B2-0EFE68A5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4817"/>
            <a:ext cx="9601200" cy="440634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200" dirty="0"/>
              <a:t>Произношение йот происходит перед ударными гласными: едкий - [</a:t>
            </a:r>
            <a:r>
              <a:rPr lang="ru-RU" sz="2200" dirty="0" err="1"/>
              <a:t>йэ</a:t>
            </a:r>
            <a:r>
              <a:rPr lang="ru-RU" sz="2200" dirty="0"/>
              <a:t>]</a:t>
            </a:r>
            <a:r>
              <a:rPr lang="ru-RU" sz="2200" dirty="0" err="1"/>
              <a:t>дкий</a:t>
            </a:r>
            <a:r>
              <a:rPr lang="ru-RU" sz="2200" dirty="0"/>
              <a:t>, разъезд - раз[</a:t>
            </a:r>
            <a:r>
              <a:rPr lang="ru-RU" sz="2200" dirty="0" err="1"/>
              <a:t>йэ</a:t>
            </a:r>
            <a:r>
              <a:rPr lang="ru-RU" sz="2200" dirty="0"/>
              <a:t>]</a:t>
            </a:r>
            <a:r>
              <a:rPr lang="ru-RU" sz="2200" dirty="0" err="1"/>
              <a:t>зд</a:t>
            </a:r>
            <a:r>
              <a:rPr lang="ru-RU" sz="2200" dirty="0"/>
              <a:t>, Емецк - [</a:t>
            </a:r>
            <a:r>
              <a:rPr lang="ru-RU" sz="2200" dirty="0" err="1"/>
              <a:t>йэ</a:t>
            </a:r>
            <a:r>
              <a:rPr lang="ru-RU" sz="2200" dirty="0"/>
              <a:t>]</a:t>
            </a:r>
            <a:r>
              <a:rPr lang="ru-RU" sz="2200" dirty="0" err="1"/>
              <a:t>мецк</a:t>
            </a:r>
            <a:r>
              <a:rPr lang="ru-RU" sz="2200" dirty="0"/>
              <a:t>, Воейков - во[</a:t>
            </a:r>
            <a:r>
              <a:rPr lang="ru-RU" sz="2200" dirty="0" err="1"/>
              <a:t>йэ</a:t>
            </a:r>
            <a:r>
              <a:rPr lang="ru-RU" sz="2200" dirty="0"/>
              <a:t>]</a:t>
            </a:r>
            <a:r>
              <a:rPr lang="ru-RU" sz="2200" dirty="0" err="1"/>
              <a:t>йков</a:t>
            </a:r>
            <a:r>
              <a:rPr lang="ru-RU" sz="2200" dirty="0"/>
              <a:t>, ерш - [</a:t>
            </a:r>
            <a:r>
              <a:rPr lang="ru-RU" sz="2200" dirty="0" err="1"/>
              <a:t>йо</a:t>
            </a:r>
            <a:r>
              <a:rPr lang="ru-RU" sz="2200" dirty="0"/>
              <a:t>]</a:t>
            </a:r>
            <a:r>
              <a:rPr lang="ru-RU" sz="2200" dirty="0" err="1"/>
              <a:t>рш</a:t>
            </a:r>
            <a:r>
              <a:rPr lang="ru-RU" sz="2200" dirty="0"/>
              <a:t>, съемка - с[</a:t>
            </a:r>
            <a:r>
              <a:rPr lang="ru-RU" sz="2200" dirty="0" err="1"/>
              <a:t>йо</a:t>
            </a:r>
            <a:r>
              <a:rPr lang="ru-RU" sz="2200" dirty="0"/>
              <a:t>]мка, южный - [</a:t>
            </a:r>
            <a:r>
              <a:rPr lang="ru-RU" sz="2200" dirty="0" err="1"/>
              <a:t>йу</a:t>
            </a:r>
            <a:r>
              <a:rPr lang="ru-RU" sz="2200" dirty="0"/>
              <a:t>]</a:t>
            </a:r>
            <a:r>
              <a:rPr lang="ru-RU" sz="2200" dirty="0" err="1"/>
              <a:t>жный</a:t>
            </a:r>
            <a:r>
              <a:rPr lang="ru-RU" sz="2200" dirty="0"/>
              <a:t>, союз - со[</a:t>
            </a:r>
            <a:r>
              <a:rPr lang="ru-RU" sz="2200" dirty="0" err="1"/>
              <a:t>йу</a:t>
            </a:r>
            <a:r>
              <a:rPr lang="ru-RU" sz="2200" dirty="0"/>
              <a:t>]з, </a:t>
            </a:r>
            <a:r>
              <a:rPr lang="ru-RU" sz="2200" dirty="0" err="1"/>
              <a:t>Юлемисте</a:t>
            </a:r>
            <a:r>
              <a:rPr lang="ru-RU" sz="2200" dirty="0"/>
              <a:t> - [</a:t>
            </a:r>
            <a:r>
              <a:rPr lang="ru-RU" sz="2200" dirty="0" err="1"/>
              <a:t>йу</a:t>
            </a:r>
            <a:r>
              <a:rPr lang="ru-RU" sz="2200" dirty="0"/>
              <a:t>]</a:t>
            </a:r>
            <a:r>
              <a:rPr lang="ru-RU" sz="2200" dirty="0" err="1"/>
              <a:t>лемисте</a:t>
            </a:r>
            <a:r>
              <a:rPr lang="ru-RU" sz="2200" dirty="0"/>
              <a:t>, яблоко - [</a:t>
            </a:r>
            <a:r>
              <a:rPr lang="ru-RU" sz="2200" dirty="0" err="1"/>
              <a:t>йа</a:t>
            </a:r>
            <a:r>
              <a:rPr lang="ru-RU" sz="2200" dirty="0"/>
              <a:t>]</a:t>
            </a:r>
            <a:r>
              <a:rPr lang="ru-RU" sz="2200" dirty="0" err="1"/>
              <a:t>блоко</a:t>
            </a:r>
            <a:r>
              <a:rPr lang="ru-RU" sz="2200" dirty="0"/>
              <a:t>, пьяный - п[</a:t>
            </a:r>
            <a:r>
              <a:rPr lang="ru-RU" sz="2200" dirty="0" err="1"/>
              <a:t>йа</a:t>
            </a:r>
            <a:r>
              <a:rPr lang="ru-RU" sz="2200" dirty="0"/>
              <a:t>]</a:t>
            </a:r>
            <a:r>
              <a:rPr lang="ru-RU" sz="2200" dirty="0" err="1"/>
              <a:t>ный</a:t>
            </a:r>
            <a:r>
              <a:rPr lang="ru-RU" sz="2200" dirty="0"/>
              <a:t>, Ява - [</a:t>
            </a:r>
            <a:r>
              <a:rPr lang="ru-RU" sz="2200" dirty="0" err="1"/>
              <a:t>йа</a:t>
            </a:r>
            <a:r>
              <a:rPr lang="ru-RU" sz="2200" dirty="0"/>
              <a:t>]</a:t>
            </a:r>
            <a:r>
              <a:rPr lang="ru-RU" sz="2200" dirty="0" err="1"/>
              <a:t>ва</a:t>
            </a:r>
            <a:r>
              <a:rPr lang="ru-RU" sz="2200" dirty="0"/>
              <a:t>, Поярково - по[</a:t>
            </a:r>
            <a:r>
              <a:rPr lang="ru-RU" sz="2200" dirty="0" err="1"/>
              <a:t>йа</a:t>
            </a:r>
            <a:r>
              <a:rPr lang="ru-RU" sz="2200" dirty="0"/>
              <a:t>]</a:t>
            </a:r>
            <a:r>
              <a:rPr lang="ru-RU" sz="2200" dirty="0" err="1"/>
              <a:t>рково</a:t>
            </a:r>
            <a:r>
              <a:rPr lang="ru-RU" sz="2200" dirty="0"/>
              <a:t>, а также в безударных слогах перед согласными: еловый - [</a:t>
            </a:r>
            <a:r>
              <a:rPr lang="ru-RU" sz="2200" dirty="0" err="1"/>
              <a:t>йиэ</a:t>
            </a:r>
            <a:r>
              <a:rPr lang="ru-RU" sz="2200" dirty="0"/>
              <a:t>]</a:t>
            </a:r>
            <a:r>
              <a:rPr lang="ru-RU" sz="2200" dirty="0" err="1"/>
              <a:t>ловый</a:t>
            </a:r>
            <a:r>
              <a:rPr lang="ru-RU" sz="2200" dirty="0"/>
              <a:t>, египтянин - [</a:t>
            </a:r>
            <a:r>
              <a:rPr lang="ru-RU" sz="2200" dirty="0" err="1"/>
              <a:t>йь</a:t>
            </a:r>
            <a:r>
              <a:rPr lang="ru-RU" sz="2200" dirty="0"/>
              <a:t>]</a:t>
            </a:r>
            <a:r>
              <a:rPr lang="ru-RU" sz="2200" dirty="0" err="1"/>
              <a:t>гиптянин</a:t>
            </a:r>
            <a:r>
              <a:rPr lang="ru-RU" sz="2200" dirty="0"/>
              <a:t>, Ереван - [</a:t>
            </a:r>
            <a:r>
              <a:rPr lang="ru-RU" sz="2200" dirty="0" err="1"/>
              <a:t>йь</a:t>
            </a:r>
            <a:r>
              <a:rPr lang="ru-RU" sz="2200" dirty="0"/>
              <a:t>]</a:t>
            </a:r>
            <a:r>
              <a:rPr lang="ru-RU" sz="2200" dirty="0" err="1"/>
              <a:t>реван</a:t>
            </a:r>
            <a:r>
              <a:rPr lang="ru-RU" sz="2200" dirty="0"/>
              <a:t>, юнец - [</a:t>
            </a:r>
            <a:r>
              <a:rPr lang="ru-RU" sz="2200" dirty="0" err="1"/>
              <a:t>йу</a:t>
            </a:r>
            <a:r>
              <a:rPr lang="ru-RU" sz="2200" dirty="0"/>
              <a:t>]</a:t>
            </a:r>
            <a:r>
              <a:rPr lang="ru-RU" sz="2200" dirty="0" err="1"/>
              <a:t>нец</a:t>
            </a:r>
            <a:r>
              <a:rPr lang="ru-RU" sz="2200" dirty="0"/>
              <a:t>, юбиляр- [</a:t>
            </a:r>
            <a:r>
              <a:rPr lang="ru-RU" sz="2200" dirty="0" err="1"/>
              <a:t>йу</a:t>
            </a:r>
            <a:r>
              <a:rPr lang="ru-RU" sz="2200" dirty="0"/>
              <a:t>]</a:t>
            </a:r>
            <a:r>
              <a:rPr lang="ru-RU" sz="2200" dirty="0" err="1"/>
              <a:t>биляр</a:t>
            </a:r>
            <a:r>
              <a:rPr lang="ru-RU" sz="2200" dirty="0"/>
              <a:t>, Юкатан- [</a:t>
            </a:r>
            <a:r>
              <a:rPr lang="ru-RU" sz="2200" dirty="0" err="1"/>
              <a:t>йу</a:t>
            </a:r>
            <a:r>
              <a:rPr lang="ru-RU" sz="2200" dirty="0"/>
              <a:t>]катан, </a:t>
            </a:r>
            <a:r>
              <a:rPr lang="ru-RU" sz="2200" dirty="0" err="1"/>
              <a:t>Боюклы</a:t>
            </a:r>
            <a:r>
              <a:rPr lang="ru-RU" sz="2200" dirty="0"/>
              <a:t> - </a:t>
            </a:r>
            <a:r>
              <a:rPr lang="ru-RU" sz="2200" dirty="0" err="1"/>
              <a:t>бо</a:t>
            </a:r>
            <a:r>
              <a:rPr lang="ru-RU" sz="2200" dirty="0"/>
              <a:t>[</a:t>
            </a:r>
            <a:r>
              <a:rPr lang="ru-RU" sz="2200" dirty="0" err="1"/>
              <a:t>йу</a:t>
            </a:r>
            <a:r>
              <a:rPr lang="ru-RU" sz="2200" dirty="0"/>
              <a:t>]</a:t>
            </a:r>
            <a:r>
              <a:rPr lang="ru-RU" sz="2200" dirty="0" err="1"/>
              <a:t>клы</a:t>
            </a:r>
            <a:r>
              <a:rPr lang="ru-RU" sz="2200" dirty="0"/>
              <a:t>, Яровой - [</a:t>
            </a:r>
            <a:r>
              <a:rPr lang="ru-RU" sz="2200" dirty="0" err="1"/>
              <a:t>йь</a:t>
            </a:r>
            <a:r>
              <a:rPr lang="ru-RU" sz="2200" dirty="0"/>
              <a:t>]</a:t>
            </a:r>
            <a:r>
              <a:rPr lang="ru-RU" sz="2200" dirty="0" err="1"/>
              <a:t>ровой</a:t>
            </a:r>
            <a:r>
              <a:rPr lang="ru-RU" sz="2200" dirty="0"/>
              <a:t>, Ядвига - [</a:t>
            </a:r>
            <a:r>
              <a:rPr lang="ru-RU" sz="2200" dirty="0" err="1"/>
              <a:t>йиэ</a:t>
            </a:r>
            <a:r>
              <a:rPr lang="ru-RU" sz="2200" dirty="0"/>
              <a:t>]</a:t>
            </a:r>
            <a:r>
              <a:rPr lang="ru-RU" sz="2200" dirty="0" err="1"/>
              <a:t>двйга</a:t>
            </a:r>
            <a:r>
              <a:rPr lang="ru-RU" sz="2200" dirty="0"/>
              <a:t>.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/>
              <a:t>Произносится йот и на месте буквы й в начале слова: йог, йод, йотация, Йемен, Йоркшир, Йожеф, </a:t>
            </a:r>
            <a:r>
              <a:rPr lang="ru-RU" sz="2200" dirty="0" err="1"/>
              <a:t>Йорген</a:t>
            </a:r>
            <a:r>
              <a:rPr lang="ru-RU" sz="2200" dirty="0"/>
              <a:t>.</a:t>
            </a:r>
          </a:p>
          <a:p>
            <a:pPr algn="just"/>
            <a:r>
              <a:rPr lang="ru-RU" sz="2200" dirty="0"/>
              <a:t>В положении между двумя [и] йот не произносится: армии - </a:t>
            </a:r>
            <a:r>
              <a:rPr lang="ru-RU" sz="2200" dirty="0" err="1"/>
              <a:t>арм</a:t>
            </a:r>
            <a:r>
              <a:rPr lang="ru-RU" sz="2200" dirty="0"/>
              <a:t>[</a:t>
            </a:r>
            <a:r>
              <a:rPr lang="ru-RU" sz="2200" dirty="0" err="1"/>
              <a:t>ии</a:t>
            </a:r>
            <a:r>
              <a:rPr lang="ru-RU" sz="2200" dirty="0"/>
              <a:t>], партии - парт[</a:t>
            </a:r>
            <a:r>
              <a:rPr lang="ru-RU" sz="2200" dirty="0" err="1"/>
              <a:t>ии</a:t>
            </a:r>
            <a:r>
              <a:rPr lang="ru-RU" sz="2200" dirty="0"/>
              <a:t>]. Но в некоторых иноязычных словах он сохраняется: </a:t>
            </a:r>
            <a:r>
              <a:rPr lang="ru-RU" sz="2200" dirty="0" err="1"/>
              <a:t>Шантийи</a:t>
            </a:r>
            <a:r>
              <a:rPr lang="ru-RU" sz="2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585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72FD-D9F5-475D-96F1-5EF9F4A2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9017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произнесения русских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902FC-7B7A-44FA-A4B2-0EFE68A5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64904"/>
            <a:ext cx="9601200" cy="44063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/>
              <a:t>На месте буквы щ произносится долгий мягкий звук [ш]: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/>
              <a:t>щука- [ш':]</a:t>
            </a:r>
            <a:r>
              <a:rPr lang="ru-RU" sz="2200" dirty="0" err="1"/>
              <a:t>ука</a:t>
            </a:r>
            <a:r>
              <a:rPr lang="ru-RU" sz="2200" dirty="0"/>
              <a:t>, щель- [ш':]ель, роща - </a:t>
            </a:r>
            <a:r>
              <a:rPr lang="ru-RU" sz="2200" dirty="0" err="1"/>
              <a:t>ро</a:t>
            </a:r>
            <a:r>
              <a:rPr lang="ru-RU" sz="2200" dirty="0"/>
              <a:t>[ш':] а, Щедрин - [ш':]</a:t>
            </a:r>
            <a:r>
              <a:rPr lang="ru-RU" sz="2200" dirty="0" err="1"/>
              <a:t>едрину</a:t>
            </a:r>
            <a:r>
              <a:rPr lang="ru-RU" sz="2200" dirty="0"/>
              <a:t>, Щусев - [ш':]усев, </a:t>
            </a:r>
            <a:r>
              <a:rPr lang="ru-RU" sz="2200" dirty="0" err="1"/>
              <a:t>Пущин</a:t>
            </a:r>
            <a:r>
              <a:rPr lang="ru-RU" sz="2200" dirty="0"/>
              <a:t> - </a:t>
            </a:r>
            <a:r>
              <a:rPr lang="ru-RU" sz="2200" dirty="0" err="1"/>
              <a:t>пу</a:t>
            </a:r>
            <a:r>
              <a:rPr lang="ru-RU" sz="2200" dirty="0"/>
              <a:t>[ш':]ин. Бывает также произношение на месте буквы щ мягкого звука [ш] с очень слабым элементом [ч]: [</a:t>
            </a:r>
            <a:r>
              <a:rPr lang="ru-RU" sz="2200" dirty="0" err="1"/>
              <a:t>ш'ч</a:t>
            </a:r>
            <a:r>
              <a:rPr lang="ru-RU" sz="2200" dirty="0"/>
              <a:t>]</a:t>
            </a:r>
            <a:r>
              <a:rPr lang="ru-RU" sz="2200" dirty="0" err="1"/>
              <a:t>ука</a:t>
            </a:r>
            <a:r>
              <a:rPr lang="ru-RU" sz="2200" dirty="0"/>
              <a:t>, [</a:t>
            </a:r>
            <a:r>
              <a:rPr lang="ru-RU" sz="2200" dirty="0" err="1"/>
              <a:t>ш'ч</a:t>
            </a:r>
            <a:r>
              <a:rPr lang="ru-RU" sz="2200" dirty="0"/>
              <a:t>]ель, </a:t>
            </a:r>
            <a:r>
              <a:rPr lang="ru-RU" sz="2200" dirty="0" err="1"/>
              <a:t>ро</a:t>
            </a:r>
            <a:r>
              <a:rPr lang="ru-RU" sz="2200" dirty="0"/>
              <a:t>[</a:t>
            </a:r>
            <a:r>
              <a:rPr lang="ru-RU" sz="2200" dirty="0" err="1"/>
              <a:t>ш'ч</a:t>
            </a:r>
            <a:r>
              <a:rPr lang="ru-RU" sz="2200" dirty="0"/>
              <a:t>]а, [</a:t>
            </a:r>
            <a:r>
              <a:rPr lang="ru-RU" sz="2200" dirty="0" err="1"/>
              <a:t>шч</a:t>
            </a:r>
            <a:r>
              <a:rPr lang="ru-RU" sz="2200" dirty="0"/>
              <a:t>]</a:t>
            </a:r>
            <a:r>
              <a:rPr lang="ru-RU" sz="2200" dirty="0" err="1"/>
              <a:t>едрйн</a:t>
            </a:r>
            <a:r>
              <a:rPr lang="ru-RU" sz="2200" dirty="0"/>
              <a:t>, [</a:t>
            </a:r>
            <a:r>
              <a:rPr lang="ru-RU" sz="2200" dirty="0" err="1"/>
              <a:t>ш'ч</a:t>
            </a:r>
            <a:r>
              <a:rPr lang="ru-RU" sz="2200" dirty="0"/>
              <a:t>]усев, </a:t>
            </a:r>
            <a:r>
              <a:rPr lang="ru-RU" sz="2200" dirty="0" err="1"/>
              <a:t>пу</a:t>
            </a:r>
            <a:r>
              <a:rPr lang="ru-RU" sz="2200" dirty="0"/>
              <a:t>[</a:t>
            </a:r>
            <a:r>
              <a:rPr lang="ru-RU" sz="2200" dirty="0" err="1"/>
              <a:t>ш'ч</a:t>
            </a:r>
            <a:r>
              <a:rPr lang="ru-RU" sz="2200" dirty="0"/>
              <a:t>]ин. По правилам орфоэпии нормативен первый вариант! В словах всенощная, помощник на месте щ произносится  [ш] - </a:t>
            </a:r>
            <a:r>
              <a:rPr lang="ru-RU" sz="2200" dirty="0" err="1"/>
              <a:t>всено</a:t>
            </a:r>
            <a:r>
              <a:rPr lang="ru-RU" sz="2200" dirty="0"/>
              <a:t>[ш]ная,  </a:t>
            </a:r>
            <a:r>
              <a:rPr lang="ru-RU" sz="2200" dirty="0" err="1"/>
              <a:t>помо</a:t>
            </a:r>
            <a:r>
              <a:rPr lang="ru-RU" sz="2200" dirty="0"/>
              <a:t>[ш]ник.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002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72FD-D9F5-475D-96F1-5EF9F4A2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9017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произнесения русских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902FC-7B7A-44FA-A4B2-0EFE68A5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97426"/>
            <a:ext cx="9601200" cy="27034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Звук [ц], - твердый, имеющий элемент [т]. Произносится как бы сочетание [тс], но слитно, как один звук:</a:t>
            </a:r>
          </a:p>
          <a:p>
            <a:pPr marL="0" indent="0" algn="just">
              <a:buNone/>
            </a:pPr>
            <a:r>
              <a:rPr lang="ru-RU" dirty="0"/>
              <a:t>Пример: цифра- [</a:t>
            </a:r>
            <a:r>
              <a:rPr lang="ru-RU" dirty="0" err="1"/>
              <a:t>цы</a:t>
            </a:r>
            <a:r>
              <a:rPr lang="ru-RU" dirty="0"/>
              <a:t>]фра, циркуль 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ркуль</a:t>
            </a:r>
            <a:r>
              <a:rPr lang="ru-RU" dirty="0"/>
              <a:t>, </a:t>
            </a:r>
          </a:p>
          <a:p>
            <a:pPr marL="0" indent="0" algn="just">
              <a:buNone/>
            </a:pPr>
            <a:r>
              <a:rPr lang="ru-RU" dirty="0"/>
              <a:t>	станция - стан[</a:t>
            </a:r>
            <a:r>
              <a:rPr lang="ru-RU" dirty="0" err="1"/>
              <a:t>цы</a:t>
            </a:r>
            <a:r>
              <a:rPr lang="ru-RU" dirty="0"/>
              <a:t>]я, лекция - лек[</a:t>
            </a:r>
            <a:r>
              <a:rPr lang="ru-RU" dirty="0" err="1"/>
              <a:t>цы</a:t>
            </a:r>
            <a:r>
              <a:rPr lang="ru-RU" dirty="0"/>
              <a:t>]я, </a:t>
            </a:r>
          </a:p>
          <a:p>
            <a:pPr marL="0" indent="0" algn="just">
              <a:buNone/>
            </a:pPr>
            <a:r>
              <a:rPr lang="ru-RU" dirty="0"/>
              <a:t>	Цимлянск 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млянск</a:t>
            </a:r>
            <a:r>
              <a:rPr lang="ru-RU" dirty="0"/>
              <a:t>, Цигаль-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галь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[ч] - мягкий звук, имеющий элемент [т']. Произносится как бы сочетание [</a:t>
            </a:r>
            <a:r>
              <a:rPr lang="ru-RU" dirty="0" err="1"/>
              <a:t>т'ш</a:t>
            </a:r>
            <a:r>
              <a:rPr lang="ru-RU" dirty="0"/>
              <a:t>'], но слитно.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1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72FD-D9F5-475D-96F1-5EF9F4A2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49017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произнесения русских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902FC-7B7A-44FA-A4B2-0EFE68A5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4817"/>
            <a:ext cx="9601200" cy="44924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Отдельные согласные бывают только твёрдыми: [ж], [ш], [ц]. Они не смягчаются ни в положении перед [и] и [э]</a:t>
            </a:r>
          </a:p>
          <a:p>
            <a:pPr marL="0" indent="0" algn="just">
              <a:buNone/>
            </a:pPr>
            <a:r>
              <a:rPr lang="ru-RU" dirty="0"/>
              <a:t>Пример: (жир - [</a:t>
            </a:r>
            <a:r>
              <a:rPr lang="ru-RU" dirty="0" err="1"/>
              <a:t>жы</a:t>
            </a:r>
            <a:r>
              <a:rPr lang="ru-RU" dirty="0"/>
              <a:t>]р, </a:t>
            </a:r>
            <a:r>
              <a:rPr lang="ru-RU" dirty="0" err="1"/>
              <a:t>Жильбер</a:t>
            </a:r>
            <a:r>
              <a:rPr lang="ru-RU" dirty="0"/>
              <a:t> - [</a:t>
            </a:r>
            <a:r>
              <a:rPr lang="ru-RU" dirty="0" err="1"/>
              <a:t>жы</a:t>
            </a:r>
            <a:r>
              <a:rPr lang="ru-RU" dirty="0"/>
              <a:t>]</a:t>
            </a:r>
            <a:r>
              <a:rPr lang="ru-RU" dirty="0" err="1"/>
              <a:t>льбер</a:t>
            </a:r>
            <a:r>
              <a:rPr lang="ru-RU" dirty="0"/>
              <a:t>, жесть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сть</a:t>
            </a:r>
            <a:r>
              <a:rPr lang="ru-RU" dirty="0"/>
              <a:t>, Жешув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шув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/>
              <a:t>	 ширь - [</a:t>
            </a:r>
            <a:r>
              <a:rPr lang="ru-RU" dirty="0" err="1"/>
              <a:t>шы</a:t>
            </a:r>
            <a:r>
              <a:rPr lang="ru-RU" dirty="0"/>
              <a:t>]</a:t>
            </a:r>
            <a:r>
              <a:rPr lang="ru-RU" dirty="0" err="1"/>
              <a:t>рь</a:t>
            </a:r>
            <a:r>
              <a:rPr lang="ru-RU" dirty="0"/>
              <a:t>, Шильон - [</a:t>
            </a:r>
            <a:r>
              <a:rPr lang="ru-RU" dirty="0" err="1"/>
              <a:t>шы</a:t>
            </a:r>
            <a:r>
              <a:rPr lang="ru-RU" dirty="0"/>
              <a:t>]</a:t>
            </a:r>
            <a:r>
              <a:rPr lang="ru-RU" dirty="0" err="1"/>
              <a:t>льон</a:t>
            </a:r>
            <a:r>
              <a:rPr lang="ru-RU" dirty="0"/>
              <a:t>, шерсть - [шэ]</a:t>
            </a:r>
            <a:r>
              <a:rPr lang="ru-RU" dirty="0" err="1"/>
              <a:t>рсть</a:t>
            </a:r>
            <a:r>
              <a:rPr lang="ru-RU" dirty="0"/>
              <a:t>, Шелли - [шэ]</a:t>
            </a:r>
            <a:r>
              <a:rPr lang="ru-RU" dirty="0" err="1"/>
              <a:t>лли</a:t>
            </a:r>
            <a:r>
              <a:rPr lang="ru-RU" dirty="0"/>
              <a:t>, </a:t>
            </a:r>
          </a:p>
          <a:p>
            <a:pPr marL="0" indent="0" algn="just">
              <a:buNone/>
            </a:pPr>
            <a:r>
              <a:rPr lang="ru-RU" dirty="0"/>
              <a:t>	цирк 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рк</a:t>
            </a:r>
            <a:r>
              <a:rPr lang="ru-RU" dirty="0"/>
              <a:t>, цех - [</a:t>
            </a:r>
            <a:r>
              <a:rPr lang="ru-RU" dirty="0" err="1"/>
              <a:t>цэ</a:t>
            </a:r>
            <a:r>
              <a:rPr lang="ru-RU" dirty="0"/>
              <a:t>]х, Цеткин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ткин</a:t>
            </a:r>
            <a:r>
              <a:rPr lang="ru-RU" dirty="0"/>
              <a:t>),</a:t>
            </a:r>
          </a:p>
          <a:p>
            <a:pPr marL="0" indent="0" algn="just">
              <a:buNone/>
            </a:pPr>
            <a:r>
              <a:rPr lang="ru-RU" dirty="0"/>
              <a:t> ни в положении перед мягкими </a:t>
            </a:r>
          </a:p>
          <a:p>
            <a:pPr marL="0" indent="0" algn="just">
              <a:buNone/>
            </a:pPr>
            <a:r>
              <a:rPr lang="ru-RU" dirty="0"/>
              <a:t>Пример: (художник - худо [</a:t>
            </a:r>
            <a:r>
              <a:rPr lang="ru-RU" dirty="0" err="1"/>
              <a:t>жн</a:t>
            </a:r>
            <a:r>
              <a:rPr lang="ru-RU" dirty="0"/>
              <a:t>']</a:t>
            </a:r>
            <a:r>
              <a:rPr lang="ru-RU" dirty="0" err="1"/>
              <a:t>ик</a:t>
            </a:r>
            <a:r>
              <a:rPr lang="ru-RU" dirty="0"/>
              <a:t>, награждён - </a:t>
            </a:r>
            <a:r>
              <a:rPr lang="ru-RU" dirty="0" err="1"/>
              <a:t>награ</a:t>
            </a:r>
            <a:r>
              <a:rPr lang="ru-RU" dirty="0"/>
              <a:t>[</a:t>
            </a:r>
            <a:r>
              <a:rPr lang="ru-RU" dirty="0" err="1"/>
              <a:t>жд</a:t>
            </a:r>
            <a:r>
              <a:rPr lang="ru-RU" dirty="0"/>
              <a:t>'] </a:t>
            </a:r>
            <a:r>
              <a:rPr lang="ru-RU" dirty="0" err="1"/>
              <a:t>ён</a:t>
            </a:r>
            <a:r>
              <a:rPr lang="ru-RU" dirty="0"/>
              <a:t>,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/>
              <a:t>Жвирка</a:t>
            </a:r>
            <a:r>
              <a:rPr lang="ru-RU" dirty="0"/>
              <a:t> - [</a:t>
            </a:r>
            <a:r>
              <a:rPr lang="ru-RU" dirty="0" err="1"/>
              <a:t>жв</a:t>
            </a:r>
            <a:r>
              <a:rPr lang="ru-RU" dirty="0"/>
              <a:t>']</a:t>
            </a:r>
            <a:r>
              <a:rPr lang="ru-RU" dirty="0" err="1"/>
              <a:t>ирка</a:t>
            </a:r>
            <a:r>
              <a:rPr lang="ru-RU" dirty="0"/>
              <a:t>, здешний - </a:t>
            </a:r>
            <a:r>
              <a:rPr lang="ru-RU" dirty="0" err="1"/>
              <a:t>зде</a:t>
            </a:r>
            <a:r>
              <a:rPr lang="ru-RU" dirty="0"/>
              <a:t>[</a:t>
            </a:r>
            <a:r>
              <a:rPr lang="ru-RU" dirty="0" err="1"/>
              <a:t>шн</a:t>
            </a:r>
            <a:r>
              <a:rPr lang="ru-RU" dirty="0"/>
              <a:t>]</a:t>
            </a:r>
            <a:r>
              <a:rPr lang="ru-RU" dirty="0" err="1"/>
              <a:t>ий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/>
              <a:t>	 промышленный - </a:t>
            </a:r>
            <a:r>
              <a:rPr lang="ru-RU" dirty="0" err="1"/>
              <a:t>промы</a:t>
            </a:r>
            <a:r>
              <a:rPr lang="ru-RU" dirty="0"/>
              <a:t>[</a:t>
            </a:r>
            <a:r>
              <a:rPr lang="ru-RU" dirty="0" err="1"/>
              <a:t>шл</a:t>
            </a:r>
            <a:r>
              <a:rPr lang="ru-RU" dirty="0"/>
              <a:t>']енный, </a:t>
            </a:r>
          </a:p>
          <a:p>
            <a:pPr marL="0" indent="0" algn="just">
              <a:buNone/>
            </a:pPr>
            <a:r>
              <a:rPr lang="ru-RU" dirty="0"/>
              <a:t>	Перемышль - </a:t>
            </a:r>
            <a:r>
              <a:rPr lang="ru-RU" dirty="0" err="1"/>
              <a:t>перемы</a:t>
            </a:r>
            <a:r>
              <a:rPr lang="ru-RU" dirty="0"/>
              <a:t>[</a:t>
            </a:r>
            <a:r>
              <a:rPr lang="ru-RU" dirty="0" err="1"/>
              <a:t>шл</a:t>
            </a:r>
            <a:r>
              <a:rPr lang="ru-RU" dirty="0"/>
              <a:t>'], цвет - [</a:t>
            </a:r>
            <a:r>
              <a:rPr lang="ru-RU" dirty="0" err="1"/>
              <a:t>цв</a:t>
            </a:r>
            <a:r>
              <a:rPr lang="ru-RU" dirty="0"/>
              <a:t>']</a:t>
            </a:r>
            <a:r>
              <a:rPr lang="ru-RU" dirty="0" err="1"/>
              <a:t>ет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21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1276</TotalTime>
  <Words>1243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</vt:lpstr>
      <vt:lpstr>Особенности произнесения русских согласных </vt:lpstr>
      <vt:lpstr>Особенности произнесения русских согласных </vt:lpstr>
      <vt:lpstr>Особенности произнесения русских согласных </vt:lpstr>
      <vt:lpstr>Особенности произнесения русских согласных</vt:lpstr>
      <vt:lpstr>Особенности произнесения русских согласных</vt:lpstr>
      <vt:lpstr>Особенности произнесения русских согласных</vt:lpstr>
      <vt:lpstr>Особенности произнесения русских согласных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308</cp:revision>
  <dcterms:created xsi:type="dcterms:W3CDTF">2020-03-24T12:01:02Z</dcterms:created>
  <dcterms:modified xsi:type="dcterms:W3CDTF">2020-07-06T12:56:01Z</dcterms:modified>
</cp:coreProperties>
</file>