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304" r:id="rId10"/>
    <p:sldId id="283" r:id="rId11"/>
    <p:sldId id="284" r:id="rId12"/>
    <p:sldId id="285" r:id="rId13"/>
    <p:sldId id="286" r:id="rId14"/>
    <p:sldId id="296" r:id="rId15"/>
    <p:sldId id="297" r:id="rId16"/>
    <p:sldId id="299" r:id="rId17"/>
    <p:sldId id="30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8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7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3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7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02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4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9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8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3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7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6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45997-0D83-4961-82CB-D56256666344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579E74-0465-4D12-82AF-900C0531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5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741A-1A13-4646-A8F4-434921E5A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Rekabet Politikası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63CE-5779-4BE5-A35B-0EF290DF5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Sanayi İktisadı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2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6D62-B342-4F36-B557-3102391D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Gizli fiyat azaltımı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BA4B-0618-4E20-A87E-BA3E2F3CE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noProof="0" dirty="0"/>
              <a:t>Müşteri piyasaları</a:t>
            </a:r>
            <a:r>
              <a:rPr lang="en-US" b="1" noProof="0" dirty="0"/>
              <a:t>: </a:t>
            </a:r>
            <a:r>
              <a:rPr lang="tr-TR" b="1" noProof="0" dirty="0"/>
              <a:t>Az sayıda ve büyük müşteriler: reklamcılık, denizaşırı taşımacılık ve çimento</a:t>
            </a:r>
          </a:p>
          <a:p>
            <a:r>
              <a:rPr lang="tr-TR" noProof="0" dirty="0"/>
              <a:t>Bu piyasalarda fiyat denetimi zordur, müşteriden müşteriye değişir.</a:t>
            </a:r>
            <a:endParaRPr lang="en-US" noProof="0" dirty="0"/>
          </a:p>
          <a:p>
            <a:r>
              <a:rPr lang="tr-TR" noProof="0" dirty="0"/>
              <a:t>Talbin dalgalandığı bir ortamda fiyattaki düşüşün talepten mi yoksa gizli ittifakta yapılan hileden mi kaynaklandığı belli olmaz.</a:t>
            </a:r>
            <a:endParaRPr lang="en-US" noProof="0" dirty="0"/>
          </a:p>
          <a:p>
            <a:r>
              <a:rPr lang="tr-TR" b="1" noProof="0" dirty="0"/>
              <a:t>Masum bir firmayı cezalandırma durumu ortaya çıkabilir.</a:t>
            </a:r>
            <a:endParaRPr lang="en-US" b="1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8F0BA-A1B7-46ED-8888-92E6549A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86591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2B3E-45FC-4760-B11D-DA85EF1A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Gizli fiyat azaltımı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A0BE1-3568-4099-ABBB-11AD486F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Örneğin bir firmanın cezalandırılmaması en iyi strateji olabilir mi?</a:t>
            </a:r>
          </a:p>
          <a:p>
            <a:r>
              <a:rPr lang="tr-TR" noProof="0" dirty="0"/>
              <a:t>Hayır! Buundan sonra her firma aynı bahaneye ba</a:t>
            </a:r>
            <a:r>
              <a:rPr lang="tr-TR" dirty="0"/>
              <a:t>şvurup hile yapacaktır.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CCF19-3F45-4347-B1FC-16587828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02759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B7C2-71C7-4311-B1D1-BB7F6464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Ara çözüm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EE7AF-E163-4406-9CEE-34084F5D2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Düşük taleple karşılaşan her firma ceza moduna geçecek ama ceza süresi T ile sabitlenip sonsuza kadar sürmeyecek.</a:t>
            </a:r>
            <a:endParaRPr lang="en-US" noProof="0" dirty="0"/>
          </a:p>
          <a:p>
            <a:r>
              <a:rPr lang="tr-TR" noProof="0" dirty="0"/>
              <a:t>T yeterince büyükse ve firmalar gelecekteki karlarına yeterince değer biçiyorlarsa (iflas etmeyi beklemiyorlarsa) bu gayet olası bir dengedir</a:t>
            </a:r>
            <a:r>
              <a:rPr lang="en-US" noProof="0" dirty="0"/>
              <a:t>.</a:t>
            </a:r>
          </a:p>
          <a:p>
            <a:r>
              <a:rPr lang="tr-TR" noProof="0" dirty="0"/>
              <a:t>Bu durum gerçek hayatta gözlemlenen ittifak ve savaş dönemlerini açıklar.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15E80-5D32-4B8D-8691-584D89DF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0328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65E3-DC21-4173-BF5A-B05B7C3F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dirty="0"/>
              <a:t>Kimse hile yapmasa da dengede mutlaka fiyat savaşları olacaktır.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A590-BBEC-45BA-A93A-470263FF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Dengede kimse hile yapmıyor ama talep dalgalanmaları fiyat savaşına yine de yol açıyor</a:t>
            </a:r>
            <a:r>
              <a:rPr lang="en-US" noProof="0" dirty="0"/>
              <a:t>.</a:t>
            </a:r>
          </a:p>
          <a:p>
            <a:endParaRPr lang="en-US" noProof="0" dirty="0"/>
          </a:p>
          <a:p>
            <a:r>
              <a:rPr lang="tr-TR" b="1" noProof="0" dirty="0"/>
              <a:t>Eğer fiyatların doğrudan gözlenmesi mümkün değilse fiyat savaşları dengenin ayrılmaz bir parçasıdır</a:t>
            </a:r>
            <a:r>
              <a:rPr lang="en-US" b="1" noProof="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23F24-79C3-4EA9-9E16-4824AF08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94557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4BB-F4D4-49C8-A628-EED5F403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dirty="0"/>
              <a:t>Firmaların birden çok piyasada karşı karşıya gelmesi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F3FA-522C-44DB-9703-FF4B71CC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noProof="0" dirty="0"/>
              <a:t>Havayollarında tek bir hat üzerinden değil bir çok hat üzerinde rekabet vardır.</a:t>
            </a:r>
          </a:p>
          <a:p>
            <a:r>
              <a:rPr lang="tr-TR" dirty="0"/>
              <a:t>Bu durum fiyat anlaşmalarını güçlendiren bir etkiye sahip olacaktır.</a:t>
            </a:r>
            <a:r>
              <a:rPr lang="en-US" noProof="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B3369-9B86-4066-840A-6BF0BB81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43788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E3E2-B4B6-4E12-B5D5-AF369168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00AB-26C1-4CC7-8AC9-CF5740E20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Neden</a:t>
            </a:r>
            <a:r>
              <a:rPr lang="en-US" noProof="0" dirty="0"/>
              <a:t>?</a:t>
            </a:r>
          </a:p>
          <a:p>
            <a:r>
              <a:rPr lang="tr-TR" noProof="0" dirty="0"/>
              <a:t>Kayıp ve kazançlar birden fazla </a:t>
            </a:r>
            <a:r>
              <a:rPr lang="en-US" noProof="0" dirty="0"/>
              <a:t>.</a:t>
            </a:r>
          </a:p>
          <a:p>
            <a:r>
              <a:rPr lang="tr-TR" noProof="0" dirty="0"/>
              <a:t>Ancak her piyasada aynı kar oranı geçerliyse herhangi bir değişiklik olmayacaktır.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E577A-2E1A-437F-B3FB-B79D26B9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02" y="4690706"/>
            <a:ext cx="7130916" cy="10481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99B9E-E744-4051-8500-4B9CC0DC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45420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DCF1-5E9B-4BAB-8ED9-765BEAD1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F93B0-11E4-423E-B506-0C226586B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130" y="1"/>
            <a:ext cx="803207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2063B-3704-4689-AE18-25C4BC0D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88632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4CDD6-27B9-48C5-AE6D-0703DD706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699" y="724246"/>
            <a:ext cx="10058400" cy="5375220"/>
          </a:xfrm>
        </p:spPr>
        <p:txBody>
          <a:bodyPr/>
          <a:lstStyle/>
          <a:p>
            <a:r>
              <a:rPr lang="tr-TR" noProof="0" dirty="0"/>
              <a:t>Danimarka’da çimento üreticilerinin fiyatlarını açıkça belirtmesi zorunlu hale getirildi.</a:t>
            </a:r>
          </a:p>
          <a:p>
            <a:r>
              <a:rPr lang="tr-TR" dirty="0"/>
              <a:t>Bu gizli anlaşmaları engellemek yerine daha da güçlenmesiyle sonuçlandı.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35812-9BF0-4606-9EE3-3DEC88C2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19" y="2870953"/>
            <a:ext cx="7314482" cy="30193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7D7AE6-DBC7-4A4E-81FD-65D81152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52832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7661-19A8-43D1-A8F8-E985A54B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Geçen derste</a:t>
            </a:r>
            <a:r>
              <a:rPr lang="en-US" noProof="0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068C-6050-4638-9429-255947E4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noProof="0" dirty="0"/>
              <a:t>Sık sık fiyat ayarlaması olan ortamlarda hilenin kazancı azalıyordu.</a:t>
            </a:r>
            <a:endParaRPr lang="en-US" noProof="0" dirty="0"/>
          </a:p>
          <a:p>
            <a:r>
              <a:rPr lang="tr-TR" noProof="0" dirty="0"/>
              <a:t>Benzinlikler hemen her gün fiyat değiştirirken yazlık oteller her yıl değiştiriyor.</a:t>
            </a:r>
            <a:r>
              <a:rPr lang="en-US" noProof="0" dirty="0"/>
              <a:t> </a:t>
            </a:r>
            <a:endParaRPr lang="tr-TR" noProof="0" dirty="0"/>
          </a:p>
          <a:p>
            <a:r>
              <a:rPr lang="tr-TR" dirty="0"/>
              <a:t>Ürünün geçerlilik ömrü kısa ise ittifak zorlaşır</a:t>
            </a:r>
          </a:p>
          <a:p>
            <a:r>
              <a:rPr lang="tr-TR" noProof="0" dirty="0"/>
              <a:t>İki ilaç firması vs. İki çimento firması</a:t>
            </a:r>
            <a:r>
              <a:rPr lang="en-US" noProof="0" dirty="0"/>
              <a:t>.</a:t>
            </a:r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A49E0-875A-4468-9CB0-E8FA0E89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402676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730F-5265-4E19-82B1-0EDDF29D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dirty="0"/>
              <a:t>Ancak gerçek hayatta ittifaklar daha nadir görülüyor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75050-FCCA-4DE5-943D-D2DC6F25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noProof="0" dirty="0"/>
              <a:t>Kafa karıştırıcı</a:t>
            </a:r>
            <a:r>
              <a:rPr lang="en-US" noProof="0" dirty="0"/>
              <a:t> </a:t>
            </a:r>
          </a:p>
          <a:p>
            <a:r>
              <a:rPr lang="tr-TR" noProof="0" dirty="0"/>
              <a:t>Örneğimizde faiz 10%, fiyatlar her ay belirleniyorsa yüzlerce firma olsa bile ittifak mümkün görünüyordu.</a:t>
            </a:r>
            <a:endParaRPr lang="en-US" noProof="0" dirty="0"/>
          </a:p>
          <a:p>
            <a:r>
              <a:rPr lang="tr-TR" dirty="0"/>
              <a:t>Gerçekte bu olmuyor. </a:t>
            </a:r>
            <a:endParaRPr lang="en-US" noProof="0" dirty="0"/>
          </a:p>
          <a:p>
            <a:r>
              <a:rPr lang="tr-TR" dirty="0"/>
              <a:t>Neden</a:t>
            </a:r>
            <a:r>
              <a:rPr lang="en-US" noProof="0" dirty="0"/>
              <a:t>?</a:t>
            </a:r>
          </a:p>
          <a:p>
            <a:endParaRPr lang="en-US" noProof="0" dirty="0"/>
          </a:p>
          <a:p>
            <a:r>
              <a:rPr lang="tr-TR" noProof="0" dirty="0"/>
              <a:t>Sebep kanunen yasak olması mı sadece?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B6EBE-B33F-49AF-8AC4-4D21E9D6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73750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51C6-3B18-4DB5-AC35-D2B9C58F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Kanunlardan başka nedenler neler olabilir?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8492C-324B-4640-A8B5-0B4ACB35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Aşırı sıklıkla giriş ve çıkış</a:t>
            </a:r>
            <a:endParaRPr lang="en-US" noProof="0" dirty="0"/>
          </a:p>
          <a:p>
            <a:r>
              <a:rPr lang="tr-TR" noProof="0" dirty="0"/>
              <a:t>Maçta çekirdek satanlarla Efes antik kenti girişindeki satıcıları kıyaslayın.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38D3E-B053-4E83-B2E7-49674A4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81247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9362-9936-4FA3-AF40-0502D638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dirty="0"/>
              <a:t>Gizli ittifakların Nash dengesi olması gerçekleşmelerini gerektirmez</a:t>
            </a:r>
            <a:r>
              <a:rPr lang="en-US" noProof="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27A1-C019-46A4-BC62-F54B7CAD4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noProof="0" dirty="0"/>
              <a:t>Modelde cezalar sonsuza kadar sürüyor</a:t>
            </a:r>
            <a:r>
              <a:rPr lang="en-US" noProof="0" dirty="0"/>
              <a:t>.</a:t>
            </a:r>
          </a:p>
          <a:p>
            <a:r>
              <a:rPr lang="tr-TR" noProof="0" dirty="0"/>
              <a:t>Sonsuza kadar süren bir fiyat savaşı yerine yeniden masaya oturmak daha avantajlıdır</a:t>
            </a:r>
            <a:r>
              <a:rPr lang="en-US" noProof="0" dirty="0"/>
              <a:t>. </a:t>
            </a:r>
          </a:p>
          <a:p>
            <a:r>
              <a:rPr lang="tr-TR" noProof="0" dirty="0"/>
              <a:t>Ama bu durumda sonsuza kadar ceza stratejisi caydırıcı olamaz!</a:t>
            </a:r>
            <a:endParaRPr lang="en-US" noProof="0" dirty="0"/>
          </a:p>
          <a:p>
            <a:r>
              <a:rPr lang="tr-TR" noProof="0" dirty="0"/>
              <a:t>Eğer ceza inandırıcı değilse ittifakı bozmak da denge olur</a:t>
            </a:r>
            <a:r>
              <a:rPr lang="en-US" noProof="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A8D75-C8C0-48E1-BC97-345D7483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40204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4DA4-AB38-47F1-8D49-93DE91B3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dirty="0"/>
              <a:t>Başka bir neden: Fiyatlar her zaman gözlemlenemez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783A-D005-4FCC-8976-E74039EC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Gizlice fiyat kırmayı mümkün kılan bir etmen</a:t>
            </a:r>
            <a:r>
              <a:rPr lang="en-US" noProof="0" dirty="0"/>
              <a:t>. </a:t>
            </a:r>
          </a:p>
          <a:p>
            <a:r>
              <a:rPr lang="tr-TR" noProof="0" dirty="0"/>
              <a:t>Dolayısıyla geçen hafta gördüğümüz model sadece bazı sektörlerde ve koşullarda geçerli olabilir. Ancak temelde verdiği fikirler açısından yine de yararlı bir model.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6B181-D1FC-4F95-99B2-EDB0D220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95011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ED50-917B-4D0A-B21C-7B5FD26C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Gizli ittifakın geçerli olduğu bir örnek</a:t>
            </a:r>
            <a:r>
              <a:rPr lang="en-US" noProof="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C04F-8738-422C-8256-D514934B1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/>
              <a:t>DeBeers </a:t>
            </a:r>
            <a:r>
              <a:rPr lang="tr-TR" noProof="0" dirty="0"/>
              <a:t>elmas karteli</a:t>
            </a:r>
            <a:endParaRPr lang="en-US" noProof="0" dirty="0"/>
          </a:p>
          <a:p>
            <a:r>
              <a:rPr lang="en-US" i="1" noProof="0" dirty="0"/>
              <a:t>They own all mines in SA and other various regions. But far from controlling the world supply.</a:t>
            </a:r>
          </a:p>
          <a:p>
            <a:r>
              <a:rPr lang="en-US" i="1" noProof="0" dirty="0"/>
              <a:t>But they control the CSO (Central Selling Organization) that serves as an intermediary between miners and cutters. They process 80% of all diamonds, classify them. It also regulates the market for price stability, through supply control.</a:t>
            </a:r>
          </a:p>
          <a:p>
            <a:r>
              <a:rPr lang="en-US" i="1" noProof="0" dirty="0"/>
              <a:t>But, why do miners obey DeBeers:</a:t>
            </a:r>
          </a:p>
          <a:p>
            <a:r>
              <a:rPr lang="en-US" i="1" noProof="0" dirty="0"/>
              <a:t>Publicity and PR as a public good</a:t>
            </a:r>
          </a:p>
          <a:p>
            <a:r>
              <a:rPr lang="en-US" i="1" noProof="0" dirty="0"/>
              <a:t>Fear: Zaire’s president tried to deviate, all of a sudden, the market was flooded with industrial diamonds that drove the prices way down.</a:t>
            </a:r>
          </a:p>
          <a:p>
            <a:r>
              <a:rPr lang="en-US" i="1" noProof="0" dirty="0"/>
              <a:t>DeBeers is not afraid to show who is boss, even if it loses money in the short-term.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C8846-254C-4336-9A41-BDD008AF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38320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CEEA-4404-4B20-959D-7C8613A3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Fiyat savaşı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821A-A848-452C-A05C-2A37CD25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Önceki model ittifakın mümkün olduğunu gösterdi</a:t>
            </a:r>
            <a:endParaRPr lang="en-US" noProof="0" dirty="0"/>
          </a:p>
          <a:p>
            <a:r>
              <a:rPr lang="tr-TR" noProof="0" dirty="0"/>
              <a:t>Ancak gerçek dünyada fiyatlar aşırı düzeyde oynaktır.</a:t>
            </a:r>
            <a:endParaRPr lang="en-US" noProof="0" dirty="0"/>
          </a:p>
          <a:p>
            <a:r>
              <a:rPr lang="tr-TR" dirty="0"/>
              <a:t>Modelimizde ise fiyat düzeyi hep sabit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FC6B-0EE8-4A51-AF9F-96AFB395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10266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B37D-635E-4FB5-8CC4-FC6AA4F5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05328-3D84-4CC2-A875-E7B87B5D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BBE10-7E9E-4725-ABB9-821F1B59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49" y="1634065"/>
            <a:ext cx="5219700" cy="30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9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690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Rekabet Politikası</vt:lpstr>
      <vt:lpstr>Geçen derste...</vt:lpstr>
      <vt:lpstr>Ancak gerçek hayatta ittifaklar daha nadir görülüyor</vt:lpstr>
      <vt:lpstr>Kanunlardan başka nedenler neler olabilir?</vt:lpstr>
      <vt:lpstr>Gizli ittifakların Nash dengesi olması gerçekleşmelerini gerektirmez?</vt:lpstr>
      <vt:lpstr>Başka bir neden: Fiyatlar her zaman gözlemlenemez</vt:lpstr>
      <vt:lpstr>Gizli ittifakın geçerli olduğu bir örnek:</vt:lpstr>
      <vt:lpstr>Fiyat savaşı</vt:lpstr>
      <vt:lpstr>PowerPoint Presentation</vt:lpstr>
      <vt:lpstr>Gizli fiyat azaltımı</vt:lpstr>
      <vt:lpstr>Gizli fiyat azaltımı</vt:lpstr>
      <vt:lpstr>Ara çözüm</vt:lpstr>
      <vt:lpstr>Kimse hile yapmasa da dengede mutlaka fiyat savaşları olacaktır.</vt:lpstr>
      <vt:lpstr>Firmaların birden çok piyasada karşı karşıya gelmesi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Rekabet Politikası</dc:title>
  <dc:creator>Umut Öneş</dc:creator>
  <cp:lastModifiedBy>Umut Öneş</cp:lastModifiedBy>
  <cp:revision>4</cp:revision>
  <dcterms:created xsi:type="dcterms:W3CDTF">2020-01-20T12:31:39Z</dcterms:created>
  <dcterms:modified xsi:type="dcterms:W3CDTF">2020-01-20T13:00:56Z</dcterms:modified>
</cp:coreProperties>
</file>