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59" r:id="rId5"/>
    <p:sldId id="261" r:id="rId6"/>
    <p:sldId id="262" r:id="rId7"/>
    <p:sldId id="265" r:id="rId8"/>
    <p:sldId id="266" r:id="rId9"/>
    <p:sldId id="270" r:id="rId10"/>
    <p:sldId id="267" r:id="rId11"/>
    <p:sldId id="277" r:id="rId12"/>
    <p:sldId id="280" r:id="rId13"/>
    <p:sldId id="271" r:id="rId14"/>
    <p:sldId id="268" r:id="rId15"/>
    <p:sldId id="272" r:id="rId16"/>
    <p:sldId id="275" r:id="rId17"/>
    <p:sldId id="273" r:id="rId18"/>
    <p:sldId id="274" r:id="rId19"/>
    <p:sldId id="276" r:id="rId20"/>
    <p:sldId id="27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3F20-EAE2-4528-97C1-B03A93440FD7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5D22-3DA3-45F5-8A77-11AE029E3F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81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1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5947B-2CFA-4CF5-9EF2-DF81F39336C3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4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9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42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1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07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5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5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4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7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0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3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57F0-CCE5-4EE3-9F45-D5DA59258972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C596-EB66-402C-A4B2-760F50899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1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28998" y="219839"/>
            <a:ext cx="9144000" cy="1680213"/>
          </a:xfrm>
        </p:spPr>
        <p:txBody>
          <a:bodyPr/>
          <a:lstStyle/>
          <a:p>
            <a:r>
              <a:rPr lang="tr-TR" dirty="0">
                <a:latin typeface="Bradley Hand ITC" panose="03070402050302030203" pitchFamily="66" charset="0"/>
              </a:rPr>
              <a:t>Bilişsel Gelişim</a:t>
            </a:r>
          </a:p>
        </p:txBody>
      </p:sp>
      <p:pic>
        <p:nvPicPr>
          <p:cNvPr id="1026" name="Picture 2" descr="beyi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69" y="2850553"/>
            <a:ext cx="5461370" cy="36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9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6321" y="169474"/>
            <a:ext cx="4291940" cy="1325563"/>
          </a:xfrm>
        </p:spPr>
        <p:txBody>
          <a:bodyPr/>
          <a:lstStyle/>
          <a:p>
            <a:r>
              <a:rPr lang="tr-TR" dirty="0" smtClean="0"/>
              <a:t>Nesne sürekliliği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6321" y="2989406"/>
            <a:ext cx="4173186" cy="1903227"/>
          </a:xfrm>
        </p:spPr>
        <p:txBody>
          <a:bodyPr/>
          <a:lstStyle/>
          <a:p>
            <a:r>
              <a:rPr lang="tr-TR" dirty="0" smtClean="0"/>
              <a:t>Nereye gitti bu?</a:t>
            </a:r>
          </a:p>
          <a:p>
            <a:r>
              <a:rPr lang="tr-TR" dirty="0" smtClean="0"/>
              <a:t>Görmesem de oradasın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9218" name="Picture 2" descr="piaget's stag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8" y="832256"/>
            <a:ext cx="4580640" cy="55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5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Dil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r>
              <a:rPr lang="tr-TR" dirty="0" smtClean="0"/>
              <a:t>Davranışçı görüş</a:t>
            </a:r>
          </a:p>
          <a:p>
            <a:r>
              <a:rPr lang="tr-TR" dirty="0" err="1" smtClean="0"/>
              <a:t>Psikolinguistik</a:t>
            </a:r>
            <a:r>
              <a:rPr lang="tr-TR" dirty="0" smtClean="0"/>
              <a:t> görüş</a:t>
            </a:r>
            <a:endParaRPr lang="tr-TR" dirty="0"/>
          </a:p>
        </p:txBody>
      </p:sp>
      <p:pic>
        <p:nvPicPr>
          <p:cNvPr id="15362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6451" r="5593"/>
          <a:stretch/>
        </p:blipFill>
        <p:spPr bwMode="auto">
          <a:xfrm>
            <a:off x="6911439" y="2885704"/>
            <a:ext cx="4631377" cy="32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0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33656"/>
            <a:ext cx="8763989" cy="65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8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</a:t>
            </a:r>
            <a:r>
              <a:rPr lang="tr-TR" dirty="0" smtClean="0"/>
              <a:t>üşünmenin başlangıcı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7782" y="2322595"/>
            <a:ext cx="4484852" cy="2534413"/>
          </a:xfrm>
        </p:spPr>
        <p:txBody>
          <a:bodyPr/>
          <a:lstStyle/>
          <a:p>
            <a:r>
              <a:rPr lang="tr-TR" dirty="0" smtClean="0"/>
              <a:t>Bu oyuncağı nasıl alırım?</a:t>
            </a:r>
            <a:endParaRPr lang="tr-TR" dirty="0"/>
          </a:p>
        </p:txBody>
      </p:sp>
      <p:pic>
        <p:nvPicPr>
          <p:cNvPr id="1229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78" y="1181843"/>
            <a:ext cx="5312166" cy="53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2478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İşlem öncesi dönem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sembolik (kavram öncesi) dönem 2-4 yaş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sezgisel dönem 4-6 yaş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393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embolik (kavram öncesi) dönem 2-4 yaş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111338" cy="4351338"/>
          </a:xfrm>
        </p:spPr>
        <p:txBody>
          <a:bodyPr/>
          <a:lstStyle/>
          <a:p>
            <a:r>
              <a:rPr lang="tr-TR" dirty="0" smtClean="0"/>
              <a:t>Ben merkezcilik</a:t>
            </a:r>
          </a:p>
          <a:p>
            <a:r>
              <a:rPr lang="tr-TR" dirty="0" smtClean="0"/>
              <a:t>Karmaşık kavramları anlayamama (birazcık, bir dakika sonra gibi)</a:t>
            </a:r>
          </a:p>
          <a:p>
            <a:r>
              <a:rPr lang="tr-TR" dirty="0" smtClean="0"/>
              <a:t>Sembolik oyunlar oynama</a:t>
            </a:r>
          </a:p>
          <a:p>
            <a:r>
              <a:rPr lang="tr-TR" dirty="0" smtClean="0"/>
              <a:t>Gruplamada bir tek özelliği dikkate alabilme-renkler gibi</a:t>
            </a:r>
          </a:p>
          <a:p>
            <a:r>
              <a:rPr lang="tr-TR" dirty="0" smtClean="0"/>
              <a:t>Mantık yürütme tek yönlüdür- kedidir kedi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14338" name="Picture 2" descr="symbolic gam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39" y="1825625"/>
            <a:ext cx="3794361" cy="37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9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ezgisel dönem 4-6 yaş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538849" cy="4351338"/>
          </a:xfrm>
        </p:spPr>
        <p:txBody>
          <a:bodyPr/>
          <a:lstStyle/>
          <a:p>
            <a:r>
              <a:rPr lang="tr-TR" dirty="0" smtClean="0"/>
              <a:t>Akıl yürütme ve karar verme durumları daha çok sezgilerinin kontrolündedir. </a:t>
            </a:r>
          </a:p>
          <a:p>
            <a:r>
              <a:rPr lang="tr-TR" dirty="0" smtClean="0"/>
              <a:t>Soyut kavramları anlamada zorlanırlar.</a:t>
            </a:r>
          </a:p>
          <a:p>
            <a:r>
              <a:rPr lang="tr-TR" dirty="0" err="1" smtClean="0"/>
              <a:t>Animistik</a:t>
            </a:r>
            <a:r>
              <a:rPr lang="tr-TR" dirty="0" smtClean="0"/>
              <a:t> düşünce vardır. </a:t>
            </a:r>
          </a:p>
          <a:p>
            <a:r>
              <a:rPr lang="tr-TR" dirty="0" smtClean="0"/>
              <a:t>Korunum kavramı dönem sonuna doğru edinilmeye başlanır.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22872"/>
          <a:stretch/>
        </p:blipFill>
        <p:spPr>
          <a:xfrm>
            <a:off x="6377049" y="1333005"/>
            <a:ext cx="5593278" cy="5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Korunum deneyleri </a:t>
            </a:r>
            <a:endParaRPr lang="tr-TR" dirty="0"/>
          </a:p>
        </p:txBody>
      </p:sp>
      <p:pic>
        <p:nvPicPr>
          <p:cNvPr id="13314" name="Picture 2" descr="pre-operational stage piaget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22242" r="6360" b="7739"/>
          <a:stretch/>
        </p:blipFill>
        <p:spPr bwMode="auto">
          <a:xfrm>
            <a:off x="2634343" y="1690688"/>
            <a:ext cx="6923314" cy="48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2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561" y="293873"/>
            <a:ext cx="10515600" cy="1325563"/>
          </a:xfrm>
        </p:spPr>
        <p:txBody>
          <a:bodyPr/>
          <a:lstStyle/>
          <a:p>
            <a:r>
              <a:rPr lang="tr-TR" dirty="0" smtClean="0"/>
              <a:t>Somut işlemler dönemi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317" y="1825625"/>
            <a:ext cx="5526974" cy="4351338"/>
          </a:xfrm>
        </p:spPr>
        <p:txBody>
          <a:bodyPr/>
          <a:lstStyle/>
          <a:p>
            <a:r>
              <a:rPr lang="tr-TR" dirty="0" smtClean="0"/>
              <a:t>Korunum kavramı sağlamlaşır</a:t>
            </a:r>
          </a:p>
          <a:p>
            <a:r>
              <a:rPr lang="tr-TR" dirty="0" smtClean="0"/>
              <a:t>Tersine </a:t>
            </a:r>
            <a:r>
              <a:rPr lang="tr-TR" dirty="0" err="1" smtClean="0"/>
              <a:t>çevirebilirlik</a:t>
            </a:r>
            <a:r>
              <a:rPr lang="tr-TR" dirty="0" smtClean="0"/>
              <a:t> kazanılır</a:t>
            </a:r>
          </a:p>
          <a:p>
            <a:r>
              <a:rPr lang="tr-TR" dirty="0" smtClean="0"/>
              <a:t>Gruplama becerileri gelişir</a:t>
            </a:r>
          </a:p>
          <a:p>
            <a:r>
              <a:rPr lang="tr-TR" dirty="0" smtClean="0"/>
              <a:t>Dört işlemi zihinden yapabilirler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b="9554"/>
          <a:stretch/>
        </p:blipFill>
        <p:spPr>
          <a:xfrm>
            <a:off x="6424551" y="831272"/>
            <a:ext cx="5379521" cy="55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3705" y="234496"/>
            <a:ext cx="5586351" cy="1325563"/>
          </a:xfrm>
        </p:spPr>
        <p:txBody>
          <a:bodyPr/>
          <a:lstStyle/>
          <a:p>
            <a:r>
              <a:rPr lang="tr-TR" dirty="0" smtClean="0"/>
              <a:t>Soyut işlemler dönemi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267" y="1825625"/>
            <a:ext cx="10783785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Farklı açılardan düşünme becerisi gelişir.</a:t>
            </a:r>
          </a:p>
          <a:p>
            <a:r>
              <a:rPr lang="tr-TR" dirty="0" smtClean="0"/>
              <a:t>Tümevarım, tümdengelim ve genelleme yapılabilir.</a:t>
            </a:r>
          </a:p>
          <a:p>
            <a:r>
              <a:rPr lang="tr-TR" dirty="0" smtClean="0"/>
              <a:t>Bilmecelerden, mantık oyunlarından ve hipotezler kurmaktan hoşlanırlar. </a:t>
            </a:r>
          </a:p>
          <a:p>
            <a:r>
              <a:rPr lang="tr-TR" dirty="0" smtClean="0"/>
              <a:t>Kişisel ve toplumsal konulara ilgi yoğunlaşır.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405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5062" y="12318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Zihin</a:t>
            </a:r>
            <a:r>
              <a:rPr lang="tr-TR" dirty="0"/>
              <a:t>: Bilincin, algılama ve düşünme görevini yerine getiren </a:t>
            </a:r>
            <a:r>
              <a:rPr lang="tr-TR" dirty="0" smtClean="0"/>
              <a:t>bölümü</a:t>
            </a:r>
          </a:p>
          <a:p>
            <a:r>
              <a:rPr lang="tr-TR" dirty="0" smtClean="0"/>
              <a:t>Biliş</a:t>
            </a:r>
            <a:r>
              <a:rPr lang="tr-TR" dirty="0"/>
              <a:t>: Canlının, bir nesne veya olayın varlığına ilişkin bilgili ve bilinçli duruma gelmesi</a:t>
            </a:r>
          </a:p>
          <a:p>
            <a:r>
              <a:rPr lang="tr-TR" dirty="0"/>
              <a:t>Beyin: Kafatasının üst bölümünde beyin zarı ile örtülü, iki yarım yuvar biçiminde sinir kütlesinden oluşan, duyum ve bilinç merkezlerinin bulunduğu organ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93" y="3977543"/>
            <a:ext cx="2818194" cy="25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0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189" y="1552492"/>
            <a:ext cx="5253842" cy="4351338"/>
          </a:xfrm>
        </p:spPr>
        <p:txBody>
          <a:bodyPr/>
          <a:lstStyle/>
          <a:p>
            <a:r>
              <a:rPr lang="tr-TR" dirty="0"/>
              <a:t>Sembol kullanımının fazla olduğu çeşitli sanat alanlarında etkinlik yapmayı severler. </a:t>
            </a:r>
          </a:p>
          <a:p>
            <a:r>
              <a:rPr lang="tr-TR" dirty="0" smtClean="0"/>
              <a:t>Ergenlik </a:t>
            </a:r>
            <a:r>
              <a:rPr lang="tr-TR" dirty="0"/>
              <a:t>ben-</a:t>
            </a:r>
            <a:r>
              <a:rPr lang="tr-TR" dirty="0" err="1"/>
              <a:t>merkeziciliği</a:t>
            </a:r>
            <a:r>
              <a:rPr lang="tr-TR" dirty="0"/>
              <a:t> görülür.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81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41317" y="685594"/>
            <a:ext cx="6049488" cy="4351338"/>
          </a:xfrm>
        </p:spPr>
        <p:txBody>
          <a:bodyPr/>
          <a:lstStyle/>
          <a:p>
            <a:r>
              <a:rPr lang="tr-TR" dirty="0"/>
              <a:t> </a:t>
            </a:r>
            <a:r>
              <a:rPr lang="tr-TR" dirty="0" smtClean="0"/>
              <a:t>Bir </a:t>
            </a:r>
            <a:r>
              <a:rPr lang="tr-TR" dirty="0"/>
              <a:t>litre su, </a:t>
            </a:r>
            <a:endParaRPr lang="tr-TR" dirty="0" smtClean="0"/>
          </a:p>
          <a:p>
            <a:r>
              <a:rPr lang="tr-TR" dirty="0" smtClean="0"/>
              <a:t>160 </a:t>
            </a:r>
            <a:r>
              <a:rPr lang="tr-TR" dirty="0"/>
              <a:t>gram yağ, </a:t>
            </a:r>
            <a:endParaRPr lang="tr-TR" dirty="0" smtClean="0"/>
          </a:p>
          <a:p>
            <a:r>
              <a:rPr lang="tr-TR" dirty="0" smtClean="0"/>
              <a:t>110 </a:t>
            </a:r>
            <a:r>
              <a:rPr lang="tr-TR" dirty="0"/>
              <a:t>gram protein ve </a:t>
            </a:r>
            <a:endParaRPr lang="tr-TR" dirty="0" smtClean="0"/>
          </a:p>
          <a:p>
            <a:r>
              <a:rPr lang="tr-TR" dirty="0" smtClean="0"/>
              <a:t>10-15 </a:t>
            </a:r>
            <a:r>
              <a:rPr lang="tr-TR" dirty="0"/>
              <a:t>gram civarında da tuz ve </a:t>
            </a:r>
            <a:r>
              <a:rPr lang="tr-TR" dirty="0" smtClean="0"/>
              <a:t>şeker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1.5 </a:t>
            </a:r>
            <a:r>
              <a:rPr lang="tr-TR" dirty="0"/>
              <a:t>kilodan daha hafif bir et parçası…</a:t>
            </a:r>
          </a:p>
        </p:txBody>
      </p:sp>
      <p:pic>
        <p:nvPicPr>
          <p:cNvPr id="16388" name="Picture 4" descr="brain use it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2" b="41278"/>
          <a:stretch/>
        </p:blipFill>
        <p:spPr bwMode="auto">
          <a:xfrm>
            <a:off x="8288975" y="837211"/>
            <a:ext cx="2885705" cy="5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067824" y="5223646"/>
            <a:ext cx="546258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KORKMA KULLAN!</a:t>
            </a:r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1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33401"/>
            <a:ext cx="58197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5 Metin kutusu"/>
          <p:cNvSpPr txBox="1">
            <a:spLocks noChangeArrowheads="1"/>
          </p:cNvSpPr>
          <p:nvPr/>
        </p:nvSpPr>
        <p:spPr bwMode="auto">
          <a:xfrm>
            <a:off x="3352800" y="53340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Doğum</a:t>
            </a:r>
            <a:r>
              <a:rPr lang="tr-TR" altLang="tr-TR" sz="1800" dirty="0"/>
              <a:t> </a:t>
            </a:r>
          </a:p>
        </p:txBody>
      </p:sp>
      <p:sp>
        <p:nvSpPr>
          <p:cNvPr id="16388" name="6 Metin kutusu"/>
          <p:cNvSpPr txBox="1">
            <a:spLocks noChangeArrowheads="1"/>
          </p:cNvSpPr>
          <p:nvPr/>
        </p:nvSpPr>
        <p:spPr bwMode="auto">
          <a:xfrm>
            <a:off x="5486400" y="53340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6 yaş </a:t>
            </a:r>
          </a:p>
        </p:txBody>
      </p:sp>
      <p:sp>
        <p:nvSpPr>
          <p:cNvPr id="16389" name="7 Metin kutusu"/>
          <p:cNvSpPr txBox="1">
            <a:spLocks noChangeArrowheads="1"/>
          </p:cNvSpPr>
          <p:nvPr/>
        </p:nvSpPr>
        <p:spPr bwMode="auto">
          <a:xfrm>
            <a:off x="7620000" y="5334001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/>
              <a:t>14 yaş</a:t>
            </a:r>
          </a:p>
        </p:txBody>
      </p:sp>
      <p:sp>
        <p:nvSpPr>
          <p:cNvPr id="7174" name="8 Metin kutusu"/>
          <p:cNvSpPr txBox="1">
            <a:spLocks noChangeArrowheads="1"/>
          </p:cNvSpPr>
          <p:nvPr/>
        </p:nvSpPr>
        <p:spPr bwMode="auto">
          <a:xfrm>
            <a:off x="2743200" y="5943601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dirty="0"/>
              <a:t>SİNAPS YOĞUNLUĞU</a:t>
            </a:r>
          </a:p>
        </p:txBody>
      </p:sp>
    </p:spTree>
    <p:extLst>
      <p:ext uri="{BB962C8B-B14F-4D97-AF65-F5344CB8AC3E}">
        <p14:creationId xmlns:p14="http://schemas.microsoft.com/office/powerpoint/2010/main" val="16155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 build="p"/>
      <p:bldP spid="163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Erken çocuklukta beyin gelişimi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tr-TR" smtClean="0">
                <a:cs typeface="Arial" panose="020B0604020202020204" pitchFamily="34" charset="0"/>
              </a:rPr>
              <a:t>Beyin hacmi ve ağırlığı prenatal 7. aydan ergenliğe kadar artar. Beyin ağırlığı erişkinin:</a:t>
            </a:r>
          </a:p>
          <a:p>
            <a:endParaRPr lang="tr-TR" altLang="tr-TR" smtClean="0">
              <a:cs typeface="Arial" panose="020B0604020202020204" pitchFamily="34" charset="0"/>
            </a:endParaRPr>
          </a:p>
          <a:p>
            <a:r>
              <a:rPr lang="tr-TR" altLang="tr-TR" smtClean="0">
                <a:cs typeface="Arial" panose="020B0604020202020204" pitchFamily="34" charset="0"/>
              </a:rPr>
              <a:t>Doğumda %10</a:t>
            </a:r>
          </a:p>
          <a:p>
            <a:r>
              <a:rPr lang="tr-TR" altLang="tr-TR" sz="4000">
                <a:cs typeface="Arial" panose="020B0604020202020204" pitchFamily="34" charset="0"/>
              </a:rPr>
              <a:t>2 yaş %80</a:t>
            </a:r>
          </a:p>
          <a:p>
            <a:r>
              <a:rPr lang="tr-TR" altLang="tr-TR" sz="5400" b="1">
                <a:cs typeface="Arial" panose="020B0604020202020204" pitchFamily="34" charset="0"/>
              </a:rPr>
              <a:t>6 yaş %95</a:t>
            </a:r>
            <a:r>
              <a:rPr lang="tr-TR" altLang="tr-TR" sz="4800">
                <a:cs typeface="Arial" panose="020B0604020202020204" pitchFamily="34" charset="0"/>
              </a:rPr>
              <a:t>’</a:t>
            </a:r>
            <a:r>
              <a:rPr lang="tr-TR" altLang="tr-TR" smtClean="0">
                <a:cs typeface="Arial" panose="020B0604020202020204" pitchFamily="34" charset="0"/>
              </a:rPr>
              <a:t>i</a:t>
            </a:r>
            <a:r>
              <a:rPr lang="tr-TR" altLang="tr-TR" sz="5400" b="1">
                <a:cs typeface="Arial" panose="020B0604020202020204" pitchFamily="34" charset="0"/>
              </a:rPr>
              <a:t> </a:t>
            </a:r>
            <a:r>
              <a:rPr lang="tr-TR" altLang="tr-TR" smtClean="0">
                <a:cs typeface="Arial" panose="020B0604020202020204" pitchFamily="34" charset="0"/>
              </a:rPr>
              <a:t>kadardır.</a:t>
            </a:r>
            <a:r>
              <a:rPr lang="tr-TR" altLang="tr-TR" sz="5400" b="1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tr-TR" altLang="tr-TR" smtClean="0"/>
              <a:t>Beyin gelişimi için gerekenler: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r>
              <a:rPr lang="tr-TR" altLang="tr-TR" smtClean="0"/>
              <a:t>BESİN </a:t>
            </a:r>
          </a:p>
          <a:p>
            <a:r>
              <a:rPr lang="tr-TR" altLang="tr-TR" smtClean="0"/>
              <a:t>BİREYSEL ŞEFKATLİ İLİŞKİ</a:t>
            </a:r>
          </a:p>
          <a:p>
            <a:endParaRPr lang="tr-TR" altLang="tr-TR" smtClean="0"/>
          </a:p>
          <a:p>
            <a:r>
              <a:rPr lang="tr-TR" altLang="tr-TR" sz="6000" b="1"/>
              <a:t>UYARANLAR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962400"/>
            <a:ext cx="3643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Bilişsel gelişimle ilgili temel kavramlar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80010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Piaget</a:t>
            </a:r>
            <a:r>
              <a:rPr lang="tr-TR" dirty="0" smtClean="0"/>
              <a:t> derki…</a:t>
            </a:r>
          </a:p>
          <a:p>
            <a:r>
              <a:rPr lang="tr-TR" dirty="0" smtClean="0"/>
              <a:t>Şema </a:t>
            </a:r>
          </a:p>
          <a:p>
            <a:r>
              <a:rPr lang="tr-TR" dirty="0" smtClean="0"/>
              <a:t>Adaptasyon </a:t>
            </a:r>
          </a:p>
          <a:p>
            <a:r>
              <a:rPr lang="tr-TR" dirty="0" smtClean="0"/>
              <a:t>Dengeleme</a:t>
            </a:r>
          </a:p>
          <a:p>
            <a:r>
              <a:rPr lang="tr-TR" dirty="0" smtClean="0"/>
              <a:t>Bilişsel yapı</a:t>
            </a:r>
            <a:endParaRPr lang="tr-TR" dirty="0"/>
          </a:p>
        </p:txBody>
      </p:sp>
      <p:pic>
        <p:nvPicPr>
          <p:cNvPr id="2050" name="Picture 2" descr="piag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96" y="1924843"/>
            <a:ext cx="4181202" cy="39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Bilişsel gelişim dönemleri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90643"/>
            <a:ext cx="5586351" cy="2580120"/>
          </a:xfrm>
        </p:spPr>
        <p:txBody>
          <a:bodyPr/>
          <a:lstStyle/>
          <a:p>
            <a:r>
              <a:rPr lang="tr-TR" dirty="0" smtClean="0"/>
              <a:t>Duyu-motor 0-2 yaş</a:t>
            </a:r>
          </a:p>
          <a:p>
            <a:r>
              <a:rPr lang="tr-TR" dirty="0" smtClean="0"/>
              <a:t>İşlem öncesi 2-7 yaş</a:t>
            </a:r>
          </a:p>
          <a:p>
            <a:r>
              <a:rPr lang="tr-TR" dirty="0" smtClean="0"/>
              <a:t>Somut işlemler 7-11 yaş</a:t>
            </a:r>
          </a:p>
          <a:p>
            <a:r>
              <a:rPr lang="tr-TR" dirty="0" smtClean="0"/>
              <a:t>Soyut işlemler 11-12 yaş ve sonrası  </a:t>
            </a:r>
            <a:endParaRPr lang="tr-TR" dirty="0"/>
          </a:p>
        </p:txBody>
      </p:sp>
      <p:pic>
        <p:nvPicPr>
          <p:cNvPr id="17410" name="Picture 2" descr="cognitive development stag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37" y="2490643"/>
            <a:ext cx="4257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4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Duyu-motor 0-2 yaş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Kendisini dış dünyadan ayırt edebilme</a:t>
            </a:r>
          </a:p>
          <a:p>
            <a:r>
              <a:rPr lang="tr-TR" dirty="0" err="1" smtClean="0"/>
              <a:t>Refleksif</a:t>
            </a:r>
            <a:r>
              <a:rPr lang="tr-TR" dirty="0" smtClean="0"/>
              <a:t> davranışlardan amaçlı davranışlara geçebilme</a:t>
            </a:r>
          </a:p>
          <a:p>
            <a:r>
              <a:rPr lang="tr-TR" dirty="0" smtClean="0"/>
              <a:t>Taklit davranışlarını yapabilme</a:t>
            </a:r>
          </a:p>
          <a:p>
            <a:r>
              <a:rPr lang="tr-TR" dirty="0" smtClean="0"/>
              <a:t>Deneme yanılma ile problem çözme ve planlı davranma-düşünmenin başlangıcı</a:t>
            </a:r>
          </a:p>
          <a:p>
            <a:r>
              <a:rPr lang="tr-TR" dirty="0" smtClean="0"/>
              <a:t>Bellek gelişiminin artması</a:t>
            </a:r>
          </a:p>
          <a:p>
            <a:r>
              <a:rPr lang="tr-TR" dirty="0" smtClean="0"/>
              <a:t>Nesne devamlılığı/sürekliliğini edinmeye başlama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09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332</Words>
  <Application>Microsoft Office PowerPoint</Application>
  <PresentationFormat>Geniş ekran</PresentationFormat>
  <Paragraphs>79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Wingdings</vt:lpstr>
      <vt:lpstr>Office Teması</vt:lpstr>
      <vt:lpstr>Bilişsel Gelişim</vt:lpstr>
      <vt:lpstr>PowerPoint Sunusu</vt:lpstr>
      <vt:lpstr>PowerPoint Sunusu</vt:lpstr>
      <vt:lpstr>PowerPoint Sunusu</vt:lpstr>
      <vt:lpstr>Erken çocuklukta beyin gelişimi</vt:lpstr>
      <vt:lpstr>Beyin gelişimi için gerekenler:</vt:lpstr>
      <vt:lpstr>Bilişsel gelişimle ilgili temel kavramlar </vt:lpstr>
      <vt:lpstr>Bilişsel gelişim dönemleri </vt:lpstr>
      <vt:lpstr>Duyu-motor 0-2 yaş</vt:lpstr>
      <vt:lpstr>Nesne sürekliliği</vt:lpstr>
      <vt:lpstr>Dil gelişimi</vt:lpstr>
      <vt:lpstr>PowerPoint Sunusu</vt:lpstr>
      <vt:lpstr>Düşünmenin başlangıcı</vt:lpstr>
      <vt:lpstr>İşlem öncesi dönem   sembolik (kavram öncesi) dönem 2-4 yaş  sezgisel dönem 4-6 yaş  </vt:lpstr>
      <vt:lpstr>Sembolik (kavram öncesi) dönem 2-4 yaş</vt:lpstr>
      <vt:lpstr>Sezgisel dönem 4-6 yaş</vt:lpstr>
      <vt:lpstr>Korunum deneyleri </vt:lpstr>
      <vt:lpstr>Somut işlemler dönemi </vt:lpstr>
      <vt:lpstr>Soyut işlemler dönemi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Bilişsel Gelişim</dc:title>
  <dc:creator>Bd2_bb3</dc:creator>
  <cp:lastModifiedBy>Bd2_bb3</cp:lastModifiedBy>
  <cp:revision>48</cp:revision>
  <dcterms:created xsi:type="dcterms:W3CDTF">2017-11-13T07:59:33Z</dcterms:created>
  <dcterms:modified xsi:type="dcterms:W3CDTF">2017-12-15T07:48:56Z</dcterms:modified>
</cp:coreProperties>
</file>