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3" r:id="rId3"/>
    <p:sldId id="257"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67494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MİTOZ</a:t>
            </a:r>
            <a:endParaRPr lang="tr-TR" sz="3000" b="1" dirty="0">
              <a:solidFill>
                <a:srgbClr val="00B050"/>
              </a:solidFill>
            </a:endParaRPr>
          </a:p>
        </p:txBody>
      </p:sp>
      <p:sp>
        <p:nvSpPr>
          <p:cNvPr id="3" name="Dikdörtgen 2"/>
          <p:cNvSpPr/>
          <p:nvPr/>
        </p:nvSpPr>
        <p:spPr>
          <a:xfrm>
            <a:off x="214184" y="2405100"/>
            <a:ext cx="11763632" cy="2015936"/>
          </a:xfrm>
          <a:prstGeom prst="rect">
            <a:avLst/>
          </a:prstGeom>
        </p:spPr>
        <p:txBody>
          <a:bodyPr wrap="square">
            <a:spAutoFit/>
          </a:bodyPr>
          <a:lstStyle/>
          <a:p>
            <a:pPr algn="ctr"/>
            <a:r>
              <a:rPr lang="en-US" sz="2500"/>
              <a:t>Mitoz, tek bir atasal hücreden iki yavru hücrenin oluşumu ile sonuçlanan hücre </a:t>
            </a:r>
            <a:r>
              <a:rPr lang="en-US" sz="2500" smtClean="0"/>
              <a:t>bölünmesidir</a:t>
            </a:r>
            <a:r>
              <a:rPr lang="en-US" sz="2500"/>
              <a:t>. Yavru hücreler, birbirlerine ve orijinal atasal hücrelerine benzerdir. Bu süreç </a:t>
            </a:r>
            <a:r>
              <a:rPr lang="en-US" sz="2500" smtClean="0"/>
              <a:t>genellikle </a:t>
            </a:r>
            <a:r>
              <a:rPr lang="en-US" sz="2500"/>
              <a:t>her iki hücrede bulunan çekirdekçik, sitoplazma, organeller ve hücre membranını ayıran sitokinez olarak bilinen diğer bir süreç tarafından takip edilmektedir. Mitoz ve sitokinez süreçleri hücre döngüsünün Mitotik (M) fazını oluşturmaktadır. </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0659" y="642091"/>
            <a:ext cx="11730682" cy="5616922"/>
          </a:xfrm>
          <a:prstGeom prst="rect">
            <a:avLst/>
          </a:prstGeom>
        </p:spPr>
        <p:txBody>
          <a:bodyPr wrap="square">
            <a:spAutoFit/>
          </a:bodyPr>
          <a:lstStyle/>
          <a:p>
            <a:r>
              <a:rPr lang="en-US" sz="2500" b="1"/>
              <a:t>Profaz</a:t>
            </a:r>
            <a:endParaRPr lang="tr-TR" sz="2500" b="1"/>
          </a:p>
          <a:p>
            <a:r>
              <a:rPr lang="en-US" sz="2500"/>
              <a:t>Profaz esnasında, mikrotübül demetlerinin aralarında uzamasıyla sentriyoller birbirinden ayrılırlar. </a:t>
            </a:r>
            <a:endParaRPr lang="tr-TR" sz="2500" smtClean="0"/>
          </a:p>
          <a:p>
            <a:r>
              <a:rPr lang="en-US" sz="2500" b="1"/>
              <a:t>Prometafaz</a:t>
            </a:r>
            <a:endParaRPr lang="tr-TR" sz="2500" b="1"/>
          </a:p>
          <a:p>
            <a:r>
              <a:rPr lang="en-US" sz="2500"/>
              <a:t>Prometafaz esnasında çekirdek zarı kaybolmaya başlar ve organeller zara doğru dağılım gösterirler. </a:t>
            </a:r>
            <a:endParaRPr lang="tr-TR" sz="2500" smtClean="0"/>
          </a:p>
          <a:p>
            <a:r>
              <a:rPr lang="en-US" sz="2500" b="1"/>
              <a:t>Metafaz</a:t>
            </a:r>
            <a:endParaRPr lang="tr-TR" sz="2500" b="1"/>
          </a:p>
          <a:p>
            <a:r>
              <a:rPr lang="en-US" sz="2500"/>
              <a:t>Bu safhada çekirdek zarı kaybolur ve bütün kromozomlar hücrenin merkezinde dizilerek metafaz plağı oluşturur. </a:t>
            </a:r>
            <a:endParaRPr lang="tr-TR" sz="2500" smtClean="0"/>
          </a:p>
          <a:p>
            <a:r>
              <a:rPr lang="en-US" sz="2500" b="1" smtClean="0"/>
              <a:t>Anafaz</a:t>
            </a:r>
            <a:endParaRPr lang="tr-TR" sz="2500" b="1"/>
          </a:p>
          <a:p>
            <a:r>
              <a:rPr lang="en-US" sz="2500"/>
              <a:t>Anafazda iğ iplikleri kısalarak her bir kardeş kromatit çifti sentromerlerinden çekilirler. Ayrıca bu safhada hücrenin uzadığı görülür</a:t>
            </a:r>
            <a:r>
              <a:rPr lang="en-US" sz="2500" smtClean="0"/>
              <a:t>.</a:t>
            </a:r>
            <a:endParaRPr lang="tr-TR" sz="2500" smtClean="0"/>
          </a:p>
          <a:p>
            <a:r>
              <a:rPr lang="en-US" sz="2500" b="1"/>
              <a:t>Telofaz</a:t>
            </a:r>
            <a:endParaRPr lang="tr-TR" sz="2500" b="1"/>
          </a:p>
          <a:p>
            <a:r>
              <a:rPr lang="en-US" sz="2500"/>
              <a:t>Bu safhada hücrenin iki ucundaki kromozomların etrafında bir çekirdek zarı oluşur. </a:t>
            </a:r>
            <a:endParaRPr lang="tr-TR" sz="2500"/>
          </a:p>
        </p:txBody>
      </p:sp>
    </p:spTree>
    <p:extLst>
      <p:ext uri="{BB962C8B-B14F-4D97-AF65-F5344CB8AC3E}">
        <p14:creationId xmlns:p14="http://schemas.microsoft.com/office/powerpoint/2010/main" val="15929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02509" y="1273981"/>
            <a:ext cx="11121080" cy="4359464"/>
          </a:xfrm>
          <a:prstGeom prst="rect">
            <a:avLst/>
          </a:prstGeom>
        </p:spPr>
      </p:pic>
    </p:spTree>
    <p:extLst>
      <p:ext uri="{BB962C8B-B14F-4D97-AF65-F5344CB8AC3E}">
        <p14:creationId xmlns:p14="http://schemas.microsoft.com/office/powerpoint/2010/main" val="330380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77888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MAYOZ</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1721707" y="1209552"/>
            <a:ext cx="8254314" cy="5081446"/>
          </a:xfrm>
          <a:prstGeom prst="rect">
            <a:avLst/>
          </a:prstGeom>
        </p:spPr>
      </p:pic>
    </p:spTree>
    <p:extLst>
      <p:ext uri="{BB962C8B-B14F-4D97-AF65-F5344CB8AC3E}">
        <p14:creationId xmlns:p14="http://schemas.microsoft.com/office/powerpoint/2010/main" val="29006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06161" y="636531"/>
            <a:ext cx="10379678" cy="5584938"/>
          </a:xfrm>
          <a:prstGeom prst="rect">
            <a:avLst/>
          </a:prstGeom>
        </p:spPr>
      </p:pic>
    </p:spTree>
    <p:extLst>
      <p:ext uri="{BB962C8B-B14F-4D97-AF65-F5344CB8AC3E}">
        <p14:creationId xmlns:p14="http://schemas.microsoft.com/office/powerpoint/2010/main" val="29131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31091" y="765404"/>
            <a:ext cx="8830964" cy="5623754"/>
          </a:xfrm>
          <a:prstGeom prst="rect">
            <a:avLst/>
          </a:prstGeom>
        </p:spPr>
      </p:pic>
    </p:spTree>
    <p:extLst>
      <p:ext uri="{BB962C8B-B14F-4D97-AF65-F5344CB8AC3E}">
        <p14:creationId xmlns:p14="http://schemas.microsoft.com/office/powerpoint/2010/main" val="126903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PROTEİN SENTEZİ</a:t>
            </a:r>
            <a:endParaRPr lang="tr-TR" sz="3500">
              <a:solidFill>
                <a:srgbClr val="FF0000"/>
              </a:solidFill>
            </a:endParaRPr>
          </a:p>
        </p:txBody>
      </p:sp>
      <p:sp>
        <p:nvSpPr>
          <p:cNvPr id="3" name="Dikdörtgen 2"/>
          <p:cNvSpPr/>
          <p:nvPr/>
        </p:nvSpPr>
        <p:spPr>
          <a:xfrm>
            <a:off x="98854" y="2551837"/>
            <a:ext cx="11994292" cy="1631216"/>
          </a:xfrm>
          <a:prstGeom prst="rect">
            <a:avLst/>
          </a:prstGeom>
        </p:spPr>
        <p:txBody>
          <a:bodyPr wrap="square">
            <a:spAutoFit/>
          </a:bodyPr>
          <a:lstStyle/>
          <a:p>
            <a:pPr algn="ctr"/>
            <a:r>
              <a:rPr lang="en-US" sz="2500"/>
              <a:t>Transksripsiyon, DNA’nın bir zincirinde var olan genetik bilginin RNA’nın tek ipliğine duplike olması anlamına gelmektedir. Haberci RNA’nın içerdiği genetik kodun </a:t>
            </a:r>
            <a:r>
              <a:rPr lang="en-US" sz="2500" smtClean="0"/>
              <a:t>ribozomlarda </a:t>
            </a:r>
            <a:r>
              <a:rPr lang="en-US" sz="2500"/>
              <a:t>belirli proteinlerin üretimine yardım etmesi gibi RNA, bir çoğu translasyon ile ilgili olmak üzere hücrede çeşitli amaçlara hizmet etmektedir. </a:t>
            </a:r>
            <a:endParaRPr lang="tr-TR" sz="2500"/>
          </a:p>
        </p:txBody>
      </p:sp>
    </p:spTree>
    <p:extLst>
      <p:ext uri="{BB962C8B-B14F-4D97-AF65-F5344CB8AC3E}">
        <p14:creationId xmlns:p14="http://schemas.microsoft.com/office/powerpoint/2010/main" val="116842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62684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ÖNCÜL </a:t>
            </a:r>
            <a:r>
              <a:rPr lang="tr-TR" sz="3000" b="1">
                <a:solidFill>
                  <a:srgbClr val="00B050"/>
                </a:solidFill>
              </a:rPr>
              <a:t>BAŞLATMA KOMPLEKSİ VE PROMOTORLAR</a:t>
            </a:r>
            <a:endParaRPr lang="tr-TR" sz="3000" b="1" dirty="0">
              <a:solidFill>
                <a:srgbClr val="00B050"/>
              </a:solidFill>
            </a:endParaRPr>
          </a:p>
        </p:txBody>
      </p:sp>
      <p:sp>
        <p:nvSpPr>
          <p:cNvPr id="3" name="Dikdörtgen 2"/>
          <p:cNvSpPr/>
          <p:nvPr/>
        </p:nvSpPr>
        <p:spPr>
          <a:xfrm>
            <a:off x="197708" y="2981998"/>
            <a:ext cx="11796584" cy="1246495"/>
          </a:xfrm>
          <a:prstGeom prst="rect">
            <a:avLst/>
          </a:prstGeom>
        </p:spPr>
        <p:txBody>
          <a:bodyPr wrap="square">
            <a:spAutoFit/>
          </a:bodyPr>
          <a:lstStyle/>
          <a:p>
            <a:pPr algn="ctr"/>
            <a:r>
              <a:rPr lang="en-US" sz="2500"/>
              <a:t>Transkripsiyon, DNA’nın promotorlar olarak bilinen, organizmaya bağlı olarak </a:t>
            </a:r>
            <a:r>
              <a:rPr lang="en-US" sz="2500" smtClean="0"/>
              <a:t>uzunlukları </a:t>
            </a:r>
            <a:r>
              <a:rPr lang="en-US" sz="2500"/>
              <a:t>20 ile 150 arasında değişen bölgelerinde başlar, RNA’yı üreten enzim olan RNA </a:t>
            </a:r>
            <a:r>
              <a:rPr lang="en-US" sz="2500" smtClean="0"/>
              <a:t>polimeraz </a:t>
            </a:r>
            <a:r>
              <a:rPr lang="en-US" sz="2500"/>
              <a:t>(RNAP), promotordaki baz dizilerini tanıyabilme yeteneğindedir</a:t>
            </a:r>
            <a:r>
              <a:rPr lang="en-US" sz="2500" smtClean="0"/>
              <a:t>.</a:t>
            </a:r>
            <a:endParaRPr lang="tr-TR" sz="2500"/>
          </a:p>
        </p:txBody>
      </p:sp>
    </p:spTree>
    <p:extLst>
      <p:ext uri="{BB962C8B-B14F-4D97-AF65-F5344CB8AC3E}">
        <p14:creationId xmlns:p14="http://schemas.microsoft.com/office/powerpoint/2010/main" val="182362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604944" cy="553998"/>
          </a:xfrm>
          <a:prstGeom prst="rect">
            <a:avLst/>
          </a:prstGeom>
        </p:spPr>
        <p:txBody>
          <a:bodyPr wrap="none">
            <a:spAutoFit/>
          </a:bodyPr>
          <a:lstStyle/>
          <a:p>
            <a:pPr marL="342900" indent="-342900">
              <a:buFont typeface="Wingdings" pitchFamily="2" charset="2"/>
              <a:buChar char="q"/>
            </a:pPr>
            <a:r>
              <a:rPr lang="tr-TR" sz="3000" b="1">
                <a:solidFill>
                  <a:srgbClr val="00B050"/>
                </a:solidFill>
              </a:rPr>
              <a:t>RNA SENTEZİ</a:t>
            </a:r>
            <a:endParaRPr lang="tr-TR" sz="3000" b="1" dirty="0">
              <a:solidFill>
                <a:srgbClr val="00B050"/>
              </a:solidFill>
            </a:endParaRPr>
          </a:p>
        </p:txBody>
      </p:sp>
      <p:sp>
        <p:nvSpPr>
          <p:cNvPr id="3" name="Dikdörtgen 2"/>
          <p:cNvSpPr/>
          <p:nvPr/>
        </p:nvSpPr>
        <p:spPr>
          <a:xfrm>
            <a:off x="172995" y="2828836"/>
            <a:ext cx="11846010" cy="1246495"/>
          </a:xfrm>
          <a:prstGeom prst="rect">
            <a:avLst/>
          </a:prstGeom>
        </p:spPr>
        <p:txBody>
          <a:bodyPr wrap="square">
            <a:spAutoFit/>
          </a:bodyPr>
          <a:lstStyle/>
          <a:p>
            <a:pPr algn="ctr"/>
            <a:r>
              <a:rPr lang="en-US" sz="2500"/>
              <a:t>RNA, DNA’ya benzer şekilde, dört bazdan birini ve bir fosfat grubuna bağlanan şeker içeren bir nükleotitten oluşur. RNA polimeraz nükleotit zincirini oluştururken, DNA’nın bitişik iki ipliğinden yalnızca birinden sentez yapabilir. </a:t>
            </a:r>
            <a:endParaRPr lang="tr-TR" sz="2500"/>
          </a:p>
        </p:txBody>
      </p:sp>
    </p:spTree>
    <p:extLst>
      <p:ext uri="{BB962C8B-B14F-4D97-AF65-F5344CB8AC3E}">
        <p14:creationId xmlns:p14="http://schemas.microsoft.com/office/powerpoint/2010/main" val="6318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77197" y="848987"/>
            <a:ext cx="6033852" cy="1980220"/>
          </a:xfrm>
          <a:prstGeom prst="rect">
            <a:avLst/>
          </a:prstGeom>
        </p:spPr>
      </p:pic>
      <p:pic>
        <p:nvPicPr>
          <p:cNvPr id="3" name="Resim 2"/>
          <p:cNvPicPr>
            <a:picLocks noChangeAspect="1"/>
          </p:cNvPicPr>
          <p:nvPr/>
        </p:nvPicPr>
        <p:blipFill>
          <a:blip r:embed="rId3"/>
          <a:stretch>
            <a:fillRect/>
          </a:stretch>
        </p:blipFill>
        <p:spPr>
          <a:xfrm>
            <a:off x="3077197" y="2829207"/>
            <a:ext cx="6111508" cy="1413334"/>
          </a:xfrm>
          <a:prstGeom prst="rect">
            <a:avLst/>
          </a:prstGeom>
        </p:spPr>
      </p:pic>
      <p:pic>
        <p:nvPicPr>
          <p:cNvPr id="4" name="Resim 3"/>
          <p:cNvPicPr>
            <a:picLocks noChangeAspect="1"/>
          </p:cNvPicPr>
          <p:nvPr/>
        </p:nvPicPr>
        <p:blipFill>
          <a:blip r:embed="rId4"/>
          <a:stretch>
            <a:fillRect/>
          </a:stretch>
        </p:blipFill>
        <p:spPr>
          <a:xfrm>
            <a:off x="3077197" y="4242541"/>
            <a:ext cx="5917368" cy="2112238"/>
          </a:xfrm>
          <a:prstGeom prst="rect">
            <a:avLst/>
          </a:prstGeom>
        </p:spPr>
      </p:pic>
    </p:spTree>
    <p:extLst>
      <p:ext uri="{BB962C8B-B14F-4D97-AF65-F5344CB8AC3E}">
        <p14:creationId xmlns:p14="http://schemas.microsoft.com/office/powerpoint/2010/main" val="9695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3</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702300"/>
            <a:ext cx="1076216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GENLER VE EVRİM</a:t>
            </a:r>
          </a:p>
        </p:txBody>
      </p:sp>
    </p:spTree>
    <p:extLst>
      <p:ext uri="{BB962C8B-B14F-4D97-AF65-F5344CB8AC3E}">
        <p14:creationId xmlns:p14="http://schemas.microsoft.com/office/powerpoint/2010/main" val="139488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97761"/>
            <a:ext cx="661206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TRANSKRİPSİYONUN  </a:t>
            </a:r>
            <a:r>
              <a:rPr lang="tr-TR" sz="3000" b="1">
                <a:solidFill>
                  <a:srgbClr val="00B050"/>
                </a:solidFill>
              </a:rPr>
              <a:t>DÜZENLENMESİ</a:t>
            </a:r>
            <a:endParaRPr lang="tr-TR" sz="3000" b="1" dirty="0">
              <a:solidFill>
                <a:srgbClr val="00B050"/>
              </a:solidFill>
            </a:endParaRPr>
          </a:p>
        </p:txBody>
      </p:sp>
      <p:sp>
        <p:nvSpPr>
          <p:cNvPr id="4" name="Dikdörtgen 3"/>
          <p:cNvSpPr/>
          <p:nvPr/>
        </p:nvSpPr>
        <p:spPr>
          <a:xfrm>
            <a:off x="131805" y="2921913"/>
            <a:ext cx="11928390" cy="861774"/>
          </a:xfrm>
          <a:prstGeom prst="rect">
            <a:avLst/>
          </a:prstGeom>
        </p:spPr>
        <p:txBody>
          <a:bodyPr wrap="square">
            <a:spAutoFit/>
          </a:bodyPr>
          <a:lstStyle/>
          <a:p>
            <a:pPr algn="ctr"/>
            <a:r>
              <a:rPr lang="en-US" sz="2500"/>
              <a:t>Bir organizmada gerektiği anda sadece az miktarda gen ifade olmaktadır. Hangi genlerin ifade edileceği; besin durumuna, hücrenin farklılaşma durumuna ve yaşına bağlıdır.</a:t>
            </a:r>
            <a:endParaRPr lang="tr-TR" sz="2500"/>
          </a:p>
        </p:txBody>
      </p:sp>
    </p:spTree>
    <p:extLst>
      <p:ext uri="{BB962C8B-B14F-4D97-AF65-F5344CB8AC3E}">
        <p14:creationId xmlns:p14="http://schemas.microsoft.com/office/powerpoint/2010/main" val="17033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95850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TRANSLASYON</a:t>
            </a:r>
            <a:endParaRPr lang="tr-TR" sz="3000" b="1" dirty="0">
              <a:solidFill>
                <a:srgbClr val="00B050"/>
              </a:solidFill>
            </a:endParaRPr>
          </a:p>
        </p:txBody>
      </p:sp>
      <p:sp>
        <p:nvSpPr>
          <p:cNvPr id="3" name="Dikdörtgen 2"/>
          <p:cNvSpPr/>
          <p:nvPr/>
        </p:nvSpPr>
        <p:spPr>
          <a:xfrm>
            <a:off x="172995" y="2967335"/>
            <a:ext cx="11846010" cy="861774"/>
          </a:xfrm>
          <a:prstGeom prst="rect">
            <a:avLst/>
          </a:prstGeom>
        </p:spPr>
        <p:txBody>
          <a:bodyPr wrap="square">
            <a:spAutoFit/>
          </a:bodyPr>
          <a:lstStyle/>
          <a:p>
            <a:pPr algn="ctr"/>
            <a:r>
              <a:rPr lang="en-US" sz="2500"/>
              <a:t>Translasyon hücrenin sitoplazmasında gerçekleşir, protein sentezinin ve genel gen ifadesi sürecinin basamaklarından biridir. </a:t>
            </a:r>
            <a:endParaRPr lang="tr-TR" sz="2500"/>
          </a:p>
        </p:txBody>
      </p:sp>
    </p:spTree>
    <p:extLst>
      <p:ext uri="{BB962C8B-B14F-4D97-AF65-F5344CB8AC3E}">
        <p14:creationId xmlns:p14="http://schemas.microsoft.com/office/powerpoint/2010/main" val="26774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GENETİK MUTASYONLAR</a:t>
            </a:r>
            <a:endParaRPr lang="tr-TR" sz="3500">
              <a:solidFill>
                <a:srgbClr val="FF0000"/>
              </a:solidFill>
            </a:endParaRPr>
          </a:p>
        </p:txBody>
      </p:sp>
      <p:sp>
        <p:nvSpPr>
          <p:cNvPr id="3" name="Dikdörtgen 2"/>
          <p:cNvSpPr/>
          <p:nvPr/>
        </p:nvSpPr>
        <p:spPr>
          <a:xfrm>
            <a:off x="247135" y="2641926"/>
            <a:ext cx="11697730" cy="1246495"/>
          </a:xfrm>
          <a:prstGeom prst="rect">
            <a:avLst/>
          </a:prstGeom>
        </p:spPr>
        <p:txBody>
          <a:bodyPr wrap="square">
            <a:spAutoFit/>
          </a:bodyPr>
          <a:lstStyle/>
          <a:p>
            <a:pPr algn="ctr"/>
            <a:r>
              <a:rPr lang="en-US" sz="2500"/>
              <a:t>Gen mutasyonları doğrudan aileden kalıtılabilir veya yaşam süresince kazanılabilir. </a:t>
            </a:r>
            <a:r>
              <a:rPr lang="en-US" sz="2500" smtClean="0"/>
              <a:t>Kalıt</a:t>
            </a:r>
            <a:r>
              <a:rPr lang="tr-TR" sz="2500" smtClean="0"/>
              <a:t>s</a:t>
            </a:r>
            <a:r>
              <a:rPr lang="en-US" sz="2500" smtClean="0"/>
              <a:t>al </a:t>
            </a:r>
            <a:r>
              <a:rPr lang="en-US" sz="2500"/>
              <a:t>mutasyonlar bir ebeveynden geçebilirler. Kazanılmış mutasyonlar olarak isimlendirilen mutasyonlar ise bireyin yaşamına sonradan katılırlar.</a:t>
            </a:r>
            <a:endParaRPr lang="tr-TR" sz="2500"/>
          </a:p>
        </p:txBody>
      </p:sp>
    </p:spTree>
    <p:extLst>
      <p:ext uri="{BB962C8B-B14F-4D97-AF65-F5344CB8AC3E}">
        <p14:creationId xmlns:p14="http://schemas.microsoft.com/office/powerpoint/2010/main" val="15437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22658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EŞEY </a:t>
            </a:r>
            <a:r>
              <a:rPr lang="tr-TR" sz="3000" b="1">
                <a:solidFill>
                  <a:srgbClr val="00B050"/>
                </a:solidFill>
              </a:rPr>
              <a:t>HÜCRELERİ</a:t>
            </a:r>
            <a:endParaRPr lang="tr-TR" sz="3000" b="1" dirty="0">
              <a:solidFill>
                <a:srgbClr val="00B050"/>
              </a:solidFill>
            </a:endParaRPr>
          </a:p>
        </p:txBody>
      </p:sp>
      <p:sp>
        <p:nvSpPr>
          <p:cNvPr id="3" name="Dikdörtgen 2"/>
          <p:cNvSpPr/>
          <p:nvPr/>
        </p:nvSpPr>
        <p:spPr>
          <a:xfrm>
            <a:off x="271849" y="2828836"/>
            <a:ext cx="11648302" cy="1246495"/>
          </a:xfrm>
          <a:prstGeom prst="rect">
            <a:avLst/>
          </a:prstGeom>
        </p:spPr>
        <p:txBody>
          <a:bodyPr wrap="square">
            <a:spAutoFit/>
          </a:bodyPr>
          <a:lstStyle/>
          <a:p>
            <a:pPr algn="ctr"/>
            <a:r>
              <a:rPr lang="en-US" sz="2500"/>
              <a:t>İnsan hücrelerinin büyük bir kısmı 46 kromozom içermektedir, fakat eşey hücreleri (sperm ve yumurta) sadece 23 kromozoma sahiptir. Anneniz veya babanızın ikisi de size her tipten bir kromozom aktarmaktadır.</a:t>
            </a:r>
            <a:endParaRPr lang="tr-TR" sz="2500"/>
          </a:p>
        </p:txBody>
      </p:sp>
    </p:spTree>
    <p:extLst>
      <p:ext uri="{BB962C8B-B14F-4D97-AF65-F5344CB8AC3E}">
        <p14:creationId xmlns:p14="http://schemas.microsoft.com/office/powerpoint/2010/main" val="8200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86249" y="852978"/>
            <a:ext cx="9539416" cy="5135568"/>
          </a:xfrm>
          <a:prstGeom prst="rect">
            <a:avLst/>
          </a:prstGeom>
        </p:spPr>
      </p:pic>
    </p:spTree>
    <p:extLst>
      <p:ext uri="{BB962C8B-B14F-4D97-AF65-F5344CB8AC3E}">
        <p14:creationId xmlns:p14="http://schemas.microsoft.com/office/powerpoint/2010/main" val="27465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184" y="2109970"/>
            <a:ext cx="11763632" cy="2785378"/>
          </a:xfrm>
          <a:prstGeom prst="rect">
            <a:avLst/>
          </a:prstGeom>
        </p:spPr>
        <p:txBody>
          <a:bodyPr wrap="square">
            <a:spAutoFit/>
          </a:bodyPr>
          <a:lstStyle/>
          <a:p>
            <a:r>
              <a:rPr lang="en-US" sz="2500" b="1"/>
              <a:t>Turner sendromu</a:t>
            </a:r>
            <a:endParaRPr lang="tr-TR" sz="2500" b="1"/>
          </a:p>
          <a:p>
            <a:r>
              <a:rPr lang="en-US" sz="2500"/>
              <a:t>Turner sendromlu insanlar sadece, tek cinsiyet kromozomu içerirler ve sonuçta erkek ve dişiler X veya Y’den birine sahiptirler. </a:t>
            </a:r>
            <a:endParaRPr lang="tr-TR" sz="2500" smtClean="0"/>
          </a:p>
          <a:p>
            <a:r>
              <a:rPr lang="en-US" sz="2500" b="1"/>
              <a:t>Klinefelter sendromu</a:t>
            </a:r>
            <a:endParaRPr lang="tr-TR" sz="2500" b="1"/>
          </a:p>
          <a:p>
            <a:r>
              <a:rPr lang="en-US" sz="2500"/>
              <a:t>Klinefelter sendromlu insanların büyük çoğunluğunda XXY modeli oluşturan bir </a:t>
            </a:r>
            <a:r>
              <a:rPr lang="en-US" sz="2500" smtClean="0"/>
              <a:t>ilave </a:t>
            </a:r>
            <a:r>
              <a:rPr lang="en-US" sz="2500"/>
              <a:t>dişi eşey kromozomu görülmektedir; bu yüzden olağan 46 yerine 47 kromozom bulunmaktadır (Mandoki, Sumner, Hoffman ve Riconda, 1991). </a:t>
            </a:r>
            <a:endParaRPr lang="tr-TR" sz="2500"/>
          </a:p>
        </p:txBody>
      </p:sp>
    </p:spTree>
    <p:extLst>
      <p:ext uri="{BB962C8B-B14F-4D97-AF65-F5344CB8AC3E}">
        <p14:creationId xmlns:p14="http://schemas.microsoft.com/office/powerpoint/2010/main" val="16994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83879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GEN </a:t>
            </a:r>
            <a:r>
              <a:rPr lang="tr-TR" sz="3000" b="1">
                <a:solidFill>
                  <a:srgbClr val="00B050"/>
                </a:solidFill>
              </a:rPr>
              <a:t>İFADESİ ÜZERİNE ÇEVRENİN ETKİSİ</a:t>
            </a:r>
            <a:endParaRPr lang="tr-TR" sz="3000" b="1" dirty="0">
              <a:solidFill>
                <a:srgbClr val="00B050"/>
              </a:solidFill>
            </a:endParaRPr>
          </a:p>
        </p:txBody>
      </p:sp>
      <p:sp>
        <p:nvSpPr>
          <p:cNvPr id="3" name="Dikdörtgen 2"/>
          <p:cNvSpPr/>
          <p:nvPr/>
        </p:nvSpPr>
        <p:spPr>
          <a:xfrm>
            <a:off x="197708" y="2690336"/>
            <a:ext cx="11796584" cy="1631216"/>
          </a:xfrm>
          <a:prstGeom prst="rect">
            <a:avLst/>
          </a:prstGeom>
        </p:spPr>
        <p:txBody>
          <a:bodyPr wrap="square">
            <a:spAutoFit/>
          </a:bodyPr>
          <a:lstStyle/>
          <a:p>
            <a:pPr algn="ctr"/>
            <a:r>
              <a:rPr lang="en-US" sz="2500"/>
              <a:t>Bireyler ‘doğa mı, beslenme mi’ konusunu tartışırlarken, bir karakterin ne ölçüde genetik yapıdan ne ölçüde çevreden etkilendiği konusunu göz önünde bulundururlar. Burada iki tane problem vardır. İlki, çevre ve genlerin özel karakterler üzerindeki etki oranı bireyden bireye farklılık göstermektedir. </a:t>
            </a:r>
            <a:endParaRPr lang="tr-TR" sz="2500"/>
          </a:p>
        </p:txBody>
      </p:sp>
    </p:spTree>
    <p:extLst>
      <p:ext uri="{BB962C8B-B14F-4D97-AF65-F5344CB8AC3E}">
        <p14:creationId xmlns:p14="http://schemas.microsoft.com/office/powerpoint/2010/main" val="36699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184" y="1319136"/>
            <a:ext cx="11763632" cy="4324261"/>
          </a:xfrm>
          <a:prstGeom prst="rect">
            <a:avLst/>
          </a:prstGeom>
        </p:spPr>
        <p:txBody>
          <a:bodyPr wrap="square">
            <a:spAutoFit/>
          </a:bodyPr>
          <a:lstStyle/>
          <a:p>
            <a:r>
              <a:rPr lang="en-US" sz="2500" b="1"/>
              <a:t>Monozigot (özdeş) ikizler</a:t>
            </a:r>
            <a:endParaRPr lang="tr-TR" sz="2500" b="1"/>
          </a:p>
          <a:p>
            <a:r>
              <a:rPr lang="en-US" sz="2500"/>
              <a:t>Özdeş ikizler bir yumurtanın, iki özgün embriyoya bölünen bir zigot (monozigot) </a:t>
            </a:r>
            <a:r>
              <a:rPr lang="en-US" sz="2500" smtClean="0"/>
              <a:t>oluşturmak </a:t>
            </a:r>
            <a:r>
              <a:rPr lang="en-US" sz="2500"/>
              <a:t>üzere döllenmesi sonucu oluşmaktadır. </a:t>
            </a:r>
            <a:endParaRPr lang="tr-TR" sz="2500" smtClean="0"/>
          </a:p>
          <a:p>
            <a:r>
              <a:rPr lang="en-US" sz="2500" b="1"/>
              <a:t>Dizigotik (kardeş) ikizler</a:t>
            </a:r>
            <a:endParaRPr lang="tr-TR" sz="2500" b="1"/>
          </a:p>
          <a:p>
            <a:r>
              <a:rPr lang="en-US" sz="2500"/>
              <a:t>Bazen ovaryumdan eş zamanlı olarak iki yumurta salınması ve kardeş gibi ikizlerin </a:t>
            </a:r>
            <a:r>
              <a:rPr lang="en-US" sz="2500" smtClean="0"/>
              <a:t>gelişimiyle </a:t>
            </a:r>
            <a:r>
              <a:rPr lang="en-US" sz="2500"/>
              <a:t>sonuçlanacak şekilde her yumurtanın aynı anda ayrı sperm hücreleri tarafından döllenmesi ve kendini implante etmesi mümkündür. </a:t>
            </a:r>
            <a:endParaRPr lang="tr-TR" sz="2500" smtClean="0"/>
          </a:p>
          <a:p>
            <a:r>
              <a:rPr lang="en-US" sz="2500" b="1"/>
              <a:t>İkiz çalışmalarından ne çıkarabiliriz?</a:t>
            </a:r>
            <a:endParaRPr lang="tr-TR" sz="2500" b="1"/>
          </a:p>
          <a:p>
            <a:r>
              <a:rPr lang="en-US" sz="2500"/>
              <a:t>Günümüzde gerçekleştirilen ikiz çalışmaları, Sir Francis Galton’un insan gelişimi ve dav- ranışları üzerinde genetik ve çevrenin etkisini araştırmak amacıyla ikizleri kullanmasıyla ortaya çıkmıştır</a:t>
            </a:r>
            <a:r>
              <a:rPr lang="en-US" sz="2500" smtClean="0"/>
              <a:t>.</a:t>
            </a:r>
            <a:endParaRPr lang="tr-TR" sz="2500"/>
          </a:p>
        </p:txBody>
      </p:sp>
    </p:spTree>
    <p:extLst>
      <p:ext uri="{BB962C8B-B14F-4D97-AF65-F5344CB8AC3E}">
        <p14:creationId xmlns:p14="http://schemas.microsoft.com/office/powerpoint/2010/main" val="5163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SİNİR SİSTEMİNİN EVRİMİ</a:t>
            </a:r>
            <a:endParaRPr lang="tr-TR" sz="3500">
              <a:solidFill>
                <a:srgbClr val="FF0000"/>
              </a:solidFill>
            </a:endParaRPr>
          </a:p>
        </p:txBody>
      </p:sp>
      <p:sp>
        <p:nvSpPr>
          <p:cNvPr id="3" name="Dikdörtgen 2"/>
          <p:cNvSpPr/>
          <p:nvPr/>
        </p:nvSpPr>
        <p:spPr>
          <a:xfrm>
            <a:off x="181232" y="2938490"/>
            <a:ext cx="11829536" cy="1246495"/>
          </a:xfrm>
          <a:prstGeom prst="rect">
            <a:avLst/>
          </a:prstGeom>
        </p:spPr>
        <p:txBody>
          <a:bodyPr wrap="square">
            <a:spAutoFit/>
          </a:bodyPr>
          <a:lstStyle/>
          <a:p>
            <a:pPr algn="ctr"/>
            <a:r>
              <a:rPr lang="en-US" sz="2500"/>
              <a:t>Diğer </a:t>
            </a:r>
            <a:r>
              <a:rPr lang="en-US" sz="2500" smtClean="0"/>
              <a:t>organlarımızın </a:t>
            </a:r>
            <a:r>
              <a:rPr lang="en-US" sz="2500"/>
              <a:t>ve bağışıklık sitemimizin evrimine benzer şekilde, sinir sistemimizin evriminin ve düşünceleri işleyebilme yeteneğimizin de genetiğe bağlı fonksiyonel bir yapısı olduğu, evrimin çerçevesini oluşturan fikirlerin temelidir (Darwin, 1989).</a:t>
            </a:r>
            <a:endParaRPr lang="tr-TR" sz="2500"/>
          </a:p>
        </p:txBody>
      </p:sp>
    </p:spTree>
    <p:extLst>
      <p:ext uri="{BB962C8B-B14F-4D97-AF65-F5344CB8AC3E}">
        <p14:creationId xmlns:p14="http://schemas.microsoft.com/office/powerpoint/2010/main" val="3470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05854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DİFFÜZ </a:t>
            </a:r>
            <a:r>
              <a:rPr lang="tr-TR" sz="3000" b="1">
                <a:solidFill>
                  <a:srgbClr val="00B050"/>
                </a:solidFill>
              </a:rPr>
              <a:t>SİNİR SİSTEMİ</a:t>
            </a:r>
            <a:endParaRPr lang="tr-TR" sz="3000" b="1" dirty="0">
              <a:solidFill>
                <a:srgbClr val="00B050"/>
              </a:solidFill>
            </a:endParaRPr>
          </a:p>
        </p:txBody>
      </p:sp>
      <p:sp>
        <p:nvSpPr>
          <p:cNvPr id="3" name="Dikdörtgen 2"/>
          <p:cNvSpPr/>
          <p:nvPr/>
        </p:nvSpPr>
        <p:spPr>
          <a:xfrm>
            <a:off x="230659" y="2828836"/>
            <a:ext cx="11730682" cy="1246495"/>
          </a:xfrm>
          <a:prstGeom prst="rect">
            <a:avLst/>
          </a:prstGeom>
        </p:spPr>
        <p:txBody>
          <a:bodyPr wrap="square">
            <a:spAutoFit/>
          </a:bodyPr>
          <a:lstStyle/>
          <a:p>
            <a:pPr algn="ctr"/>
            <a:r>
              <a:rPr lang="en-US" sz="2500"/>
              <a:t>Hayvanların birçoğu belkemiği bulunmayan omurgasızlar sınıfına aittir. Bu canlılar </a:t>
            </a:r>
            <a:r>
              <a:rPr lang="en-US" sz="2500" smtClean="0"/>
              <a:t>omurgalılara </a:t>
            </a:r>
            <a:r>
              <a:rPr lang="en-US" sz="2500"/>
              <a:t>göre daha az karmaşık bir sinir sistemine sahip olmalarına karşın geniş ve çeşitlilik gösteren çevrelere etkin bir şekilde uyum sağlayabilmişlerdir. </a:t>
            </a:r>
            <a:endParaRPr lang="tr-TR" sz="2500"/>
          </a:p>
        </p:txBody>
      </p:sp>
    </p:spTree>
    <p:extLst>
      <p:ext uri="{BB962C8B-B14F-4D97-AF65-F5344CB8AC3E}">
        <p14:creationId xmlns:p14="http://schemas.microsoft.com/office/powerpoint/2010/main" val="33401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1631216"/>
          </a:xfrm>
          <a:prstGeom prst="rect">
            <a:avLst/>
          </a:prstGeom>
        </p:spPr>
        <p:txBody>
          <a:bodyPr wrap="square">
            <a:spAutoFit/>
          </a:bodyPr>
          <a:lstStyle/>
          <a:p>
            <a:pPr algn="ctr"/>
            <a:r>
              <a:rPr lang="en-US" sz="2500"/>
              <a:t>Bu bölüm temel genetik ve evrimi, sinir sistemimiz ve davranışlarımızın deneyimlerden nasıl etkilendiğini içermektedir. Hepimiz ailelerimizden göz rengi gibi özellikleri kalıtım yoluyla alırız. Buna rağmen aldığımız özelliklerin bazıları görünür hâlde değildir. Aileden gelen genlerin karışımı vücudunuzda her hücrenin özelliklerini meydana getirmektedir. </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83243" y="572248"/>
            <a:ext cx="6639698" cy="5927688"/>
          </a:xfrm>
          <a:prstGeom prst="rect">
            <a:avLst/>
          </a:prstGeom>
        </p:spPr>
      </p:pic>
    </p:spTree>
    <p:extLst>
      <p:ext uri="{BB962C8B-B14F-4D97-AF65-F5344CB8AC3E}">
        <p14:creationId xmlns:p14="http://schemas.microsoft.com/office/powerpoint/2010/main" val="392754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21466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MERKEZİLEŞMİŞ </a:t>
            </a:r>
            <a:r>
              <a:rPr lang="tr-TR" sz="3000" b="1">
                <a:solidFill>
                  <a:srgbClr val="00B050"/>
                </a:solidFill>
              </a:rPr>
              <a:t>SİNİR SİSTEMİ (SEFALİZE)</a:t>
            </a:r>
            <a:endParaRPr lang="tr-TR" sz="3000" b="1" dirty="0">
              <a:solidFill>
                <a:srgbClr val="00B050"/>
              </a:solidFill>
            </a:endParaRPr>
          </a:p>
        </p:txBody>
      </p:sp>
      <p:sp>
        <p:nvSpPr>
          <p:cNvPr id="3" name="Dikdörtgen 2"/>
          <p:cNvSpPr/>
          <p:nvPr/>
        </p:nvSpPr>
        <p:spPr>
          <a:xfrm>
            <a:off x="197708" y="1507691"/>
            <a:ext cx="11648304" cy="861774"/>
          </a:xfrm>
          <a:prstGeom prst="rect">
            <a:avLst/>
          </a:prstGeom>
        </p:spPr>
        <p:txBody>
          <a:bodyPr wrap="square">
            <a:spAutoFit/>
          </a:bodyPr>
          <a:lstStyle/>
          <a:p>
            <a:r>
              <a:rPr lang="en-US" sz="2500"/>
              <a:t>Beyin yönetiminde bir sinir sistemine sahip olan ilk organizmalardan biri yassı solucandır (Şekil 3.12a). </a:t>
            </a:r>
            <a:endParaRPr lang="tr-TR" sz="2500"/>
          </a:p>
        </p:txBody>
      </p:sp>
      <p:pic>
        <p:nvPicPr>
          <p:cNvPr id="4" name="Resim 3"/>
          <p:cNvPicPr>
            <a:picLocks noChangeAspect="1"/>
          </p:cNvPicPr>
          <p:nvPr/>
        </p:nvPicPr>
        <p:blipFill>
          <a:blip r:embed="rId2"/>
          <a:stretch>
            <a:fillRect/>
          </a:stretch>
        </p:blipFill>
        <p:spPr>
          <a:xfrm>
            <a:off x="2767912" y="2712141"/>
            <a:ext cx="6392564" cy="3180140"/>
          </a:xfrm>
          <a:prstGeom prst="rect">
            <a:avLst/>
          </a:prstGeom>
        </p:spPr>
      </p:pic>
    </p:spTree>
    <p:extLst>
      <p:ext uri="{BB962C8B-B14F-4D97-AF65-F5344CB8AC3E}">
        <p14:creationId xmlns:p14="http://schemas.microsoft.com/office/powerpoint/2010/main" val="888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03181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MERKEZİLEŞMİŞ </a:t>
            </a:r>
            <a:r>
              <a:rPr lang="tr-TR" sz="3000" b="1">
                <a:solidFill>
                  <a:srgbClr val="00B050"/>
                </a:solidFill>
              </a:rPr>
              <a:t>SİNİR SİSTEMİ: BÖLÜMLENME</a:t>
            </a:r>
            <a:endParaRPr lang="tr-TR" sz="3000" b="1" dirty="0">
              <a:solidFill>
                <a:srgbClr val="00B050"/>
              </a:solidFill>
            </a:endParaRPr>
          </a:p>
        </p:txBody>
      </p:sp>
      <p:sp>
        <p:nvSpPr>
          <p:cNvPr id="3" name="Dikdörtgen 2"/>
          <p:cNvSpPr/>
          <p:nvPr/>
        </p:nvSpPr>
        <p:spPr>
          <a:xfrm>
            <a:off x="172995" y="2828836"/>
            <a:ext cx="11846010" cy="1246495"/>
          </a:xfrm>
          <a:prstGeom prst="rect">
            <a:avLst/>
          </a:prstGeom>
        </p:spPr>
        <p:txBody>
          <a:bodyPr wrap="square">
            <a:spAutoFit/>
          </a:bodyPr>
          <a:lstStyle/>
          <a:p>
            <a:pPr algn="ctr"/>
            <a:r>
              <a:rPr lang="en-US" sz="2500"/>
              <a:t>Omurgasız sinir sistemindeki en büyük gelişmeyi kafadan bacaklılarda (cephalopoda) (mürekkep balığı, ahtapot), yumuşakçalarda (mollusk) ve eklem bacaklılarda (böcekler ve örümcekler) görüyoruz. </a:t>
            </a:r>
            <a:endParaRPr lang="tr-TR" sz="2500"/>
          </a:p>
        </p:txBody>
      </p:sp>
    </p:spTree>
    <p:extLst>
      <p:ext uri="{BB962C8B-B14F-4D97-AF65-F5344CB8AC3E}">
        <p14:creationId xmlns:p14="http://schemas.microsoft.com/office/powerpoint/2010/main" val="207834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984961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MERKEZİLEŞMİŞ </a:t>
            </a:r>
            <a:r>
              <a:rPr lang="tr-TR" sz="3000" b="1">
                <a:solidFill>
                  <a:srgbClr val="00B050"/>
                </a:solidFill>
              </a:rPr>
              <a:t>SİNİR SİSTEMİ: KARMAŞIK BÖLÜMLENMİŞ</a:t>
            </a:r>
            <a:endParaRPr lang="tr-TR" sz="3000" b="1" dirty="0">
              <a:solidFill>
                <a:srgbClr val="00B050"/>
              </a:solidFill>
            </a:endParaRPr>
          </a:p>
        </p:txBody>
      </p:sp>
      <p:sp>
        <p:nvSpPr>
          <p:cNvPr id="3" name="Dikdörtgen 2"/>
          <p:cNvSpPr/>
          <p:nvPr/>
        </p:nvSpPr>
        <p:spPr>
          <a:xfrm>
            <a:off x="255373" y="2541558"/>
            <a:ext cx="11681254" cy="2015936"/>
          </a:xfrm>
          <a:prstGeom prst="rect">
            <a:avLst/>
          </a:prstGeom>
        </p:spPr>
        <p:txBody>
          <a:bodyPr wrap="square">
            <a:spAutoFit/>
          </a:bodyPr>
          <a:lstStyle/>
          <a:p>
            <a:pPr algn="ctr"/>
            <a:r>
              <a:rPr lang="en-US" sz="2500"/>
              <a:t>Eklembacaklılar (dış iskeleti olan omurgasız organizmalar) birbirinden farklı </a:t>
            </a:r>
            <a:r>
              <a:rPr lang="en-US" sz="2500" smtClean="0"/>
              <a:t>fonksiyonel </a:t>
            </a:r>
            <a:r>
              <a:rPr lang="en-US" sz="2500"/>
              <a:t>bölgelere sahip karmaşık sinir sistemleri ile bilinirler. Arthropod beyni üç temel </a:t>
            </a:r>
            <a:r>
              <a:rPr lang="en-US" sz="2500" smtClean="0"/>
              <a:t>bölümden </a:t>
            </a:r>
            <a:r>
              <a:rPr lang="en-US" sz="2500"/>
              <a:t>oluşur: protoserebrum, dötoserebrum ve tritoserebrum. Göz sinirlerinin ve </a:t>
            </a:r>
            <a:r>
              <a:rPr lang="en-US" sz="2500" smtClean="0"/>
              <a:t>diğer </a:t>
            </a:r>
            <a:r>
              <a:rPr lang="en-US" sz="2500"/>
              <a:t>organların yerleşmiş olduğu protoserebrumun anteriyor bölümü, özellikle gözler </a:t>
            </a:r>
            <a:r>
              <a:rPr lang="en-US" sz="2500" smtClean="0"/>
              <a:t>ve</a:t>
            </a:r>
            <a:r>
              <a:rPr lang="tr-TR" sz="2500" smtClean="0"/>
              <a:t> </a:t>
            </a:r>
            <a:r>
              <a:rPr lang="en-US" sz="2500" smtClean="0"/>
              <a:t>hareket </a:t>
            </a:r>
            <a:r>
              <a:rPr lang="en-US" sz="2500"/>
              <a:t>kontrolü gibi anteriyor duyu organlarının kümelendiği nöropiller içerirler. </a:t>
            </a:r>
            <a:endParaRPr lang="tr-TR" sz="2500"/>
          </a:p>
        </p:txBody>
      </p:sp>
    </p:spTree>
    <p:extLst>
      <p:ext uri="{BB962C8B-B14F-4D97-AF65-F5344CB8AC3E}">
        <p14:creationId xmlns:p14="http://schemas.microsoft.com/office/powerpoint/2010/main" val="95010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OMURGALI SİSTEMİ</a:t>
            </a:r>
            <a:endParaRPr lang="tr-TR" sz="3500">
              <a:solidFill>
                <a:srgbClr val="FF0000"/>
              </a:solidFill>
            </a:endParaRPr>
          </a:p>
        </p:txBody>
      </p:sp>
      <p:sp>
        <p:nvSpPr>
          <p:cNvPr id="3" name="Dikdörtgen 2"/>
          <p:cNvSpPr/>
          <p:nvPr/>
        </p:nvSpPr>
        <p:spPr>
          <a:xfrm>
            <a:off x="271849" y="2828836"/>
            <a:ext cx="11648302" cy="1246495"/>
          </a:xfrm>
          <a:prstGeom prst="rect">
            <a:avLst/>
          </a:prstGeom>
        </p:spPr>
        <p:txBody>
          <a:bodyPr wrap="square">
            <a:spAutoFit/>
          </a:bodyPr>
          <a:lstStyle/>
          <a:p>
            <a:pPr algn="ctr"/>
            <a:r>
              <a:rPr lang="en-US" sz="2500"/>
              <a:t>Daha önce gördüğümüz gibi omurgalı sinir sistemi iki bölüme ayrılır: merkezi sinir sistemi, beyin ve omurilikten oluşmaktadır ve ayrıca çevresel (periferal) sinir sistemi, 12 çift </a:t>
            </a:r>
            <a:r>
              <a:rPr lang="en-US" sz="2500" smtClean="0"/>
              <a:t>kranial </a:t>
            </a:r>
            <a:r>
              <a:rPr lang="en-US" sz="2500"/>
              <a:t>sinir ve 31 çift omurilik sinirinden oluşmaktadır</a:t>
            </a:r>
            <a:endParaRPr lang="tr-TR" sz="2500"/>
          </a:p>
        </p:txBody>
      </p:sp>
    </p:spTree>
    <p:extLst>
      <p:ext uri="{BB962C8B-B14F-4D97-AF65-F5344CB8AC3E}">
        <p14:creationId xmlns:p14="http://schemas.microsoft.com/office/powerpoint/2010/main" val="2847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82641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İLKEL </a:t>
            </a:r>
            <a:r>
              <a:rPr lang="tr-TR" sz="3000" b="1">
                <a:solidFill>
                  <a:srgbClr val="00B050"/>
                </a:solidFill>
              </a:rPr>
              <a:t>DURUM</a:t>
            </a:r>
            <a:endParaRPr lang="tr-TR" sz="3000" b="1" dirty="0">
              <a:solidFill>
                <a:srgbClr val="00B050"/>
              </a:solidFill>
            </a:endParaRPr>
          </a:p>
        </p:txBody>
      </p:sp>
      <p:sp>
        <p:nvSpPr>
          <p:cNvPr id="3" name="Dikdörtgen 2"/>
          <p:cNvSpPr/>
          <p:nvPr/>
        </p:nvSpPr>
        <p:spPr>
          <a:xfrm>
            <a:off x="230659" y="2846858"/>
            <a:ext cx="11730682" cy="1246495"/>
          </a:xfrm>
          <a:prstGeom prst="rect">
            <a:avLst/>
          </a:prstGeom>
        </p:spPr>
        <p:txBody>
          <a:bodyPr wrap="square">
            <a:spAutoFit/>
          </a:bodyPr>
          <a:lstStyle/>
          <a:p>
            <a:pPr algn="ctr"/>
            <a:r>
              <a:rPr lang="en-US" sz="2500"/>
              <a:t>Omurgalılar, birçok yakın akraba omurgasızın da bulunduğu, kordalılar filumunda yer alan hayvanlar grubunun bir parçasıdır. Hayatlarının bir döneminde tüm kordalılar, </a:t>
            </a:r>
            <a:r>
              <a:rPr lang="en-US" sz="2500" smtClean="0"/>
              <a:t>vücut </a:t>
            </a:r>
            <a:r>
              <a:rPr lang="en-US" sz="2500"/>
              <a:t>boyunca uzanan notokord olarak bilinen çubuk benzeri bir yapı geliştirirler. </a:t>
            </a:r>
            <a:endParaRPr lang="tr-TR" sz="2500"/>
          </a:p>
        </p:txBody>
      </p:sp>
    </p:spTree>
    <p:extLst>
      <p:ext uri="{BB962C8B-B14F-4D97-AF65-F5344CB8AC3E}">
        <p14:creationId xmlns:p14="http://schemas.microsoft.com/office/powerpoint/2010/main" val="4035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36528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ENSEFALİZASYON</a:t>
            </a:r>
            <a:endParaRPr lang="tr-TR" sz="3000" b="1" dirty="0">
              <a:solidFill>
                <a:srgbClr val="00B050"/>
              </a:solidFill>
            </a:endParaRPr>
          </a:p>
        </p:txBody>
      </p:sp>
      <p:sp>
        <p:nvSpPr>
          <p:cNvPr id="4" name="Dikdörtgen 3"/>
          <p:cNvSpPr/>
          <p:nvPr/>
        </p:nvSpPr>
        <p:spPr>
          <a:xfrm>
            <a:off x="296562" y="2828836"/>
            <a:ext cx="11598876" cy="1246495"/>
          </a:xfrm>
          <a:prstGeom prst="rect">
            <a:avLst/>
          </a:prstGeom>
        </p:spPr>
        <p:txBody>
          <a:bodyPr wrap="square">
            <a:spAutoFit/>
          </a:bodyPr>
          <a:lstStyle/>
          <a:p>
            <a:pPr algn="ctr"/>
            <a:r>
              <a:rPr lang="en-US" sz="2500"/>
              <a:t>Evrimin erken dönemlerinde, duyu sistemi beynin parçaları ile birleşmiştir; olfaktör sistem ön beyinde, göz orta beyinde, işitme arka beyinde. Bu bölgelerdeki ilerlemeler şu anda insanda gördüğümüz beyin bölümlerinin gelişmesini sağlamıştır.</a:t>
            </a:r>
            <a:endParaRPr lang="tr-TR" sz="2500"/>
          </a:p>
        </p:txBody>
      </p:sp>
    </p:spTree>
    <p:extLst>
      <p:ext uri="{BB962C8B-B14F-4D97-AF65-F5344CB8AC3E}">
        <p14:creationId xmlns:p14="http://schemas.microsoft.com/office/powerpoint/2010/main" val="185365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807150" cy="553998"/>
          </a:xfrm>
          <a:prstGeom prst="rect">
            <a:avLst/>
          </a:prstGeom>
        </p:spPr>
        <p:txBody>
          <a:bodyPr wrap="none">
            <a:spAutoFit/>
          </a:bodyPr>
          <a:lstStyle/>
          <a:p>
            <a:pPr marL="342900" indent="-342900">
              <a:buFont typeface="Wingdings" pitchFamily="2" charset="2"/>
              <a:buChar char="q"/>
            </a:pPr>
            <a:r>
              <a:rPr lang="tr-TR" sz="3000" b="1">
                <a:solidFill>
                  <a:srgbClr val="00B050"/>
                </a:solidFill>
              </a:rPr>
              <a:t>SEREBRUMUN  BASKINLIĞI</a:t>
            </a:r>
            <a:endParaRPr lang="tr-TR" sz="3000" b="1" dirty="0">
              <a:solidFill>
                <a:srgbClr val="00B050"/>
              </a:solidFill>
            </a:endParaRPr>
          </a:p>
        </p:txBody>
      </p:sp>
      <p:sp>
        <p:nvSpPr>
          <p:cNvPr id="3" name="Dikdörtgen 2"/>
          <p:cNvSpPr/>
          <p:nvPr/>
        </p:nvSpPr>
        <p:spPr>
          <a:xfrm>
            <a:off x="222422" y="2493744"/>
            <a:ext cx="11747156" cy="1631216"/>
          </a:xfrm>
          <a:prstGeom prst="rect">
            <a:avLst/>
          </a:prstGeom>
        </p:spPr>
        <p:txBody>
          <a:bodyPr wrap="square">
            <a:spAutoFit/>
          </a:bodyPr>
          <a:lstStyle/>
          <a:p>
            <a:pPr algn="ctr"/>
            <a:r>
              <a:rPr lang="en-US" sz="2500"/>
              <a:t>Serebral yarımküreler önce ön beynin uzantıları halinde bulunurlar ve olfaktör merkezleri oluştururlar. Daha sonra ön beyin iki segmente ayrılır: koku alma soğanı (olfaktör sinir fibrillerinin son bölümü) ve beyin yarımküreleri. Bu noktada beyin yarımküreleri veya palaeopalyum sadece koklama duyusuna hizmet eder.</a:t>
            </a:r>
            <a:endParaRPr lang="tr-TR" sz="2500"/>
          </a:p>
        </p:txBody>
      </p:sp>
    </p:spTree>
    <p:extLst>
      <p:ext uri="{BB962C8B-B14F-4D97-AF65-F5344CB8AC3E}">
        <p14:creationId xmlns:p14="http://schemas.microsoft.com/office/powerpoint/2010/main" val="5163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2063743"/>
            <a:ext cx="11796584" cy="2785378"/>
          </a:xfrm>
          <a:prstGeom prst="rect">
            <a:avLst/>
          </a:prstGeom>
        </p:spPr>
        <p:txBody>
          <a:bodyPr wrap="square">
            <a:spAutoFit/>
          </a:bodyPr>
          <a:lstStyle/>
          <a:p>
            <a:pPr algn="ctr"/>
            <a:r>
              <a:rPr lang="en-US" sz="2500" spc="-10">
                <a:solidFill>
                  <a:srgbClr val="231F20"/>
                </a:solidFill>
                <a:ea typeface="Calibri" panose="020F0502020204030204" pitchFamily="34" charset="0"/>
                <a:cs typeface="Times New Roman" panose="02020603050405020304" pitchFamily="18" charset="0"/>
              </a:rPr>
              <a:t>DNA,</a:t>
            </a:r>
            <a:r>
              <a:rPr lang="en-US" sz="2500" spc="5">
                <a:solidFill>
                  <a:srgbClr val="231F20"/>
                </a:solidFill>
                <a:ea typeface="Calibri" panose="020F0502020204030204" pitchFamily="34" charset="0"/>
                <a:cs typeface="Times New Roman" panose="02020603050405020304" pitchFamily="18" charset="0"/>
              </a:rPr>
              <a:t> proteinlerin</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sentezi</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için</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gerekli</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olan</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bilgiyi</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taşımaktadır. Enzim</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yapısındaki</a:t>
            </a:r>
            <a:r>
              <a:rPr lang="en-US" sz="2500" spc="45">
                <a:solidFill>
                  <a:srgbClr val="231F20"/>
                </a:solidFill>
                <a:ea typeface="Calibri" panose="020F0502020204030204" pitchFamily="34" charset="0"/>
                <a:cs typeface="Times New Roman" panose="02020603050405020304" pitchFamily="18" charset="0"/>
              </a:rPr>
              <a:t> </a:t>
            </a:r>
            <a:r>
              <a:rPr lang="en-US" sz="2500" spc="-10" smtClean="0">
                <a:solidFill>
                  <a:srgbClr val="231F20"/>
                </a:solidFill>
                <a:ea typeface="Calibri" panose="020F0502020204030204" pitchFamily="34" charset="0"/>
                <a:cs typeface="Times New Roman" panose="02020603050405020304" pitchFamily="18" charset="0"/>
              </a:rPr>
              <a:t>pro</a:t>
            </a:r>
            <a:r>
              <a:rPr lang="en-US" sz="2500" spc="5" smtClean="0">
                <a:solidFill>
                  <a:srgbClr val="231F20"/>
                </a:solidFill>
                <a:ea typeface="Calibri" panose="020F0502020204030204" pitchFamily="34" charset="0"/>
                <a:cs typeface="Times New Roman" panose="02020603050405020304" pitchFamily="18" charset="0"/>
              </a:rPr>
              <a:t>teinleri</a:t>
            </a:r>
            <a:r>
              <a:rPr lang="en-US" sz="2500" spc="40" smtClean="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yapısal</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proteinlerin</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sentezini</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kontrol</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etmektedir</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bu</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sayede</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hücre</a:t>
            </a:r>
            <a:r>
              <a:rPr lang="en-US" sz="2500" spc="40">
                <a:solidFill>
                  <a:srgbClr val="231F20"/>
                </a:solidFill>
                <a:ea typeface="Calibri" panose="020F0502020204030204" pitchFamily="34" charset="0"/>
                <a:cs typeface="Times New Roman" panose="02020603050405020304" pitchFamily="18" charset="0"/>
              </a:rPr>
              <a:t> </a:t>
            </a:r>
            <a:r>
              <a:rPr lang="en-US" sz="2500" smtClean="0">
                <a:solidFill>
                  <a:srgbClr val="231F20"/>
                </a:solidFill>
                <a:ea typeface="Calibri" panose="020F0502020204030204" pitchFamily="34" charset="0"/>
                <a:cs typeface="Times New Roman" panose="02020603050405020304" pitchFamily="18" charset="0"/>
              </a:rPr>
              <a:t>metabo</a:t>
            </a:r>
            <a:r>
              <a:rPr lang="en-US" sz="2500" spc="5" smtClean="0">
                <a:solidFill>
                  <a:srgbClr val="231F20"/>
                </a:solidFill>
                <a:ea typeface="Calibri" panose="020F0502020204030204" pitchFamily="34" charset="0"/>
                <a:cs typeface="Times New Roman" panose="02020603050405020304" pitchFamily="18" charset="0"/>
              </a:rPr>
              <a:t>lizması</a:t>
            </a:r>
            <a:r>
              <a:rPr lang="en-US" sz="2500" smtClean="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büyümenin</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her</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aşamasında</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etki</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sahibidir.</a:t>
            </a:r>
            <a:r>
              <a:rPr lang="en-US" sz="2500" spc="-40">
                <a:solidFill>
                  <a:srgbClr val="231F20"/>
                </a:solidFill>
                <a:ea typeface="Calibri" panose="020F0502020204030204" pitchFamily="34" charset="0"/>
                <a:cs typeface="Times New Roman" panose="02020603050405020304" pitchFamily="18" charset="0"/>
              </a:rPr>
              <a:t> </a:t>
            </a:r>
            <a:r>
              <a:rPr lang="en-US" sz="2500" spc="-15">
                <a:solidFill>
                  <a:srgbClr val="231F20"/>
                </a:solidFill>
                <a:ea typeface="Calibri" panose="020F0502020204030204" pitchFamily="34" charset="0"/>
                <a:cs typeface="Times New Roman" panose="02020603050405020304" pitchFamily="18" charset="0"/>
              </a:rPr>
              <a:t>DNA</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hücre</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hücresel</a:t>
            </a:r>
            <a:r>
              <a:rPr lang="en-US" sz="2500">
                <a:solidFill>
                  <a:srgbClr val="231F20"/>
                </a:solidFill>
                <a:ea typeface="Calibri" panose="020F0502020204030204" pitchFamily="34" charset="0"/>
                <a:cs typeface="Times New Roman" panose="02020603050405020304" pitchFamily="18" charset="0"/>
              </a:rPr>
              <a:t> </a:t>
            </a:r>
            <a:r>
              <a:rPr lang="en-US" sz="2500" spc="10">
                <a:solidFill>
                  <a:srgbClr val="231F20"/>
                </a:solidFill>
                <a:ea typeface="Calibri" panose="020F0502020204030204" pitchFamily="34" charset="0"/>
                <a:cs typeface="Times New Roman" panose="02020603050405020304" pitchFamily="18" charset="0"/>
              </a:rPr>
              <a:t>bileşenlerin</a:t>
            </a:r>
            <a:r>
              <a:rPr lang="en-US" sz="2500" spc="43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şekillenmesi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için</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gerekli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genetik</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bilgiyi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taşımaktadır.</a:t>
            </a:r>
            <a:r>
              <a:rPr lang="en-US" sz="2500" spc="-15">
                <a:solidFill>
                  <a:srgbClr val="231F20"/>
                </a:solidFill>
                <a:ea typeface="Calibri" panose="020F0502020204030204" pitchFamily="34" charset="0"/>
                <a:cs typeface="Times New Roman" panose="02020603050405020304" pitchFamily="18" charset="0"/>
              </a:rPr>
              <a:t> DNA</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bu</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genetik</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bilgiyi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gen</a:t>
            </a:r>
            <a:r>
              <a:rPr lang="en-US" sz="2500" spc="20">
                <a:solidFill>
                  <a:srgbClr val="231F20"/>
                </a:solidFill>
                <a:ea typeface="Calibri" panose="020F0502020204030204" pitchFamily="34" charset="0"/>
                <a:cs typeface="Times New Roman" panose="02020603050405020304" pitchFamily="18" charset="0"/>
              </a:rPr>
              <a:t> </a:t>
            </a:r>
            <a:r>
              <a:rPr lang="en-US" sz="2500" spc="10">
                <a:solidFill>
                  <a:srgbClr val="231F20"/>
                </a:solidFill>
                <a:ea typeface="Calibri" panose="020F0502020204030204" pitchFamily="34" charset="0"/>
                <a:cs typeface="Times New Roman" panose="02020603050405020304" pitchFamily="18" charset="0"/>
              </a:rPr>
              <a:t>olarak</a:t>
            </a:r>
            <a:r>
              <a:rPr lang="en-US" sz="2500" spc="51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adlandırılan</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yapılar</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üzerinde</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taşır</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(Şekil</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3.1).</a:t>
            </a:r>
            <a:r>
              <a:rPr lang="en-US" sz="2500" spc="55">
                <a:solidFill>
                  <a:srgbClr val="231F20"/>
                </a:solidFill>
                <a:ea typeface="Calibri" panose="020F0502020204030204" pitchFamily="34" charset="0"/>
                <a:cs typeface="Times New Roman" panose="02020603050405020304" pitchFamily="18" charset="0"/>
              </a:rPr>
              <a:t> </a:t>
            </a:r>
            <a:r>
              <a:rPr lang="en-US" sz="2500" spc="-20">
                <a:solidFill>
                  <a:srgbClr val="231F20"/>
                </a:solidFill>
                <a:ea typeface="Calibri" panose="020F0502020204030204" pitchFamily="34" charset="0"/>
                <a:cs typeface="Times New Roman" panose="02020603050405020304" pitchFamily="18" charset="0"/>
              </a:rPr>
              <a:t>DNA’nın</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yapısı</a:t>
            </a:r>
            <a:r>
              <a:rPr lang="en-US" sz="2500" spc="95">
                <a:solidFill>
                  <a:srgbClr val="231F20"/>
                </a:solidFill>
                <a:ea typeface="Calibri" panose="020F0502020204030204" pitchFamily="34" charset="0"/>
                <a:cs typeface="Times New Roman" panose="02020603050405020304" pitchFamily="18" charset="0"/>
              </a:rPr>
              <a:t> </a:t>
            </a:r>
            <a:r>
              <a:rPr lang="en-US" sz="2500">
                <a:solidFill>
                  <a:srgbClr val="231F20"/>
                </a:solidFill>
                <a:ea typeface="Calibri" panose="020F0502020204030204" pitchFamily="34" charset="0"/>
                <a:cs typeface="Times New Roman" panose="02020603050405020304" pitchFamily="18" charset="0"/>
              </a:rPr>
              <a:t>5</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karbonlu</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şeker</a:t>
            </a:r>
            <a:r>
              <a:rPr lang="en-US" sz="2500" spc="95">
                <a:solidFill>
                  <a:srgbClr val="231F20"/>
                </a:solidFill>
                <a:ea typeface="Calibri" panose="020F0502020204030204" pitchFamily="34" charset="0"/>
                <a:cs typeface="Times New Roman" panose="02020603050405020304" pitchFamily="18" charset="0"/>
              </a:rPr>
              <a:t> </a:t>
            </a:r>
            <a:r>
              <a:rPr lang="en-US" sz="2500" spc="10">
                <a:solidFill>
                  <a:srgbClr val="231F20"/>
                </a:solidFill>
                <a:ea typeface="Calibri" panose="020F0502020204030204" pitchFamily="34" charset="0"/>
                <a:cs typeface="Times New Roman" panose="02020603050405020304" pitchFamily="18" charset="0"/>
              </a:rPr>
              <a:t>(riboz</a:t>
            </a:r>
            <a:r>
              <a:rPr lang="en-US" sz="2500" spc="49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veya</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2-deoksiriboz)</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bir</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fosfat</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grubundan</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oluşan</a:t>
            </a:r>
            <a:r>
              <a:rPr lang="en-US" sz="2500" spc="170">
                <a:solidFill>
                  <a:srgbClr val="231F20"/>
                </a:solidFill>
                <a:ea typeface="Calibri" panose="020F0502020204030204" pitchFamily="34" charset="0"/>
                <a:cs typeface="Times New Roman" panose="02020603050405020304" pitchFamily="18" charset="0"/>
              </a:rPr>
              <a:t> </a:t>
            </a:r>
            <a:r>
              <a:rPr lang="en-US" sz="2500" b="1" spc="5">
                <a:solidFill>
                  <a:srgbClr val="231F20"/>
                </a:solidFill>
                <a:ea typeface="Sabon LT Std" panose="02020602060506020403" pitchFamily="18" charset="0"/>
                <a:cs typeface="Sabon LT Std" panose="02020602060506020403" pitchFamily="18" charset="0"/>
              </a:rPr>
              <a:t>nükleotit</a:t>
            </a:r>
            <a:r>
              <a:rPr lang="en-US" sz="2500" b="1" spc="165">
                <a:solidFill>
                  <a:srgbClr val="231F20"/>
                </a:solidFill>
                <a:ea typeface="Sabon LT Std" panose="02020602060506020403" pitchFamily="18" charset="0"/>
                <a:cs typeface="Sabon LT Std" panose="02020602060506020403" pitchFamily="18" charset="0"/>
              </a:rPr>
              <a:t> </a:t>
            </a:r>
            <a:r>
              <a:rPr lang="en-US" sz="2500" spc="5">
                <a:solidFill>
                  <a:srgbClr val="231F20"/>
                </a:solidFill>
                <a:ea typeface="Calibri" panose="020F0502020204030204" pitchFamily="34" charset="0"/>
                <a:cs typeface="Times New Roman" panose="02020603050405020304" pitchFamily="18" charset="0"/>
              </a:rPr>
              <a:t>olarak</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adlandırılan</a:t>
            </a:r>
            <a:r>
              <a:rPr lang="en-US" sz="2500" spc="170">
                <a:solidFill>
                  <a:srgbClr val="231F20"/>
                </a:solidFill>
                <a:ea typeface="Calibri" panose="020F0502020204030204" pitchFamily="34" charset="0"/>
                <a:cs typeface="Times New Roman" panose="02020603050405020304" pitchFamily="18" charset="0"/>
              </a:rPr>
              <a:t> </a:t>
            </a:r>
            <a:r>
              <a:rPr lang="en-US" sz="2500" spc="5" smtClean="0">
                <a:solidFill>
                  <a:srgbClr val="231F20"/>
                </a:solidFill>
                <a:ea typeface="Calibri" panose="020F0502020204030204" pitchFamily="34" charset="0"/>
                <a:cs typeface="Times New Roman" panose="02020603050405020304" pitchFamily="18" charset="0"/>
              </a:rPr>
              <a:t>bileşenlerin</a:t>
            </a:r>
            <a:r>
              <a:rPr lang="en-US" sz="2500" spc="165" smtClean="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iki</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uzun</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polimerine</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dayanmaktadır.</a:t>
            </a:r>
            <a:endParaRPr lang="tr-TR" sz="2500"/>
          </a:p>
        </p:txBody>
      </p:sp>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DEOKSİRİBONÜKLEİK ASİT (DNA)</a:t>
            </a:r>
            <a:endParaRPr lang="tr-TR" sz="3500">
              <a:solidFill>
                <a:srgbClr val="FF0000"/>
              </a:solidFill>
            </a:endParaRPr>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95850" y="542087"/>
            <a:ext cx="8353166" cy="6037436"/>
          </a:xfrm>
          <a:prstGeom prst="rect">
            <a:avLst/>
          </a:prstGeom>
        </p:spPr>
      </p:pic>
    </p:spTree>
    <p:extLst>
      <p:ext uri="{BB962C8B-B14F-4D97-AF65-F5344CB8AC3E}">
        <p14:creationId xmlns:p14="http://schemas.microsoft.com/office/powerpoint/2010/main" val="792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RİBONÜKLEİK ASİT (RNA)</a:t>
            </a:r>
            <a:endParaRPr lang="tr-TR" sz="3500">
              <a:solidFill>
                <a:srgbClr val="FF0000"/>
              </a:solidFill>
            </a:endParaRPr>
          </a:p>
        </p:txBody>
      </p:sp>
      <p:sp>
        <p:nvSpPr>
          <p:cNvPr id="3" name="Dikdörtgen 2"/>
          <p:cNvSpPr/>
          <p:nvPr/>
        </p:nvSpPr>
        <p:spPr>
          <a:xfrm>
            <a:off x="197708" y="2490077"/>
            <a:ext cx="11796584" cy="2015936"/>
          </a:xfrm>
          <a:prstGeom prst="rect">
            <a:avLst/>
          </a:prstGeom>
        </p:spPr>
        <p:txBody>
          <a:bodyPr wrap="square">
            <a:spAutoFit/>
          </a:bodyPr>
          <a:lstStyle/>
          <a:p>
            <a:pPr algn="ctr"/>
            <a:r>
              <a:rPr lang="en-US" sz="2500"/>
              <a:t>Ribonükleik asit ya da RNA, DNA’da olduğu gibi nükleotitler olarak adlandırılan </a:t>
            </a:r>
            <a:r>
              <a:rPr lang="en-US" sz="2500" smtClean="0"/>
              <a:t>bileşenlerin </a:t>
            </a:r>
            <a:r>
              <a:rPr lang="en-US" sz="2500"/>
              <a:t>bir uzun zincirinden oluşmaktadır. Belirli istisnalar haricinde yapısal açıdan DNA’ya benzerdir: DNA iki zincirliyken RNA genellikle tek zincirlidir; DNA’da </a:t>
            </a:r>
            <a:r>
              <a:rPr lang="en-US" sz="2500" smtClean="0"/>
              <a:t>deoksiriboz </a:t>
            </a:r>
            <a:r>
              <a:rPr lang="en-US" sz="2500"/>
              <a:t>(bir oksijen atomunun kaybolmasıyla oluşan bir riboz tipi) şekeri bulunurken RNA’da riboz şekeri bulunmaktadır; ve RNA, DNA’da bulunan timin bazı yerine urasil bazı içermektedir.</a:t>
            </a:r>
            <a:endParaRPr lang="tr-TR" sz="2500"/>
          </a:p>
        </p:txBody>
      </p:sp>
    </p:spTree>
    <p:extLst>
      <p:ext uri="{BB962C8B-B14F-4D97-AF65-F5344CB8AC3E}">
        <p14:creationId xmlns:p14="http://schemas.microsoft.com/office/powerpoint/2010/main" val="32836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DNA REPLİKASYONU</a:t>
            </a:r>
            <a:endParaRPr lang="tr-TR" sz="3500">
              <a:solidFill>
                <a:srgbClr val="FF0000"/>
              </a:solidFill>
            </a:endParaRPr>
          </a:p>
        </p:txBody>
      </p:sp>
      <p:sp>
        <p:nvSpPr>
          <p:cNvPr id="3" name="Dikdörtgen 2"/>
          <p:cNvSpPr/>
          <p:nvPr/>
        </p:nvSpPr>
        <p:spPr>
          <a:xfrm>
            <a:off x="222422" y="2413338"/>
            <a:ext cx="11747156" cy="2015936"/>
          </a:xfrm>
          <a:prstGeom prst="rect">
            <a:avLst/>
          </a:prstGeom>
        </p:spPr>
        <p:txBody>
          <a:bodyPr wrap="square">
            <a:spAutoFit/>
          </a:bodyPr>
          <a:lstStyle/>
          <a:p>
            <a:pPr algn="ctr"/>
            <a:r>
              <a:rPr lang="en-US" sz="2500"/>
              <a:t>Hücre bölünmesi gerçekleşmeden önce, atasal hücrelerdeki DNA kendini eşlemek </a:t>
            </a:r>
            <a:r>
              <a:rPr lang="en-US" sz="2500" smtClean="0"/>
              <a:t>zorundadır</a:t>
            </a:r>
            <a:r>
              <a:rPr lang="en-US" sz="2500"/>
              <a:t>, böylece hücre bölünmesinden sonra yeni hücreler doğru miktarda DNA </a:t>
            </a:r>
            <a:r>
              <a:rPr lang="en-US" sz="2500" smtClean="0"/>
              <a:t>içerecektirler</a:t>
            </a:r>
            <a:r>
              <a:rPr lang="en-US" sz="2500"/>
              <a:t>. Bu duplikasyon süreci bazen DNA replikasyonu olarak ifade edilir ve bu süreç </a:t>
            </a:r>
            <a:r>
              <a:rPr lang="en-US" sz="2500" smtClean="0"/>
              <a:t>sonucunda </a:t>
            </a:r>
            <a:r>
              <a:rPr lang="en-US" sz="2500"/>
              <a:t>orijinal DNA’nın bir ipliği ve yeni oluşmuş olan DNA’nın tamamlayıcı ipliği ile yeni hücreler üretilir. </a:t>
            </a:r>
            <a:endParaRPr lang="tr-TR" sz="2500"/>
          </a:p>
        </p:txBody>
      </p:sp>
    </p:spTree>
    <p:extLst>
      <p:ext uri="{BB962C8B-B14F-4D97-AF65-F5344CB8AC3E}">
        <p14:creationId xmlns:p14="http://schemas.microsoft.com/office/powerpoint/2010/main" val="135310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91977" y="1031007"/>
            <a:ext cx="10808046" cy="4795986"/>
          </a:xfrm>
          <a:prstGeom prst="rect">
            <a:avLst/>
          </a:prstGeom>
        </p:spPr>
      </p:pic>
    </p:spTree>
    <p:extLst>
      <p:ext uri="{BB962C8B-B14F-4D97-AF65-F5344CB8AC3E}">
        <p14:creationId xmlns:p14="http://schemas.microsoft.com/office/powerpoint/2010/main" val="8945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HÜCRE BÖLÜNMESİ</a:t>
            </a:r>
            <a:endParaRPr lang="tr-TR" sz="3500">
              <a:solidFill>
                <a:srgbClr val="FF0000"/>
              </a:solidFill>
            </a:endParaRPr>
          </a:p>
        </p:txBody>
      </p:sp>
      <p:sp>
        <p:nvSpPr>
          <p:cNvPr id="3" name="Dikdörtgen 2"/>
          <p:cNvSpPr/>
          <p:nvPr/>
        </p:nvSpPr>
        <p:spPr>
          <a:xfrm>
            <a:off x="222422" y="2662604"/>
            <a:ext cx="11747156" cy="1246495"/>
          </a:xfrm>
          <a:prstGeom prst="rect">
            <a:avLst/>
          </a:prstGeom>
        </p:spPr>
        <p:txBody>
          <a:bodyPr wrap="square">
            <a:spAutoFit/>
          </a:bodyPr>
          <a:lstStyle/>
          <a:p>
            <a:pPr algn="ctr"/>
            <a:r>
              <a:rPr lang="en-US" sz="2500"/>
              <a:t>Hücre bölünmesi bir hücreden iki hücrenin oluştuğu bir süreçtir. İki tip bölünme vardır: vücuttaki yeni hücrelerin oluşumu süreci olan mitoz; sperm veya yumurta hücresi </a:t>
            </a:r>
            <a:r>
              <a:rPr lang="en-US" sz="2500" smtClean="0"/>
              <a:t>oluşturan</a:t>
            </a:r>
            <a:r>
              <a:rPr lang="en-US" sz="2500"/>
              <a:t>, hücre bölünmesi süreci olan mayoz (Şekil 3.1).</a:t>
            </a:r>
            <a:endParaRPr lang="tr-TR" sz="2500"/>
          </a:p>
        </p:txBody>
      </p:sp>
    </p:spTree>
    <p:extLst>
      <p:ext uri="{BB962C8B-B14F-4D97-AF65-F5344CB8AC3E}">
        <p14:creationId xmlns:p14="http://schemas.microsoft.com/office/powerpoint/2010/main" val="38167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Geniş ekran</PresentationFormat>
  <Paragraphs>68</Paragraphs>
  <Slides>37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Arial</vt:lpstr>
      <vt:lpstr>Calibri</vt:lpstr>
      <vt:lpstr>Calibri Light</vt:lpstr>
      <vt:lpstr>Sabon LT Std</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2016-09-20T22:32:26Z</dcterms:created>
  <dcterms:modified xsi:type="dcterms:W3CDTF">2016-09-20T22:32:42Z</dcterms:modified>
</cp:coreProperties>
</file>