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64" r:id="rId2"/>
    <p:sldId id="258" r:id="rId3"/>
    <p:sldId id="266" r:id="rId4"/>
    <p:sldId id="265" r:id="rId5"/>
    <p:sldId id="267" r:id="rId6"/>
    <p:sldId id="269" r:id="rId7"/>
    <p:sldId id="270" r:id="rId8"/>
    <p:sldId id="271" r:id="rId9"/>
    <p:sldId id="272" r:id="rId10"/>
    <p:sldId id="273" r:id="rId11"/>
    <p:sldId id="274"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4660"/>
  </p:normalViewPr>
  <p:slideViewPr>
    <p:cSldViewPr snapToGrid="0">
      <p:cViewPr varScale="1">
        <p:scale>
          <a:sx n="86" d="100"/>
          <a:sy n="86" d="100"/>
        </p:scale>
        <p:origin x="69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7.02.2020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7.02.2020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TOPLUMSAL SORUNLAR</a:t>
            </a:r>
            <a:r>
              <a:rPr lang="tr-TR" dirty="0">
                <a:latin typeface="Book Antiqua" pitchFamily="18" charset="0"/>
              </a:rPr>
              <a:t/>
            </a:r>
            <a:br>
              <a:rPr lang="tr-TR" dirty="0">
                <a:latin typeface="Book Antiqua" pitchFamily="18" charset="0"/>
              </a:rPr>
            </a:br>
            <a:r>
              <a:rPr lang="tr-TR" sz="3600" i="1" dirty="0">
                <a:latin typeface="Book Antiqua" pitchFamily="18" charset="0"/>
              </a:rPr>
              <a:t>Eşitsizliğe Dayalı Toplumsal Sorunlar ve  Yoksulluk</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351057"/>
            <a:ext cx="10515600" cy="1325563"/>
          </a:xfrm>
        </p:spPr>
        <p:txBody>
          <a:bodyPr>
            <a:normAutofit/>
          </a:bodyPr>
          <a:lstStyle/>
          <a:p>
            <a:pPr algn="ctr"/>
            <a:r>
              <a:rPr lang="tr-TR" i="1" dirty="0">
                <a:latin typeface="Book Antiqua" pitchFamily="18" charset="0"/>
              </a:rPr>
              <a:t>Yoksulluk - </a:t>
            </a:r>
            <a:r>
              <a:rPr lang="tr-TR" dirty="0">
                <a:latin typeface="Book Antiqua" pitchFamily="18" charset="0"/>
              </a:rPr>
              <a:t>Sorunun Ortaya Konuşu ve Tanımı</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09932" y="2183057"/>
            <a:ext cx="9364394"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Yoksulluk literatürde mutlak yoksulluk ve göreli yoksulluk boyutlarına göre tanımlanmaktadır. </a:t>
            </a:r>
          </a:p>
          <a:p>
            <a:pPr lvl="1">
              <a:buFont typeface="Wingdings" panose="05000000000000000000" pitchFamily="2" charset="2"/>
              <a:buChar char="§"/>
            </a:pPr>
            <a:r>
              <a:rPr lang="tr-TR" sz="2800" u="sng" dirty="0">
                <a:effectLst>
                  <a:outerShdw blurRad="38100" dist="38100" dir="2700000" algn="tl">
                    <a:srgbClr val="000000">
                      <a:alpha val="43137"/>
                    </a:srgbClr>
                  </a:outerShdw>
                </a:effectLst>
                <a:latin typeface="Book Antiqua" panose="02040602050305030304" pitchFamily="18" charset="0"/>
              </a:rPr>
              <a:t>Mutlak yoksulluk </a:t>
            </a:r>
            <a:r>
              <a:rPr lang="tr-TR" sz="2800" dirty="0">
                <a:latin typeface="Book Antiqua" panose="02040602050305030304" pitchFamily="18" charset="0"/>
              </a:rPr>
              <a:t>belli bir gelir düzeyinin altındaki durumu ifade ederken, </a:t>
            </a:r>
            <a:r>
              <a:rPr lang="tr-TR" sz="2800" u="sng" dirty="0">
                <a:effectLst>
                  <a:outerShdw blurRad="38100" dist="38100" dir="2700000" algn="tl">
                    <a:srgbClr val="000000">
                      <a:alpha val="43137"/>
                    </a:srgbClr>
                  </a:outerShdw>
                </a:effectLst>
                <a:latin typeface="Book Antiqua" panose="02040602050305030304" pitchFamily="18" charset="0"/>
              </a:rPr>
              <a:t>göreli yoksulluk </a:t>
            </a:r>
            <a:r>
              <a:rPr lang="tr-TR" sz="2800" dirty="0">
                <a:latin typeface="Book Antiqua" panose="02040602050305030304" pitchFamily="18" charset="0"/>
              </a:rPr>
              <a:t>daha geniş düzeyde ülkenin koşulları, gelişme seviyesi ve toplumun diğer gelir grupları içindeki konumunu gösterir. </a:t>
            </a:r>
          </a:p>
        </p:txBody>
      </p:sp>
    </p:spTree>
    <p:extLst>
      <p:ext uri="{BB962C8B-B14F-4D97-AF65-F5344CB8AC3E}">
        <p14:creationId xmlns:p14="http://schemas.microsoft.com/office/powerpoint/2010/main" val="3570588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551509"/>
            <a:ext cx="10515600" cy="1325563"/>
          </a:xfrm>
        </p:spPr>
        <p:txBody>
          <a:bodyPr>
            <a:normAutofit/>
          </a:bodyPr>
          <a:lstStyle/>
          <a:p>
            <a:pPr algn="ctr"/>
            <a:r>
              <a:rPr lang="tr-TR" i="1" dirty="0">
                <a:latin typeface="Book Antiqua" pitchFamily="18" charset="0"/>
              </a:rPr>
              <a:t>Yoksulluk - </a:t>
            </a:r>
            <a:r>
              <a:rPr lang="tr-TR" dirty="0">
                <a:latin typeface="Book Antiqua" pitchFamily="18" charset="0"/>
              </a:rPr>
              <a:t>Konuya İlişkin Kuramsal Yaklaşımlar ve Kavramlar</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09932" y="2183057"/>
            <a:ext cx="9364394"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Bu kısımla ilgili olarak </a:t>
            </a:r>
            <a:r>
              <a:rPr lang="tr-TR" sz="2800" dirty="0" err="1">
                <a:latin typeface="Book Antiqua" panose="02040602050305030304" pitchFamily="18" charset="0"/>
              </a:rPr>
              <a:t>fonksiyonalist</a:t>
            </a:r>
            <a:r>
              <a:rPr lang="tr-TR" sz="2800" dirty="0">
                <a:latin typeface="Book Antiqua" panose="02040602050305030304" pitchFamily="18" charset="0"/>
              </a:rPr>
              <a:t>, çatışmacı, feminist ve </a:t>
            </a:r>
            <a:r>
              <a:rPr lang="tr-TR" sz="2800" dirty="0" err="1">
                <a:latin typeface="Book Antiqua" panose="02040602050305030304" pitchFamily="18" charset="0"/>
              </a:rPr>
              <a:t>etkileşimci</a:t>
            </a:r>
            <a:r>
              <a:rPr lang="tr-TR" sz="2800" dirty="0">
                <a:latin typeface="Book Antiqua" panose="02040602050305030304" pitchFamily="18" charset="0"/>
              </a:rPr>
              <a:t> yaklaşımın görüşlerinden söz edilebilir. </a:t>
            </a:r>
          </a:p>
          <a:p>
            <a:pPr lvl="1">
              <a:buFont typeface="Wingdings" panose="05000000000000000000" pitchFamily="2" charset="2"/>
              <a:buChar char="§"/>
            </a:pPr>
            <a:r>
              <a:rPr lang="tr-TR" sz="2800" dirty="0">
                <a:latin typeface="Book Antiqua" panose="02040602050305030304" pitchFamily="18" charset="0"/>
              </a:rPr>
              <a:t>Ayrıca kavramsal düzeyde “yoksulluk kültürü”, “sınıf-altı”, “kent yoksulları”, “</a:t>
            </a:r>
            <a:r>
              <a:rPr lang="tr-TR" sz="2800" dirty="0" err="1">
                <a:latin typeface="Book Antiqua" panose="02040602050305030304" pitchFamily="18" charset="0"/>
              </a:rPr>
              <a:t>madunluk</a:t>
            </a:r>
            <a:r>
              <a:rPr lang="tr-TR" sz="2800" dirty="0">
                <a:latin typeface="Book Antiqua" panose="02040602050305030304" pitchFamily="18" charset="0"/>
              </a:rPr>
              <a:t>” vb. kavramlar yoksulluk olgusuyla ilişkilendirilmektedir.</a:t>
            </a:r>
          </a:p>
        </p:txBody>
      </p:sp>
    </p:spTree>
    <p:extLst>
      <p:ext uri="{BB962C8B-B14F-4D97-AF65-F5344CB8AC3E}">
        <p14:creationId xmlns:p14="http://schemas.microsoft.com/office/powerpoint/2010/main" val="2399681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normAutofit/>
          </a:bodyPr>
          <a:lstStyle/>
          <a:p>
            <a:pPr algn="ctr"/>
            <a:r>
              <a:rPr lang="tr-TR" i="1" dirty="0">
                <a:latin typeface="Book Antiqua" pitchFamily="18" charset="0"/>
              </a:rPr>
              <a:t>Eşitsizliğe Dayalı Toplumsal Sorunlar ve  Yoksulluk </a:t>
            </a:r>
            <a:r>
              <a:rPr lang="tr-TR" b="1" dirty="0">
                <a:latin typeface="Book Antiqua" panose="02040602050305030304" pitchFamily="18" charset="0"/>
              </a:rPr>
              <a:t>– Ders İçeriği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31852" y="2539854"/>
            <a:ext cx="9172136" cy="3460652"/>
          </a:xfrm>
        </p:spPr>
        <p:txBody>
          <a:bodyPr>
            <a:normAutofit/>
          </a:bodyPr>
          <a:lstStyle/>
          <a:p>
            <a:pPr lvl="1">
              <a:buFont typeface="Wingdings" panose="05000000000000000000" pitchFamily="2" charset="2"/>
              <a:buChar char="§"/>
            </a:pPr>
            <a:r>
              <a:rPr lang="tr-TR" sz="2800" dirty="0" err="1">
                <a:latin typeface="Book Antiqua" panose="02040602050305030304" pitchFamily="18" charset="0"/>
              </a:rPr>
              <a:t>Tabakalaşma</a:t>
            </a:r>
            <a:endParaRPr lang="tr-TR" sz="2800" dirty="0">
              <a:latin typeface="Book Antiqua" panose="02040602050305030304" pitchFamily="18" charset="0"/>
            </a:endParaRPr>
          </a:p>
          <a:p>
            <a:pPr lvl="1">
              <a:buFont typeface="Wingdings" panose="05000000000000000000" pitchFamily="2" charset="2"/>
              <a:buChar char="§"/>
            </a:pPr>
            <a:r>
              <a:rPr lang="tr-TR" sz="2800" dirty="0" err="1">
                <a:latin typeface="Book Antiqua" panose="02040602050305030304" pitchFamily="18" charset="0"/>
              </a:rPr>
              <a:t>Etnisite</a:t>
            </a:r>
            <a:r>
              <a:rPr lang="tr-TR" sz="2800" dirty="0">
                <a:latin typeface="Book Antiqua" panose="02040602050305030304" pitchFamily="18" charset="0"/>
              </a:rPr>
              <a:t> ve Irka Dayalı Eşitsizlik</a:t>
            </a:r>
          </a:p>
          <a:p>
            <a:pPr lvl="1">
              <a:buFont typeface="Wingdings" panose="05000000000000000000" pitchFamily="2" charset="2"/>
              <a:buChar char="§"/>
            </a:pPr>
            <a:r>
              <a:rPr lang="tr-TR" sz="2800" dirty="0">
                <a:latin typeface="Book Antiqua" panose="02040602050305030304" pitchFamily="18" charset="0"/>
              </a:rPr>
              <a:t>Toplumsal Cinsiyet Eşitsizliği</a:t>
            </a:r>
          </a:p>
          <a:p>
            <a:pPr lvl="1">
              <a:buFont typeface="Wingdings" panose="05000000000000000000" pitchFamily="2" charset="2"/>
              <a:buChar char="§"/>
            </a:pPr>
            <a:r>
              <a:rPr lang="tr-TR" sz="2800" dirty="0">
                <a:latin typeface="Book Antiqua" panose="02040602050305030304" pitchFamily="18" charset="0"/>
              </a:rPr>
              <a:t>Yoksulluk</a:t>
            </a:r>
          </a:p>
        </p:txBody>
      </p:sp>
    </p:spTree>
    <p:extLst>
      <p:ext uri="{BB962C8B-B14F-4D97-AF65-F5344CB8AC3E}">
        <p14:creationId xmlns:p14="http://schemas.microsoft.com/office/powerpoint/2010/main" val="3575598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960120" y="194712"/>
            <a:ext cx="10515600" cy="1325563"/>
          </a:xfrm>
        </p:spPr>
        <p:txBody>
          <a:bodyPr>
            <a:normAutofit/>
          </a:bodyPr>
          <a:lstStyle/>
          <a:p>
            <a:pPr algn="ctr"/>
            <a:r>
              <a:rPr lang="tr-TR" i="1" dirty="0">
                <a:latin typeface="Book Antiqua" pitchFamily="18" charset="0"/>
              </a:rPr>
              <a:t>Eşitsizliğe Dayalı Toplumsal Sorunlar</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09932" y="1892740"/>
            <a:ext cx="9172136" cy="3460652"/>
          </a:xfrm>
        </p:spPr>
        <p:txBody>
          <a:bodyPr>
            <a:normAutofit fontScale="92500" lnSpcReduction="20000"/>
          </a:bodyPr>
          <a:lstStyle/>
          <a:p>
            <a:pPr lvl="1">
              <a:buFont typeface="Wingdings" panose="05000000000000000000" pitchFamily="2" charset="2"/>
              <a:buChar char="§"/>
            </a:pPr>
            <a:r>
              <a:rPr lang="tr-TR" sz="2800" dirty="0">
                <a:latin typeface="Book Antiqua" panose="02040602050305030304" pitchFamily="18" charset="0"/>
              </a:rPr>
              <a:t>Eşitsizlik, toplumdaki kaynakların, hizmetlerin, ve konumların oransız biçimde dağılması durumunu ifade etmektedir. Bu eşitsiz durum, yalnızca ‘farklılık’ kavramı ile açıklanamaz.</a:t>
            </a:r>
          </a:p>
          <a:p>
            <a:pPr lvl="1">
              <a:buFont typeface="Wingdings" panose="05000000000000000000" pitchFamily="2" charset="2"/>
              <a:buChar char="§"/>
            </a:pPr>
            <a:r>
              <a:rPr lang="tr-TR" sz="2800" dirty="0" err="1">
                <a:latin typeface="Book Antiqua" panose="02040602050305030304" pitchFamily="18" charset="0"/>
              </a:rPr>
              <a:t>İşlevselci</a:t>
            </a:r>
            <a:r>
              <a:rPr lang="tr-TR" sz="2800" dirty="0">
                <a:latin typeface="Book Antiqua" panose="02040602050305030304" pitchFamily="18" charset="0"/>
              </a:rPr>
              <a:t>, çatışmacı, feminist, </a:t>
            </a:r>
            <a:r>
              <a:rPr lang="tr-TR" sz="2800" dirty="0" err="1">
                <a:latin typeface="Book Antiqua" panose="02040602050305030304" pitchFamily="18" charset="0"/>
              </a:rPr>
              <a:t>etkileşimci</a:t>
            </a:r>
            <a:r>
              <a:rPr lang="tr-TR" sz="2800" dirty="0">
                <a:latin typeface="Book Antiqua" panose="02040602050305030304" pitchFamily="18" charset="0"/>
              </a:rPr>
              <a:t> yaklaşımlar, toplumsal eşitsizliğe farklı açıklamalar getirmektedir.</a:t>
            </a:r>
          </a:p>
          <a:p>
            <a:pPr lvl="1">
              <a:buFont typeface="Wingdings" panose="05000000000000000000" pitchFamily="2" charset="2"/>
              <a:buChar char="§"/>
            </a:pPr>
            <a:r>
              <a:rPr lang="tr-TR" sz="2800" dirty="0">
                <a:latin typeface="Book Antiqua" panose="02040602050305030304" pitchFamily="18" charset="0"/>
              </a:rPr>
              <a:t>Eşitsizlik, pek çok toplumsal sorunun temelini oluşturmaktadır. Bunlardan bazıları; </a:t>
            </a:r>
            <a:r>
              <a:rPr lang="tr-TR" sz="2800" dirty="0" err="1">
                <a:latin typeface="Book Antiqua" panose="02040602050305030304" pitchFamily="18" charset="0"/>
              </a:rPr>
              <a:t>tabakalaşma</a:t>
            </a:r>
            <a:r>
              <a:rPr lang="tr-TR" sz="2800" dirty="0">
                <a:latin typeface="Book Antiqua" panose="02040602050305030304" pitchFamily="18" charset="0"/>
              </a:rPr>
              <a:t>, ırkçılık, toplumsal cinsiyet eşitsizliği ve yoksulluk; bu ders kapsamında incelenecektir.</a:t>
            </a:r>
          </a:p>
          <a:p>
            <a:pPr lvl="1">
              <a:buFont typeface="Wingdings" panose="05000000000000000000" pitchFamily="2" charset="2"/>
              <a:buChar char="§"/>
            </a:pPr>
            <a:endParaRPr lang="tr-TR" sz="2800" dirty="0">
              <a:latin typeface="Book Antiqua" panose="02040602050305030304" pitchFamily="18" charset="0"/>
            </a:endParaRPr>
          </a:p>
          <a:p>
            <a:pPr lvl="1">
              <a:buFont typeface="Wingdings" panose="05000000000000000000" pitchFamily="2" charset="2"/>
              <a:buChar char="§"/>
            </a:pPr>
            <a:endParaRPr lang="tr-TR" sz="2800" dirty="0">
              <a:latin typeface="Book Antiqua" panose="02040602050305030304" pitchFamily="18" charset="0"/>
            </a:endParaRPr>
          </a:p>
        </p:txBody>
      </p:sp>
    </p:spTree>
    <p:extLst>
      <p:ext uri="{BB962C8B-B14F-4D97-AF65-F5344CB8AC3E}">
        <p14:creationId xmlns:p14="http://schemas.microsoft.com/office/powerpoint/2010/main" val="1624838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normAutofit/>
          </a:bodyPr>
          <a:lstStyle/>
          <a:p>
            <a:pPr algn="ctr"/>
            <a:r>
              <a:rPr lang="tr-TR" i="1" dirty="0" err="1">
                <a:latin typeface="Book Antiqua" pitchFamily="18" charset="0"/>
              </a:rPr>
              <a:t>Tabakalaşma</a:t>
            </a:r>
            <a:r>
              <a:rPr lang="tr-TR" i="1" dirty="0">
                <a:latin typeface="Book Antiqua" pitchFamily="18" charset="0"/>
              </a:rPr>
              <a:t> – </a:t>
            </a:r>
            <a:r>
              <a:rPr lang="tr-TR" dirty="0">
                <a:latin typeface="Book Antiqua" pitchFamily="18" charset="0"/>
              </a:rPr>
              <a:t>Sorunun Ortaya Konuşu ve Tanımı</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09932" y="2183057"/>
            <a:ext cx="9172136" cy="3460652"/>
          </a:xfrm>
        </p:spPr>
        <p:txBody>
          <a:bodyPr>
            <a:normAutofit lnSpcReduction="10000"/>
          </a:bodyPr>
          <a:lstStyle/>
          <a:p>
            <a:pPr marL="347472" lvl="1" indent="0">
              <a:buNone/>
            </a:pPr>
            <a:r>
              <a:rPr lang="tr-TR" sz="2800" u="sng" dirty="0" err="1">
                <a:effectLst>
                  <a:outerShdw blurRad="38100" dist="38100" dir="2700000" algn="tl">
                    <a:srgbClr val="000000">
                      <a:alpha val="43137"/>
                    </a:srgbClr>
                  </a:outerShdw>
                </a:effectLst>
                <a:latin typeface="Book Antiqua" panose="02040602050305030304" pitchFamily="18" charset="0"/>
              </a:rPr>
              <a:t>Tabakalaşma</a:t>
            </a:r>
            <a:endParaRPr lang="tr-TR" sz="2800" dirty="0">
              <a:latin typeface="Book Antiqua" panose="02040602050305030304" pitchFamily="18" charset="0"/>
            </a:endParaRPr>
          </a:p>
          <a:p>
            <a:pPr lvl="1">
              <a:buFont typeface="Wingdings" panose="05000000000000000000" pitchFamily="2" charset="2"/>
              <a:buChar char="§"/>
            </a:pPr>
            <a:r>
              <a:rPr lang="tr-TR" sz="2800" dirty="0">
                <a:latin typeface="Book Antiqua" panose="02040602050305030304" pitchFamily="18" charset="0"/>
              </a:rPr>
              <a:t>Toplumda birbirinin altında ve üstünde bulunmak üzere düzenlendiği düşünülen farklı sosyal grup katmanlarını ifade etmektedir. </a:t>
            </a:r>
          </a:p>
          <a:p>
            <a:pPr lvl="1">
              <a:buFont typeface="Wingdings" panose="05000000000000000000" pitchFamily="2" charset="2"/>
              <a:buChar char="§"/>
            </a:pPr>
            <a:r>
              <a:rPr lang="tr-TR" sz="2800" dirty="0" err="1">
                <a:latin typeface="Book Antiqua" panose="02040602050305030304" pitchFamily="18" charset="0"/>
              </a:rPr>
              <a:t>Tabakalaşma</a:t>
            </a:r>
            <a:r>
              <a:rPr lang="tr-TR" sz="2800" dirty="0">
                <a:latin typeface="Book Antiqua" panose="02040602050305030304" pitchFamily="18" charset="0"/>
              </a:rPr>
              <a:t> çalışmaları, bu farklı grup veya tabakaların birbirleriyle nasıl ilişkilendiklerine odaklanmaktadır. Bu ilişkilenme biçimi, genellikle toplumsal eşitsizlik oluşturmaktadır.</a:t>
            </a:r>
          </a:p>
          <a:p>
            <a:pPr marL="347472" lvl="1" indent="0">
              <a:buNone/>
            </a:pPr>
            <a:endParaRPr lang="tr-TR" sz="2800" dirty="0">
              <a:latin typeface="Book Antiqua" panose="02040602050305030304" pitchFamily="18" charset="0"/>
            </a:endParaRPr>
          </a:p>
        </p:txBody>
      </p:sp>
    </p:spTree>
    <p:extLst>
      <p:ext uri="{BB962C8B-B14F-4D97-AF65-F5344CB8AC3E}">
        <p14:creationId xmlns:p14="http://schemas.microsoft.com/office/powerpoint/2010/main" val="278639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normAutofit/>
          </a:bodyPr>
          <a:lstStyle/>
          <a:p>
            <a:pPr algn="ctr"/>
            <a:r>
              <a:rPr lang="tr-TR" i="1" dirty="0" err="1">
                <a:latin typeface="Book Antiqua" pitchFamily="18" charset="0"/>
              </a:rPr>
              <a:t>Tabakalaşma</a:t>
            </a:r>
            <a:r>
              <a:rPr lang="tr-TR" i="1" dirty="0">
                <a:latin typeface="Book Antiqua" pitchFamily="18" charset="0"/>
              </a:rPr>
              <a:t> – </a:t>
            </a:r>
            <a:r>
              <a:rPr lang="tr-TR" dirty="0">
                <a:latin typeface="Book Antiqua" pitchFamily="18" charset="0"/>
              </a:rPr>
              <a:t>Konuya İlişkin Kuramsal Yaklaşımlar ve Kavramlar</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09932" y="2183057"/>
            <a:ext cx="9172136" cy="3460652"/>
          </a:xfrm>
        </p:spPr>
        <p:txBody>
          <a:bodyPr>
            <a:normAutofit/>
          </a:bodyPr>
          <a:lstStyle/>
          <a:p>
            <a:pPr marL="347472" lvl="1" indent="0">
              <a:buNone/>
            </a:pPr>
            <a:r>
              <a:rPr lang="tr-TR" sz="2800" u="sng" dirty="0" err="1">
                <a:effectLst>
                  <a:outerShdw blurRad="38100" dist="38100" dir="2700000" algn="tl">
                    <a:srgbClr val="000000">
                      <a:alpha val="43137"/>
                    </a:srgbClr>
                  </a:outerShdw>
                </a:effectLst>
                <a:latin typeface="Book Antiqua" panose="02040602050305030304" pitchFamily="18" charset="0"/>
              </a:rPr>
              <a:t>Tabakalaşma</a:t>
            </a:r>
            <a:endParaRPr lang="tr-TR" sz="2800" dirty="0">
              <a:latin typeface="Book Antiqua" panose="02040602050305030304" pitchFamily="18" charset="0"/>
            </a:endParaRPr>
          </a:p>
          <a:p>
            <a:pPr lvl="1">
              <a:buFont typeface="Wingdings" panose="05000000000000000000" pitchFamily="2" charset="2"/>
              <a:buChar char="§"/>
            </a:pPr>
            <a:r>
              <a:rPr lang="tr-TR" sz="2800" dirty="0" err="1">
                <a:latin typeface="Book Antiqua" panose="02040602050305030304" pitchFamily="18" charset="0"/>
              </a:rPr>
              <a:t>Tabakalaşmayı</a:t>
            </a:r>
            <a:r>
              <a:rPr lang="tr-TR" sz="2800" dirty="0">
                <a:latin typeface="Book Antiqua" panose="02040602050305030304" pitchFamily="18" charset="0"/>
              </a:rPr>
              <a:t> ekonomik sistemdeki konuma göre açıklayan yaklaşımlar bulunduğu gibi (Marksist - </a:t>
            </a:r>
            <a:r>
              <a:rPr lang="tr-TR" sz="2800" i="1" dirty="0">
                <a:latin typeface="Book Antiqua" panose="02040602050305030304" pitchFamily="18" charset="0"/>
              </a:rPr>
              <a:t>sınıf</a:t>
            </a:r>
            <a:r>
              <a:rPr lang="tr-TR" sz="2800" dirty="0">
                <a:latin typeface="Book Antiqua" panose="02040602050305030304" pitchFamily="18" charset="0"/>
              </a:rPr>
              <a:t>), çok-boyutlu faktörlerle açıklayan yaklaşımlar da bulunmaktadır (</a:t>
            </a:r>
            <a:r>
              <a:rPr lang="tr-TR" sz="2800" dirty="0" err="1" smtClean="0">
                <a:latin typeface="Book Antiqua" panose="02040602050305030304" pitchFamily="18" charset="0"/>
              </a:rPr>
              <a:t>Weber</a:t>
            </a:r>
            <a:r>
              <a:rPr lang="tr-TR" sz="2800" dirty="0" smtClean="0">
                <a:latin typeface="Book Antiqua" panose="02040602050305030304" pitchFamily="18" charset="0"/>
              </a:rPr>
              <a:t>- sınıf, statü ve parti)</a:t>
            </a:r>
            <a:endParaRPr lang="tr-TR" sz="2800" dirty="0">
              <a:latin typeface="Book Antiqua" panose="02040602050305030304" pitchFamily="18" charset="0"/>
            </a:endParaRPr>
          </a:p>
          <a:p>
            <a:pPr lvl="1">
              <a:buFont typeface="Wingdings" panose="05000000000000000000" pitchFamily="2" charset="2"/>
              <a:buChar char="§"/>
            </a:pPr>
            <a:r>
              <a:rPr lang="tr-TR" sz="2800" dirty="0" err="1">
                <a:latin typeface="Book Antiqua" panose="02040602050305030304" pitchFamily="18" charset="0"/>
              </a:rPr>
              <a:t>Tabakalaşma</a:t>
            </a:r>
            <a:r>
              <a:rPr lang="tr-TR" sz="2800" dirty="0">
                <a:latin typeface="Book Antiqua" panose="02040602050305030304" pitchFamily="18" charset="0"/>
              </a:rPr>
              <a:t> tartışmalarında önemli </a:t>
            </a:r>
            <a:r>
              <a:rPr lang="tr-TR" sz="2800">
                <a:latin typeface="Book Antiqua" panose="02040602050305030304" pitchFamily="18" charset="0"/>
              </a:rPr>
              <a:t>diğer </a:t>
            </a:r>
            <a:r>
              <a:rPr lang="tr-TR" sz="2800" smtClean="0">
                <a:latin typeface="Book Antiqua" panose="02040602050305030304" pitchFamily="18" charset="0"/>
              </a:rPr>
              <a:t>kavramlar.</a:t>
            </a:r>
            <a:endParaRPr lang="tr-TR" sz="2800" dirty="0">
              <a:latin typeface="Book Antiqua" panose="02040602050305030304" pitchFamily="18" charset="0"/>
            </a:endParaRPr>
          </a:p>
        </p:txBody>
      </p:sp>
    </p:spTree>
    <p:extLst>
      <p:ext uri="{BB962C8B-B14F-4D97-AF65-F5344CB8AC3E}">
        <p14:creationId xmlns:p14="http://schemas.microsoft.com/office/powerpoint/2010/main" val="2194027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normAutofit/>
          </a:bodyPr>
          <a:lstStyle/>
          <a:p>
            <a:pPr algn="ctr"/>
            <a:r>
              <a:rPr lang="tr-TR" i="1" dirty="0" err="1">
                <a:latin typeface="Book Antiqua" pitchFamily="18" charset="0"/>
              </a:rPr>
              <a:t>Etnisite</a:t>
            </a:r>
            <a:r>
              <a:rPr lang="tr-TR" i="1" dirty="0">
                <a:latin typeface="Book Antiqua" pitchFamily="18" charset="0"/>
              </a:rPr>
              <a:t> ve Irka Dayalı Eşitsizlikler </a:t>
            </a:r>
            <a:r>
              <a:rPr lang="tr-TR" dirty="0">
                <a:latin typeface="Book Antiqua" pitchFamily="18" charset="0"/>
              </a:rPr>
              <a:t>– Sorunun Ortaya Konuşu ve Tanımı</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09932" y="2183056"/>
            <a:ext cx="9843868" cy="3817449"/>
          </a:xfrm>
        </p:spPr>
        <p:txBody>
          <a:bodyPr>
            <a:normAutofit fontScale="85000" lnSpcReduction="20000"/>
          </a:bodyPr>
          <a:lstStyle/>
          <a:p>
            <a:pPr marL="347472" lvl="1" indent="0">
              <a:buNone/>
            </a:pPr>
            <a:r>
              <a:rPr lang="tr-TR" sz="2800" u="sng" dirty="0" err="1">
                <a:effectLst>
                  <a:outerShdw blurRad="38100" dist="38100" dir="2700000" algn="tl">
                    <a:srgbClr val="000000">
                      <a:alpha val="43137"/>
                    </a:srgbClr>
                  </a:outerShdw>
                </a:effectLst>
                <a:latin typeface="Book Antiqua" panose="02040602050305030304" pitchFamily="18" charset="0"/>
              </a:rPr>
              <a:t>Etnisite</a:t>
            </a:r>
            <a:endParaRPr lang="tr-TR" sz="2800" dirty="0">
              <a:latin typeface="Book Antiqua" panose="02040602050305030304" pitchFamily="18" charset="0"/>
            </a:endParaRPr>
          </a:p>
          <a:p>
            <a:pPr marL="347472" lvl="1" indent="0">
              <a:buNone/>
            </a:pPr>
            <a:r>
              <a:rPr lang="tr-TR" sz="2800" dirty="0">
                <a:latin typeface="Book Antiqua" panose="02040602050305030304" pitchFamily="18" charset="0"/>
              </a:rPr>
              <a:t>Etnik gruplar, dil, din veya beslenme biçimleri gibi özgün kültürel özellikleri dolayısıyla diğer gruplardan ayrılan gruplardır. </a:t>
            </a:r>
          </a:p>
          <a:p>
            <a:pPr marL="347472" lvl="1" indent="0">
              <a:buNone/>
            </a:pPr>
            <a:r>
              <a:rPr lang="tr-TR" sz="2800" u="sng" dirty="0">
                <a:effectLst>
                  <a:outerShdw blurRad="38100" dist="38100" dir="2700000" algn="tl">
                    <a:srgbClr val="000000">
                      <a:alpha val="43137"/>
                    </a:srgbClr>
                  </a:outerShdw>
                </a:effectLst>
                <a:latin typeface="Book Antiqua" panose="02040602050305030304" pitchFamily="18" charset="0"/>
              </a:rPr>
              <a:t>Irk</a:t>
            </a:r>
          </a:p>
          <a:p>
            <a:pPr marL="347472" lvl="1" indent="0">
              <a:buNone/>
            </a:pPr>
            <a:r>
              <a:rPr lang="tr-TR" sz="2800" dirty="0">
                <a:latin typeface="Book Antiqua" panose="02040602050305030304" pitchFamily="18" charset="0"/>
              </a:rPr>
              <a:t>Biyolojik olarak bir grubun belirli genetik özellik ve fiziksel özellikleri paylaşması olarak açıklanan ırk, sosyal bilimciler tarafından bir illüzyon olarak ele alınmaktadır. Irk, ‘nesnel’ değil, öznel bir sosyal, politik ve kültürel inşadır. </a:t>
            </a:r>
          </a:p>
          <a:p>
            <a:pPr marL="347472" lvl="1" indent="0">
              <a:buNone/>
            </a:pPr>
            <a:endParaRPr lang="tr-TR" sz="2800" dirty="0">
              <a:latin typeface="Book Antiqua" panose="02040602050305030304" pitchFamily="18" charset="0"/>
            </a:endParaRPr>
          </a:p>
          <a:p>
            <a:pPr marL="347472" lvl="1" indent="0">
              <a:buNone/>
            </a:pPr>
            <a:r>
              <a:rPr lang="tr-TR" sz="2800" dirty="0">
                <a:latin typeface="Book Antiqua" panose="02040602050305030304" pitchFamily="18" charset="0"/>
              </a:rPr>
              <a:t>	Bir toplumun içerisinde farklı etnik gruplar ve ırklar arasındaki eşitsizlikler toplumsal sorunlar oluşturabilmektedir.</a:t>
            </a:r>
          </a:p>
        </p:txBody>
      </p:sp>
      <p:sp>
        <p:nvSpPr>
          <p:cNvPr id="2" name="Ok: Sağ 1">
            <a:extLst>
              <a:ext uri="{FF2B5EF4-FFF2-40B4-BE49-F238E27FC236}">
                <a16:creationId xmlns:a16="http://schemas.microsoft.com/office/drawing/2014/main" id="{CDFC4CF6-B298-414F-9716-4D172BD09105}"/>
              </a:ext>
            </a:extLst>
          </p:cNvPr>
          <p:cNvSpPr/>
          <p:nvPr/>
        </p:nvSpPr>
        <p:spPr>
          <a:xfrm>
            <a:off x="2011680" y="5162843"/>
            <a:ext cx="436098" cy="1406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36571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normAutofit/>
          </a:bodyPr>
          <a:lstStyle/>
          <a:p>
            <a:pPr algn="ctr"/>
            <a:r>
              <a:rPr lang="tr-TR" i="1" dirty="0" err="1">
                <a:latin typeface="Book Antiqua" pitchFamily="18" charset="0"/>
              </a:rPr>
              <a:t>Etnisite</a:t>
            </a:r>
            <a:r>
              <a:rPr lang="tr-TR" i="1" dirty="0">
                <a:latin typeface="Book Antiqua" pitchFamily="18" charset="0"/>
              </a:rPr>
              <a:t> ve Irka Dayalı Eşitsizlikler </a:t>
            </a:r>
            <a:r>
              <a:rPr lang="tr-TR" dirty="0">
                <a:latin typeface="Book Antiqua" pitchFamily="18" charset="0"/>
              </a:rPr>
              <a:t>– </a:t>
            </a:r>
            <a:br>
              <a:rPr lang="tr-TR" dirty="0">
                <a:latin typeface="Book Antiqua" pitchFamily="18" charset="0"/>
              </a:rPr>
            </a:br>
            <a:r>
              <a:rPr lang="tr-TR" dirty="0">
                <a:latin typeface="Book Antiqua" pitchFamily="18" charset="0"/>
              </a:rPr>
              <a:t>Konuya İlişkin Kavramlar</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09932" y="2286635"/>
            <a:ext cx="9172136" cy="3460652"/>
          </a:xfrm>
        </p:spPr>
        <p:txBody>
          <a:bodyPr>
            <a:normAutofit fontScale="92500"/>
          </a:bodyPr>
          <a:lstStyle/>
          <a:p>
            <a:pPr marL="347472" lvl="1" indent="0">
              <a:buNone/>
            </a:pPr>
            <a:r>
              <a:rPr lang="tr-TR" sz="2800" u="sng" dirty="0" err="1">
                <a:effectLst>
                  <a:outerShdw blurRad="38100" dist="38100" dir="2700000" algn="tl">
                    <a:srgbClr val="000000">
                      <a:alpha val="43137"/>
                    </a:srgbClr>
                  </a:outerShdw>
                </a:effectLst>
                <a:latin typeface="Book Antiqua" panose="02040602050305030304" pitchFamily="18" charset="0"/>
              </a:rPr>
              <a:t>Etnosantrizm</a:t>
            </a:r>
            <a:r>
              <a:rPr lang="tr-TR" sz="2800" u="sng" dirty="0">
                <a:effectLst>
                  <a:outerShdw blurRad="38100" dist="38100" dir="2700000" algn="tl">
                    <a:srgbClr val="000000">
                      <a:alpha val="43137"/>
                    </a:srgbClr>
                  </a:outerShdw>
                </a:effectLst>
                <a:latin typeface="Book Antiqua" panose="02040602050305030304" pitchFamily="18" charset="0"/>
              </a:rPr>
              <a:t> (</a:t>
            </a:r>
            <a:r>
              <a:rPr lang="tr-TR" sz="2800" u="sng" dirty="0" err="1">
                <a:effectLst>
                  <a:outerShdw blurRad="38100" dist="38100" dir="2700000" algn="tl">
                    <a:srgbClr val="000000">
                      <a:alpha val="43137"/>
                    </a:srgbClr>
                  </a:outerShdw>
                </a:effectLst>
                <a:latin typeface="Book Antiqua" panose="02040602050305030304" pitchFamily="18" charset="0"/>
              </a:rPr>
              <a:t>Etnomerkezcilik</a:t>
            </a:r>
            <a:r>
              <a:rPr lang="tr-TR" sz="2800" u="sng" dirty="0">
                <a:effectLst>
                  <a:outerShdw blurRad="38100" dist="38100" dir="2700000" algn="tl">
                    <a:srgbClr val="000000">
                      <a:alpha val="43137"/>
                    </a:srgbClr>
                  </a:outerShdw>
                </a:effectLst>
                <a:latin typeface="Book Antiqua" panose="02040602050305030304" pitchFamily="18" charset="0"/>
              </a:rPr>
              <a:t>):</a:t>
            </a:r>
            <a:r>
              <a:rPr lang="tr-TR" sz="2800" dirty="0">
                <a:effectLst>
                  <a:outerShdw blurRad="38100" dist="38100" dir="2700000" algn="tl">
                    <a:srgbClr val="000000">
                      <a:alpha val="43137"/>
                    </a:srgbClr>
                  </a:outerShdw>
                </a:effectLst>
                <a:latin typeface="Book Antiqua" panose="02040602050305030304" pitchFamily="18" charset="0"/>
              </a:rPr>
              <a:t> </a:t>
            </a:r>
            <a:r>
              <a:rPr lang="tr-TR" sz="2800" dirty="0">
                <a:latin typeface="Book Antiqua" panose="02040602050305030304" pitchFamily="18" charset="0"/>
              </a:rPr>
              <a:t>kişinin kendi grup değer ve davranışlarının diğer gruplarınkinden üstün olduğu inancı.</a:t>
            </a:r>
          </a:p>
          <a:p>
            <a:pPr marL="347472" lvl="1" indent="0">
              <a:buNone/>
            </a:pPr>
            <a:r>
              <a:rPr lang="tr-TR" sz="2800" u="sng" dirty="0">
                <a:effectLst>
                  <a:outerShdw blurRad="38100" dist="38100" dir="2700000" algn="tl">
                    <a:srgbClr val="000000">
                      <a:alpha val="43137"/>
                    </a:srgbClr>
                  </a:outerShdw>
                </a:effectLst>
                <a:latin typeface="Book Antiqua" panose="02040602050305030304" pitchFamily="18" charset="0"/>
              </a:rPr>
              <a:t>Irkçılık:</a:t>
            </a:r>
            <a:r>
              <a:rPr lang="tr-TR" sz="2800" dirty="0">
                <a:effectLst>
                  <a:outerShdw blurRad="38100" dist="38100" dir="2700000" algn="tl">
                    <a:srgbClr val="000000">
                      <a:alpha val="43137"/>
                    </a:srgbClr>
                  </a:outerShdw>
                </a:effectLst>
                <a:latin typeface="Book Antiqua" panose="02040602050305030304" pitchFamily="18" charset="0"/>
              </a:rPr>
              <a:t> </a:t>
            </a:r>
            <a:r>
              <a:rPr lang="tr-TR" sz="2800" dirty="0">
                <a:latin typeface="Book Antiqua" panose="02040602050305030304" pitchFamily="18" charset="0"/>
              </a:rPr>
              <a:t>Belirli ırksal veya etnik grupların ikincil olduğu inancıyla, onlara karşı yapılacak ayrımcı davranışların makul görülmesi. </a:t>
            </a:r>
          </a:p>
          <a:p>
            <a:pPr marL="347472" lvl="1" indent="0">
              <a:buNone/>
            </a:pPr>
            <a:r>
              <a:rPr lang="tr-TR" sz="2800" u="sng" dirty="0">
                <a:effectLst>
                  <a:outerShdw blurRad="38100" dist="38100" dir="2700000" algn="tl">
                    <a:srgbClr val="000000">
                      <a:alpha val="43137"/>
                    </a:srgbClr>
                  </a:outerShdw>
                </a:effectLst>
                <a:latin typeface="Book Antiqua" panose="02040602050305030304" pitchFamily="18" charset="0"/>
              </a:rPr>
              <a:t>Ayrımcılık</a:t>
            </a:r>
            <a:r>
              <a:rPr lang="tr-TR" sz="2800" dirty="0">
                <a:effectLst>
                  <a:outerShdw blurRad="38100" dist="38100" dir="2700000" algn="tl">
                    <a:srgbClr val="000000">
                      <a:alpha val="43137"/>
                    </a:srgbClr>
                  </a:outerShdw>
                </a:effectLst>
                <a:latin typeface="Book Antiqua" panose="02040602050305030304" pitchFamily="18" charset="0"/>
              </a:rPr>
              <a:t>: </a:t>
            </a:r>
            <a:r>
              <a:rPr lang="tr-TR" sz="2800" dirty="0">
                <a:latin typeface="Book Antiqua" panose="02040602050305030304" pitchFamily="18" charset="0"/>
              </a:rPr>
              <a:t>Belirli grupların dışlanması, uzak tutulması (kurumlardan, mahallelerden, kişisel ilişkilerden, vb.)</a:t>
            </a:r>
            <a:endParaRPr lang="tr-TR" sz="2800" u="sng" dirty="0">
              <a:latin typeface="Book Antiqua" panose="02040602050305030304" pitchFamily="18" charset="0"/>
            </a:endParaRPr>
          </a:p>
        </p:txBody>
      </p:sp>
    </p:spTree>
    <p:extLst>
      <p:ext uri="{BB962C8B-B14F-4D97-AF65-F5344CB8AC3E}">
        <p14:creationId xmlns:p14="http://schemas.microsoft.com/office/powerpoint/2010/main" val="1477103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normAutofit/>
          </a:bodyPr>
          <a:lstStyle/>
          <a:p>
            <a:pPr algn="ctr"/>
            <a:r>
              <a:rPr lang="tr-TR" i="1" dirty="0">
                <a:latin typeface="Book Antiqua" pitchFamily="18" charset="0"/>
              </a:rPr>
              <a:t>Toplumsal Cinsiyet Eşitsizliği – </a:t>
            </a:r>
            <a:r>
              <a:rPr lang="tr-TR" dirty="0">
                <a:latin typeface="Book Antiqua" pitchFamily="18" charset="0"/>
              </a:rPr>
              <a:t>Sorunun Ortaya Konuşu ve Tanımı</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09932" y="2183057"/>
            <a:ext cx="9172136" cy="3460652"/>
          </a:xfrm>
        </p:spPr>
        <p:txBody>
          <a:bodyPr>
            <a:normAutofit/>
          </a:bodyPr>
          <a:lstStyle/>
          <a:p>
            <a:pPr marL="347472" lvl="1" indent="0">
              <a:buNone/>
            </a:pPr>
            <a:r>
              <a:rPr lang="tr-TR" sz="2800" u="sng" dirty="0">
                <a:effectLst>
                  <a:outerShdw blurRad="38100" dist="38100" dir="2700000" algn="tl">
                    <a:srgbClr val="000000">
                      <a:alpha val="43137"/>
                    </a:srgbClr>
                  </a:outerShdw>
                </a:effectLst>
                <a:latin typeface="Book Antiqua" panose="02040602050305030304" pitchFamily="18" charset="0"/>
              </a:rPr>
              <a:t>Cinsiyetçilik:</a:t>
            </a:r>
            <a:r>
              <a:rPr lang="tr-TR" sz="2800" dirty="0">
                <a:effectLst>
                  <a:outerShdw blurRad="38100" dist="38100" dir="2700000" algn="tl">
                    <a:srgbClr val="000000">
                      <a:alpha val="43137"/>
                    </a:srgbClr>
                  </a:outerShdw>
                </a:effectLst>
                <a:latin typeface="Book Antiqua" panose="02040602050305030304" pitchFamily="18" charset="0"/>
              </a:rPr>
              <a:t> </a:t>
            </a:r>
            <a:r>
              <a:rPr lang="tr-TR" sz="2800" dirty="0">
                <a:latin typeface="Book Antiqua" panose="02040602050305030304" pitchFamily="18" charset="0"/>
              </a:rPr>
              <a:t>Kişinin yalnızca cinsiyeti sebebiyle önyargı veya ayrımcılığa uğramasıdır. </a:t>
            </a:r>
          </a:p>
          <a:p>
            <a:pPr lvl="1">
              <a:buFont typeface="Wingdings" panose="05000000000000000000" pitchFamily="2" charset="2"/>
              <a:buChar char="§"/>
            </a:pPr>
            <a:r>
              <a:rPr lang="tr-TR" sz="2800" dirty="0">
                <a:latin typeface="Book Antiqua" panose="02040602050305030304" pitchFamily="18" charset="0"/>
              </a:rPr>
              <a:t>Sosyologlar, toplum ve kültürel etkiler tarafından belirlenen </a:t>
            </a:r>
            <a:r>
              <a:rPr lang="tr-TR" sz="2800" i="1" dirty="0">
                <a:latin typeface="Book Antiqua" panose="02040602050305030304" pitchFamily="18" charset="0"/>
              </a:rPr>
              <a:t>«toplumsal </a:t>
            </a:r>
            <a:r>
              <a:rPr lang="tr-TR" sz="2800" i="1" dirty="0" err="1">
                <a:latin typeface="Book Antiqua" panose="02040602050305030304" pitchFamily="18" charset="0"/>
              </a:rPr>
              <a:t>cinsiyet»</a:t>
            </a:r>
            <a:r>
              <a:rPr lang="tr-TR" sz="2800" dirty="0" err="1">
                <a:latin typeface="Book Antiqua" panose="02040602050305030304" pitchFamily="18" charset="0"/>
              </a:rPr>
              <a:t>e</a:t>
            </a:r>
            <a:r>
              <a:rPr lang="tr-TR" sz="2800" dirty="0">
                <a:latin typeface="Book Antiqua" panose="02040602050305030304" pitchFamily="18" charset="0"/>
              </a:rPr>
              <a:t> odaklanmakta, ve toplumsal cinsiyet farklılıkları temelinde meydana gelen eşitsizliklere odaklanmaktadır.</a:t>
            </a:r>
          </a:p>
        </p:txBody>
      </p:sp>
    </p:spTree>
    <p:extLst>
      <p:ext uri="{BB962C8B-B14F-4D97-AF65-F5344CB8AC3E}">
        <p14:creationId xmlns:p14="http://schemas.microsoft.com/office/powerpoint/2010/main" val="3476471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857494"/>
            <a:ext cx="10515600" cy="1325563"/>
          </a:xfrm>
        </p:spPr>
        <p:txBody>
          <a:bodyPr>
            <a:normAutofit/>
          </a:bodyPr>
          <a:lstStyle/>
          <a:p>
            <a:pPr algn="ctr"/>
            <a:r>
              <a:rPr lang="tr-TR" i="1" dirty="0">
                <a:latin typeface="Book Antiqua" pitchFamily="18" charset="0"/>
              </a:rPr>
              <a:t>Toplumsal Cinsiyet Eşitsizliği – </a:t>
            </a:r>
            <a:r>
              <a:rPr lang="tr-TR" dirty="0">
                <a:latin typeface="Book Antiqua" pitchFamily="18" charset="0"/>
              </a:rPr>
              <a:t>Konuya İlişkin Kuramsal Yaklaşımlar ve Kavramlar</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09932" y="2183057"/>
            <a:ext cx="9364394" cy="3460652"/>
          </a:xfrm>
        </p:spPr>
        <p:txBody>
          <a:bodyPr>
            <a:normAutofit/>
          </a:bodyPr>
          <a:lstStyle/>
          <a:p>
            <a:pPr lvl="1">
              <a:buFont typeface="Wingdings" panose="05000000000000000000" pitchFamily="2" charset="2"/>
              <a:buChar char="§"/>
            </a:pPr>
            <a:r>
              <a:rPr lang="tr-TR" sz="2800" dirty="0">
                <a:latin typeface="Book Antiqua" panose="02040602050305030304" pitchFamily="18" charset="0"/>
              </a:rPr>
              <a:t>Toplumsal cinsiyet, belirli aktivite ve düşünce biçimlerinin meşru kılınmasına ve bir gruba diğer gruplar üzerinde imtiyaz verilmesine hizmet etmektedir. (önemli kavramlar: </a:t>
            </a:r>
            <a:r>
              <a:rPr lang="tr-TR" sz="2800" dirty="0" err="1">
                <a:latin typeface="Book Antiqua" panose="02040602050305030304" pitchFamily="18" charset="0"/>
              </a:rPr>
              <a:t>maskülinite</a:t>
            </a:r>
            <a:r>
              <a:rPr lang="tr-TR" sz="2800" dirty="0">
                <a:latin typeface="Book Antiqua" panose="02040602050305030304" pitchFamily="18" charset="0"/>
              </a:rPr>
              <a:t>/</a:t>
            </a:r>
            <a:r>
              <a:rPr lang="tr-TR" sz="2800" dirty="0" err="1">
                <a:latin typeface="Book Antiqua" panose="02040602050305030304" pitchFamily="18" charset="0"/>
              </a:rPr>
              <a:t>feminite</a:t>
            </a:r>
            <a:r>
              <a:rPr lang="tr-TR" sz="2800" dirty="0">
                <a:latin typeface="Book Antiqua" panose="02040602050305030304" pitchFamily="18" charset="0"/>
              </a:rPr>
              <a:t>)</a:t>
            </a:r>
          </a:p>
          <a:p>
            <a:pPr lvl="1">
              <a:buFont typeface="Wingdings" panose="05000000000000000000" pitchFamily="2" charset="2"/>
              <a:buChar char="§"/>
            </a:pPr>
            <a:r>
              <a:rPr lang="tr-TR" sz="2800" dirty="0">
                <a:latin typeface="Book Antiqua" panose="02040602050305030304" pitchFamily="18" charset="0"/>
              </a:rPr>
              <a:t>Pek çok sosyolojik kuram özellikle eğitim, ekonomik gelir ve istihdam alanlarında var olan toplumsal cinsiyet eşitsizliklerini açıklamaya çalışmaktadır.</a:t>
            </a:r>
          </a:p>
        </p:txBody>
      </p:sp>
    </p:spTree>
    <p:extLst>
      <p:ext uri="{BB962C8B-B14F-4D97-AF65-F5344CB8AC3E}">
        <p14:creationId xmlns:p14="http://schemas.microsoft.com/office/powerpoint/2010/main" val="19957398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458</TotalTime>
  <Words>522</Words>
  <Application>Microsoft Office PowerPoint</Application>
  <PresentationFormat>Geniş ekran</PresentationFormat>
  <Paragraphs>46</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 Antiqua</vt:lpstr>
      <vt:lpstr>Calibri</vt:lpstr>
      <vt:lpstr>Verdana</vt:lpstr>
      <vt:lpstr>Wingdings</vt:lpstr>
      <vt:lpstr>Wingdings 2</vt:lpstr>
      <vt:lpstr>Görünüş</vt:lpstr>
      <vt:lpstr>TOPLUMSAL SORUNLAR Eşitsizliğe Dayalı Toplumsal Sorunlar ve  Yoksulluk</vt:lpstr>
      <vt:lpstr>Eşitsizliğe Dayalı Toplumsal Sorunlar ve  Yoksulluk – Ders İçeriği</vt:lpstr>
      <vt:lpstr>Eşitsizliğe Dayalı Toplumsal Sorunlar</vt:lpstr>
      <vt:lpstr>Tabakalaşma – Sorunun Ortaya Konuşu ve Tanımı</vt:lpstr>
      <vt:lpstr>Tabakalaşma – Konuya İlişkin Kuramsal Yaklaşımlar ve Kavramlar</vt:lpstr>
      <vt:lpstr>Etnisite ve Irka Dayalı Eşitsizlikler – Sorunun Ortaya Konuşu ve Tanımı</vt:lpstr>
      <vt:lpstr>Etnisite ve Irka Dayalı Eşitsizlikler –  Konuya İlişkin Kavramlar</vt:lpstr>
      <vt:lpstr>Toplumsal Cinsiyet Eşitsizliği – Sorunun Ortaya Konuşu ve Tanımı</vt:lpstr>
      <vt:lpstr>Toplumsal Cinsiyet Eşitsizliği – Konuya İlişkin Kuramsal Yaklaşımlar ve Kavramlar</vt:lpstr>
      <vt:lpstr>Yoksulluk - Sorunun Ortaya Konuşu ve Tanımı</vt:lpstr>
      <vt:lpstr>Yoksulluk - Konuya İlişkin Kuramsal Yaklaşımlar ve Kavramlar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Demir</cp:lastModifiedBy>
  <cp:revision>210</cp:revision>
  <dcterms:created xsi:type="dcterms:W3CDTF">2018-03-24T09:54:46Z</dcterms:created>
  <dcterms:modified xsi:type="dcterms:W3CDTF">2020-02-07T12:49:58Z</dcterms:modified>
</cp:coreProperties>
</file>