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Matematik Öğretimi Üzerindeki Etkiler ve Baskılar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Ulusal ve Uluslararası </a:t>
            </a:r>
            <a:r>
              <a:rPr lang="tr-TR" b="1" dirty="0" smtClean="0">
                <a:solidFill>
                  <a:srgbClr val="0070C0"/>
                </a:solidFill>
              </a:rPr>
              <a:t>Çalışmalar</a:t>
            </a:r>
          </a:p>
          <a:p>
            <a:r>
              <a:rPr lang="tr-TR" sz="2700" b="1" dirty="0" smtClean="0"/>
              <a:t>Amerikan Ulusal Eğitim Gelişimini Değerlendirme Dairesi </a:t>
            </a:r>
            <a:r>
              <a:rPr lang="en-US" sz="2700" b="1" dirty="0" smtClean="0"/>
              <a:t>(National </a:t>
            </a:r>
            <a:r>
              <a:rPr lang="en-US" sz="2700" b="1" dirty="0" err="1" smtClean="0"/>
              <a:t>Assesment</a:t>
            </a:r>
            <a:r>
              <a:rPr lang="en-US" sz="2700" b="1" dirty="0" smtClean="0"/>
              <a:t> of Educational Progress-</a:t>
            </a:r>
            <a:r>
              <a:rPr lang="tr-TR" sz="2700" b="1" dirty="0" smtClean="0"/>
              <a:t> NAEP).</a:t>
            </a:r>
          </a:p>
          <a:p>
            <a:r>
              <a:rPr lang="tr-TR" sz="2700" b="1" dirty="0" smtClean="0"/>
              <a:t>Uluslararası Matematik ve Fen Çalışmasında Trendler </a:t>
            </a:r>
            <a:r>
              <a:rPr lang="en-US" sz="2700" b="1" dirty="0" smtClean="0"/>
              <a:t>(Trends in International Mathematics and Science</a:t>
            </a:r>
            <a:r>
              <a:rPr lang="tr-TR" sz="2700" b="1" dirty="0" smtClean="0"/>
              <a:t> </a:t>
            </a:r>
            <a:r>
              <a:rPr lang="tr-TR" sz="2700" b="1" dirty="0" err="1" smtClean="0"/>
              <a:t>Study</a:t>
            </a:r>
            <a:r>
              <a:rPr lang="tr-TR" sz="2700" b="1" dirty="0" smtClean="0"/>
              <a:t>).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Eyalet Standartları</a:t>
            </a:r>
          </a:p>
          <a:p>
            <a:r>
              <a:rPr lang="tr-TR" sz="2500" b="1" dirty="0" smtClean="0"/>
              <a:t>Sınıf </a:t>
            </a:r>
            <a:r>
              <a:rPr lang="tr-TR" sz="2500" b="1" dirty="0" smtClean="0"/>
              <a:t>Düzeyi Kazanımları</a:t>
            </a:r>
          </a:p>
          <a:p>
            <a:r>
              <a:rPr lang="tr-TR" sz="2500" b="1" dirty="0" smtClean="0"/>
              <a:t>Değerlendirme</a:t>
            </a:r>
            <a:endParaRPr lang="tr-TR" sz="25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Öğretim Programı</a:t>
            </a:r>
          </a:p>
          <a:p>
            <a:r>
              <a:rPr lang="tr-TR" b="1" dirty="0" smtClean="0"/>
              <a:t>Geleneksel Öğretim Programı</a:t>
            </a:r>
          </a:p>
          <a:p>
            <a:r>
              <a:rPr lang="tr-TR" b="1" dirty="0" err="1" smtClean="0"/>
              <a:t>Standartlar’a</a:t>
            </a:r>
            <a:r>
              <a:rPr lang="tr-TR" b="1" dirty="0" smtClean="0"/>
              <a:t> Dayalı Öğretim Programı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Değişen Dünya </a:t>
            </a:r>
            <a:r>
              <a:rPr lang="tr-TR" b="1" dirty="0" smtClean="0">
                <a:solidFill>
                  <a:srgbClr val="0070C0"/>
                </a:solidFill>
              </a:rPr>
              <a:t>Ekonomisi</a:t>
            </a:r>
            <a:endParaRPr lang="tr-T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Öğrenmeye ve Gelişmeye Davet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Matematik Öğretmeni Olma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Matematik Bilgisi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Israr Etme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Olumlu Tutum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Değişim için </a:t>
            </a:r>
            <a:r>
              <a:rPr lang="tr-TR" b="1" dirty="0" err="1" smtClean="0"/>
              <a:t>Hazırbulunuşluk</a:t>
            </a:r>
            <a:endParaRPr lang="tr-TR" b="1" dirty="0" smtClean="0"/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Derinlemesine Düşünme Eğilimi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 Öğretme: Temeller ve Perspektifler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Matematik Öğretmenleri Konseyi Standartlarıyla Matematik Öğretimi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769938"/>
            <a:ext cx="3429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6326"/>
            <a:ext cx="6143668" cy="65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Standartlara Dayalı </a:t>
            </a:r>
            <a:r>
              <a:rPr lang="tr-TR" b="1" dirty="0" smtClean="0">
                <a:solidFill>
                  <a:srgbClr val="CC0000"/>
                </a:solidFill>
              </a:rPr>
              <a:t>Akım</a:t>
            </a:r>
          </a:p>
          <a:p>
            <a:r>
              <a:rPr lang="tr-TR" b="1" dirty="0" smtClean="0">
                <a:solidFill>
                  <a:srgbClr val="CC0000"/>
                </a:solidFill>
              </a:rPr>
              <a:t>Okul Matematiği İçin İlkeler</a:t>
            </a:r>
            <a:br>
              <a:rPr lang="tr-TR" b="1" dirty="0" smtClean="0">
                <a:solidFill>
                  <a:srgbClr val="CC0000"/>
                </a:solidFill>
              </a:rPr>
            </a:br>
            <a:r>
              <a:rPr lang="tr-TR" b="1" dirty="0" smtClean="0">
                <a:solidFill>
                  <a:srgbClr val="CC0000"/>
                </a:solidFill>
              </a:rPr>
              <a:t>ve Standartlar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Altı İlke</a:t>
            </a:r>
          </a:p>
          <a:p>
            <a:r>
              <a:rPr lang="tr-TR" sz="2700" dirty="0" smtClean="0"/>
              <a:t>Eşitlik </a:t>
            </a:r>
          </a:p>
          <a:p>
            <a:r>
              <a:rPr lang="tr-TR" sz="2700" dirty="0" smtClean="0"/>
              <a:t>Öğrenme</a:t>
            </a:r>
          </a:p>
          <a:p>
            <a:r>
              <a:rPr lang="tr-TR" sz="2700" dirty="0" smtClean="0"/>
              <a:t>Öğretim Programı </a:t>
            </a:r>
          </a:p>
          <a:p>
            <a:r>
              <a:rPr lang="tr-TR" sz="2700" dirty="0" smtClean="0"/>
              <a:t>Değerlendirme</a:t>
            </a:r>
          </a:p>
          <a:p>
            <a:r>
              <a:rPr lang="tr-TR" sz="2700" dirty="0" smtClean="0"/>
              <a:t>Öğretim </a:t>
            </a:r>
          </a:p>
          <a:p>
            <a:r>
              <a:rPr lang="tr-TR" sz="2700" dirty="0" smtClean="0"/>
              <a:t>Teknoloji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Beş Öğrenme Alanı Standardı</a:t>
            </a:r>
          </a:p>
          <a:p>
            <a:r>
              <a:rPr lang="tr-TR" dirty="0" smtClean="0"/>
              <a:t>Sayı ve İşlemler</a:t>
            </a:r>
          </a:p>
          <a:p>
            <a:r>
              <a:rPr lang="tr-TR" dirty="0" smtClean="0"/>
              <a:t>Cebir</a:t>
            </a:r>
          </a:p>
          <a:p>
            <a:r>
              <a:rPr lang="tr-TR" dirty="0" smtClean="0"/>
              <a:t>Geometri</a:t>
            </a:r>
          </a:p>
          <a:p>
            <a:r>
              <a:rPr lang="tr-TR" dirty="0" smtClean="0"/>
              <a:t>Ölçme</a:t>
            </a:r>
          </a:p>
          <a:p>
            <a:r>
              <a:rPr lang="tr-TR" dirty="0" smtClean="0"/>
              <a:t>Veri Analizi ve Olasılık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Beş Süreç Standardı</a:t>
            </a:r>
          </a:p>
          <a:p>
            <a:r>
              <a:rPr lang="tr-TR" dirty="0" smtClean="0"/>
              <a:t>Problem Çözme</a:t>
            </a:r>
          </a:p>
          <a:p>
            <a:r>
              <a:rPr lang="tr-TR" dirty="0" smtClean="0"/>
              <a:t>Akıl yürütme ve İspat</a:t>
            </a:r>
          </a:p>
          <a:p>
            <a:r>
              <a:rPr lang="tr-TR" dirty="0" smtClean="0"/>
              <a:t>İletişim</a:t>
            </a:r>
          </a:p>
          <a:p>
            <a:r>
              <a:rPr lang="tr-TR" dirty="0" smtClean="0"/>
              <a:t>İlişkilendirme</a:t>
            </a:r>
          </a:p>
          <a:p>
            <a:r>
              <a:rPr lang="tr-TR" dirty="0" smtClean="0"/>
              <a:t>Temsil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3" y="998521"/>
            <a:ext cx="8954774" cy="485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Müfredat Odak Noktaları: Tutarlılık İçin Bir </a:t>
            </a:r>
            <a:r>
              <a:rPr lang="tr-TR" b="1" dirty="0" smtClean="0">
                <a:solidFill>
                  <a:srgbClr val="CC0000"/>
                </a:solidFill>
              </a:rPr>
              <a:t>Arayış</a:t>
            </a:r>
          </a:p>
          <a:p>
            <a:r>
              <a:rPr lang="tr-TR" b="1" dirty="0" smtClean="0">
                <a:solidFill>
                  <a:srgbClr val="CC0000"/>
                </a:solidFill>
              </a:rPr>
              <a:t>Matematik Öğretimi İçin Mesleki Standartlar ve Bu günün Matematik </a:t>
            </a:r>
            <a:r>
              <a:rPr lang="tr-TR" b="1" dirty="0" smtClean="0">
                <a:solidFill>
                  <a:srgbClr val="CC0000"/>
                </a:solidFill>
              </a:rPr>
              <a:t>Öğretimi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Sınıf Ortamındaki Değişiklikler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Öğretim Standartları</a:t>
            </a:r>
            <a:endParaRPr lang="tr-TR" sz="2800" dirty="0" smtClean="0">
              <a:solidFill>
                <a:srgbClr val="0070C0"/>
              </a:solidFill>
            </a:endParaRP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145</Words>
  <PresentationFormat>Ekran Gösterisi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KISIM I Matematik Öğretme: Temeller ve Perspektifler</vt:lpstr>
      <vt:lpstr>Slayt 3</vt:lpstr>
      <vt:lpstr>Slayt 4</vt:lpstr>
      <vt:lpstr>Slayt 5</vt:lpstr>
      <vt:lpstr>Slayt 6</vt:lpstr>
      <vt:lpstr>Slayt 7</vt:lpstr>
      <vt:lpstr>Slayt 8</vt:lpstr>
      <vt:lpstr>Slayt 9</vt:lpstr>
      <vt:lpstr>Matematik Öğretimi Üzerindeki Etkiler ve Baskılar</vt:lpstr>
      <vt:lpstr>Slayt 11</vt:lpstr>
      <vt:lpstr>Slayt 12</vt:lpstr>
      <vt:lpstr>Slayt 13</vt:lpstr>
      <vt:lpstr>Öğrenmeye ve Gelişmeye Davet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6</cp:revision>
  <dcterms:created xsi:type="dcterms:W3CDTF">2015-06-01T11:06:26Z</dcterms:created>
  <dcterms:modified xsi:type="dcterms:W3CDTF">2015-06-10T14:11:46Z</dcterms:modified>
</cp:coreProperties>
</file>