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7" r:id="rId6"/>
    <p:sldId id="265" r:id="rId7"/>
    <p:sldId id="266" r:id="rId8"/>
    <p:sldId id="259" r:id="rId9"/>
    <p:sldId id="273" r:id="rId10"/>
    <p:sldId id="274" r:id="rId11"/>
    <p:sldId id="268" r:id="rId12"/>
    <p:sldId id="271" r:id="rId13"/>
    <p:sldId id="272" r:id="rId14"/>
    <p:sldId id="269" r:id="rId15"/>
    <p:sldId id="270" r:id="rId16"/>
    <p:sldId id="262" r:id="rId17"/>
    <p:sldId id="263" r:id="rId18"/>
    <p:sldId id="277" r:id="rId19"/>
    <p:sldId id="278" r:id="rId20"/>
    <p:sldId id="279" r:id="rId21"/>
    <p:sldId id="281" r:id="rId22"/>
    <p:sldId id="282" r:id="rId23"/>
    <p:sldId id="286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89EF6-0C20-9F4A-A51A-90A89001CA3C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C20EA5-EADC-4147-BC6E-69AF1F30AE99}">
      <dgm:prSet phldrT="[Text]"/>
      <dgm:spPr/>
      <dgm:t>
        <a:bodyPr/>
        <a:lstStyle/>
        <a:p>
          <a:r>
            <a:rPr lang="en-US" dirty="0" err="1" smtClean="0"/>
            <a:t>Ulusal</a:t>
          </a:r>
          <a:r>
            <a:rPr lang="en-US" dirty="0" smtClean="0"/>
            <a:t> </a:t>
          </a:r>
          <a:r>
            <a:rPr lang="en-US" dirty="0" err="1" smtClean="0"/>
            <a:t>gelir</a:t>
          </a:r>
          <a:endParaRPr lang="en-US" dirty="0"/>
        </a:p>
      </dgm:t>
    </dgm:pt>
    <dgm:pt modelId="{10377A20-3569-EA43-9352-C958EEA18275}" type="parTrans" cxnId="{B3831C3E-32D2-9A4E-8F3C-3960B4967433}">
      <dgm:prSet/>
      <dgm:spPr/>
      <dgm:t>
        <a:bodyPr/>
        <a:lstStyle/>
        <a:p>
          <a:endParaRPr lang="en-US"/>
        </a:p>
      </dgm:t>
    </dgm:pt>
    <dgm:pt modelId="{F5F1C38A-D6CD-374E-A4F2-4460C0DF321F}" type="sibTrans" cxnId="{B3831C3E-32D2-9A4E-8F3C-3960B4967433}">
      <dgm:prSet/>
      <dgm:spPr/>
      <dgm:t>
        <a:bodyPr/>
        <a:lstStyle/>
        <a:p>
          <a:endParaRPr lang="en-US"/>
        </a:p>
      </dgm:t>
    </dgm:pt>
    <dgm:pt modelId="{763A057B-B89F-F041-8F45-16323CFB8374}">
      <dgm:prSet phldrT="[Text]"/>
      <dgm:spPr/>
      <dgm:t>
        <a:bodyPr/>
        <a:lstStyle/>
        <a:p>
          <a:r>
            <a:rPr lang="de-DE" dirty="0" err="1" smtClean="0"/>
            <a:t>Ü</a:t>
          </a:r>
          <a:r>
            <a:rPr lang="en-US" dirty="0" err="1" smtClean="0"/>
            <a:t>retim</a:t>
          </a:r>
          <a:r>
            <a:rPr lang="en-US" dirty="0" smtClean="0"/>
            <a:t> </a:t>
          </a:r>
          <a:r>
            <a:rPr lang="en-US" dirty="0" err="1" smtClean="0"/>
            <a:t>düzeyi</a:t>
          </a:r>
          <a:endParaRPr lang="en-US" dirty="0"/>
        </a:p>
      </dgm:t>
    </dgm:pt>
    <dgm:pt modelId="{C67FD6B7-75EF-C94F-950C-9FBB773811F8}" type="parTrans" cxnId="{A837C90D-9283-2F4B-BEC0-DF5277DAC569}">
      <dgm:prSet/>
      <dgm:spPr/>
      <dgm:t>
        <a:bodyPr/>
        <a:lstStyle/>
        <a:p>
          <a:endParaRPr lang="en-US"/>
        </a:p>
      </dgm:t>
    </dgm:pt>
    <dgm:pt modelId="{3F52BD92-DEFC-DE4D-8A94-BF00DF5592FF}" type="sibTrans" cxnId="{A837C90D-9283-2F4B-BEC0-DF5277DAC569}">
      <dgm:prSet/>
      <dgm:spPr/>
      <dgm:t>
        <a:bodyPr/>
        <a:lstStyle/>
        <a:p>
          <a:endParaRPr lang="en-US"/>
        </a:p>
      </dgm:t>
    </dgm:pt>
    <dgm:pt modelId="{9DB3BAFA-57D1-854D-8AF7-F6C0E272D6E9}">
      <dgm:prSet phldrT="[Text]"/>
      <dgm:spPr/>
      <dgm:t>
        <a:bodyPr/>
        <a:lstStyle/>
        <a:p>
          <a:r>
            <a:rPr lang="en-US" dirty="0" smtClean="0"/>
            <a:t>Y=C+I+G+NX</a:t>
          </a:r>
          <a:endParaRPr lang="en-US" dirty="0"/>
        </a:p>
      </dgm:t>
    </dgm:pt>
    <dgm:pt modelId="{28ECB4DA-A7DA-0147-8797-DD0BF7F356E3}" type="parTrans" cxnId="{BA2EFBA5-BAB3-FD4B-B664-3B26D421858B}">
      <dgm:prSet/>
      <dgm:spPr/>
      <dgm:t>
        <a:bodyPr/>
        <a:lstStyle/>
        <a:p>
          <a:endParaRPr lang="en-US"/>
        </a:p>
      </dgm:t>
    </dgm:pt>
    <dgm:pt modelId="{81E7824B-15AD-8E40-99B1-6333532559BB}" type="sibTrans" cxnId="{BA2EFBA5-BAB3-FD4B-B664-3B26D421858B}">
      <dgm:prSet/>
      <dgm:spPr/>
      <dgm:t>
        <a:bodyPr/>
        <a:lstStyle/>
        <a:p>
          <a:endParaRPr lang="en-US"/>
        </a:p>
      </dgm:t>
    </dgm:pt>
    <dgm:pt modelId="{29A2CE30-64CE-0E42-B783-5CE787429B3F}">
      <dgm:prSet phldrT="[Text]"/>
      <dgm:spPr/>
      <dgm:t>
        <a:bodyPr/>
        <a:lstStyle/>
        <a:p>
          <a:endParaRPr lang="tr-TR"/>
        </a:p>
      </dgm:t>
    </dgm:pt>
    <dgm:pt modelId="{839AD266-19E6-9B4F-AA76-C3219C576B42}" type="parTrans" cxnId="{582111F4-F85E-6C4E-B8E3-E77BE9D12CF6}">
      <dgm:prSet/>
      <dgm:spPr/>
      <dgm:t>
        <a:bodyPr/>
        <a:lstStyle/>
        <a:p>
          <a:endParaRPr lang="en-US"/>
        </a:p>
      </dgm:t>
    </dgm:pt>
    <dgm:pt modelId="{BEF1AA57-7112-E849-96E9-5566AF88B4BD}" type="sibTrans" cxnId="{582111F4-F85E-6C4E-B8E3-E77BE9D12CF6}">
      <dgm:prSet/>
      <dgm:spPr/>
      <dgm:t>
        <a:bodyPr/>
        <a:lstStyle/>
        <a:p>
          <a:endParaRPr lang="en-US"/>
        </a:p>
      </dgm:t>
    </dgm:pt>
    <dgm:pt modelId="{ED32ED3F-30BB-8142-B280-61954CB3A2FD}">
      <dgm:prSet phldrT="[Text]"/>
      <dgm:spPr/>
      <dgm:t>
        <a:bodyPr/>
        <a:lstStyle/>
        <a:p>
          <a:r>
            <a:rPr lang="en-US" dirty="0" err="1" smtClean="0"/>
            <a:t>istihdam</a:t>
          </a:r>
          <a:endParaRPr lang="en-US" dirty="0"/>
        </a:p>
      </dgm:t>
    </dgm:pt>
    <dgm:pt modelId="{635244DC-A1CA-9149-AD27-6C3167B501F9}" type="parTrans" cxnId="{3B2F0EB5-F424-604C-B251-59555ADB0073}">
      <dgm:prSet/>
      <dgm:spPr/>
      <dgm:t>
        <a:bodyPr/>
        <a:lstStyle/>
        <a:p>
          <a:endParaRPr lang="en-US"/>
        </a:p>
      </dgm:t>
    </dgm:pt>
    <dgm:pt modelId="{C1EC0C55-3885-4E4E-B407-6DF944D28500}" type="sibTrans" cxnId="{3B2F0EB5-F424-604C-B251-59555ADB0073}">
      <dgm:prSet/>
      <dgm:spPr/>
      <dgm:t>
        <a:bodyPr/>
        <a:lstStyle/>
        <a:p>
          <a:endParaRPr lang="en-US"/>
        </a:p>
      </dgm:t>
    </dgm:pt>
    <dgm:pt modelId="{E1548866-E205-2D4F-9DFC-6D5D4613587A}" type="pres">
      <dgm:prSet presAssocID="{D9B89EF6-0C20-9F4A-A51A-90A89001CA3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E9BE71-278C-574A-A0FC-BFB846E346C2}" type="pres">
      <dgm:prSet presAssocID="{D9B89EF6-0C20-9F4A-A51A-90A89001CA3C}" presName="ellipse" presStyleLbl="trBgShp" presStyleIdx="0" presStyleCnt="1"/>
      <dgm:spPr/>
    </dgm:pt>
    <dgm:pt modelId="{F52857FB-05C3-A448-9DB3-39AADE84F9DA}" type="pres">
      <dgm:prSet presAssocID="{D9B89EF6-0C20-9F4A-A51A-90A89001CA3C}" presName="arrow1" presStyleLbl="fgShp" presStyleIdx="0" presStyleCnt="1"/>
      <dgm:spPr/>
    </dgm:pt>
    <dgm:pt modelId="{5557B820-1DAA-C94A-8894-800FD852462B}" type="pres">
      <dgm:prSet presAssocID="{D9B89EF6-0C20-9F4A-A51A-90A89001CA3C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B8AC0-082D-3A4A-9E22-6A3A7A7FFB16}" type="pres">
      <dgm:prSet presAssocID="{763A057B-B89F-F041-8F45-16323CFB837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B04EB-3A41-FB44-94FC-DDB1561E00C0}" type="pres">
      <dgm:prSet presAssocID="{ED32ED3F-30BB-8142-B280-61954CB3A2FD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29177-9C74-B447-97A5-318F44811AC1}" type="pres">
      <dgm:prSet presAssocID="{9DB3BAFA-57D1-854D-8AF7-F6C0E272D6E9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FF9254-E86B-9142-9242-149A70CFE711}" type="pres">
      <dgm:prSet presAssocID="{D9B89EF6-0C20-9F4A-A51A-90A89001CA3C}" presName="funnel" presStyleLbl="trAlignAcc1" presStyleIdx="0" presStyleCnt="1"/>
      <dgm:spPr/>
    </dgm:pt>
  </dgm:ptLst>
  <dgm:cxnLst>
    <dgm:cxn modelId="{3B2F0EB5-F424-604C-B251-59555ADB0073}" srcId="{D9B89EF6-0C20-9F4A-A51A-90A89001CA3C}" destId="{ED32ED3F-30BB-8142-B280-61954CB3A2FD}" srcOrd="2" destOrd="0" parTransId="{635244DC-A1CA-9149-AD27-6C3167B501F9}" sibTransId="{C1EC0C55-3885-4E4E-B407-6DF944D28500}"/>
    <dgm:cxn modelId="{A837C90D-9283-2F4B-BEC0-DF5277DAC569}" srcId="{D9B89EF6-0C20-9F4A-A51A-90A89001CA3C}" destId="{763A057B-B89F-F041-8F45-16323CFB8374}" srcOrd="1" destOrd="0" parTransId="{C67FD6B7-75EF-C94F-950C-9FBB773811F8}" sibTransId="{3F52BD92-DEFC-DE4D-8A94-BF00DF5592FF}"/>
    <dgm:cxn modelId="{F03380E0-C367-5044-8F5E-3D3B5CB86EC9}" type="presOf" srcId="{ED32ED3F-30BB-8142-B280-61954CB3A2FD}" destId="{BC0B8AC0-082D-3A4A-9E22-6A3A7A7FFB16}" srcOrd="0" destOrd="0" presId="urn:microsoft.com/office/officeart/2005/8/layout/funnel1"/>
    <dgm:cxn modelId="{BA2EFBA5-BAB3-FD4B-B664-3B26D421858B}" srcId="{D9B89EF6-0C20-9F4A-A51A-90A89001CA3C}" destId="{9DB3BAFA-57D1-854D-8AF7-F6C0E272D6E9}" srcOrd="3" destOrd="0" parTransId="{28ECB4DA-A7DA-0147-8797-DD0BF7F356E3}" sibTransId="{81E7824B-15AD-8E40-99B1-6333532559BB}"/>
    <dgm:cxn modelId="{CF17B03F-3ADE-F44B-801A-0340CEBC37FD}" type="presOf" srcId="{9DB3BAFA-57D1-854D-8AF7-F6C0E272D6E9}" destId="{5557B820-1DAA-C94A-8894-800FD852462B}" srcOrd="0" destOrd="0" presId="urn:microsoft.com/office/officeart/2005/8/layout/funnel1"/>
    <dgm:cxn modelId="{582111F4-F85E-6C4E-B8E3-E77BE9D12CF6}" srcId="{D9B89EF6-0C20-9F4A-A51A-90A89001CA3C}" destId="{29A2CE30-64CE-0E42-B783-5CE787429B3F}" srcOrd="4" destOrd="0" parTransId="{839AD266-19E6-9B4F-AA76-C3219C576B42}" sibTransId="{BEF1AA57-7112-E849-96E9-5566AF88B4BD}"/>
    <dgm:cxn modelId="{B3831C3E-32D2-9A4E-8F3C-3960B4967433}" srcId="{D9B89EF6-0C20-9F4A-A51A-90A89001CA3C}" destId="{D3C20EA5-EADC-4147-BC6E-69AF1F30AE99}" srcOrd="0" destOrd="0" parTransId="{10377A20-3569-EA43-9352-C958EEA18275}" sibTransId="{F5F1C38A-D6CD-374E-A4F2-4460C0DF321F}"/>
    <dgm:cxn modelId="{0D8554DD-A84D-2D49-BF8D-66E540DF23E0}" type="presOf" srcId="{D3C20EA5-EADC-4147-BC6E-69AF1F30AE99}" destId="{2DE29177-9C74-B447-97A5-318F44811AC1}" srcOrd="0" destOrd="0" presId="urn:microsoft.com/office/officeart/2005/8/layout/funnel1"/>
    <dgm:cxn modelId="{D2044BD8-2AD9-814D-A126-8A6F0EDEFDC6}" type="presOf" srcId="{D9B89EF6-0C20-9F4A-A51A-90A89001CA3C}" destId="{E1548866-E205-2D4F-9DFC-6D5D4613587A}" srcOrd="0" destOrd="0" presId="urn:microsoft.com/office/officeart/2005/8/layout/funnel1"/>
    <dgm:cxn modelId="{80CAAC59-6E58-D640-AF39-F5A6EE357C9A}" type="presOf" srcId="{763A057B-B89F-F041-8F45-16323CFB8374}" destId="{D94B04EB-3A41-FB44-94FC-DDB1561E00C0}" srcOrd="0" destOrd="0" presId="urn:microsoft.com/office/officeart/2005/8/layout/funnel1"/>
    <dgm:cxn modelId="{DD14750C-9375-3B4F-92A7-ED90904F0E0D}" type="presParOf" srcId="{E1548866-E205-2D4F-9DFC-6D5D4613587A}" destId="{C8E9BE71-278C-574A-A0FC-BFB846E346C2}" srcOrd="0" destOrd="0" presId="urn:microsoft.com/office/officeart/2005/8/layout/funnel1"/>
    <dgm:cxn modelId="{579325BD-A7D2-F441-A421-8291BF838142}" type="presParOf" srcId="{E1548866-E205-2D4F-9DFC-6D5D4613587A}" destId="{F52857FB-05C3-A448-9DB3-39AADE84F9DA}" srcOrd="1" destOrd="0" presId="urn:microsoft.com/office/officeart/2005/8/layout/funnel1"/>
    <dgm:cxn modelId="{85A7A49A-878D-4247-B8EB-E5662791B74D}" type="presParOf" srcId="{E1548866-E205-2D4F-9DFC-6D5D4613587A}" destId="{5557B820-1DAA-C94A-8894-800FD852462B}" srcOrd="2" destOrd="0" presId="urn:microsoft.com/office/officeart/2005/8/layout/funnel1"/>
    <dgm:cxn modelId="{AECA39CB-DA80-4844-93F2-10B560A70B41}" type="presParOf" srcId="{E1548866-E205-2D4F-9DFC-6D5D4613587A}" destId="{BC0B8AC0-082D-3A4A-9E22-6A3A7A7FFB16}" srcOrd="3" destOrd="0" presId="urn:microsoft.com/office/officeart/2005/8/layout/funnel1"/>
    <dgm:cxn modelId="{4637099D-CD49-D640-8CF2-A44989B97906}" type="presParOf" srcId="{E1548866-E205-2D4F-9DFC-6D5D4613587A}" destId="{D94B04EB-3A41-FB44-94FC-DDB1561E00C0}" srcOrd="4" destOrd="0" presId="urn:microsoft.com/office/officeart/2005/8/layout/funnel1"/>
    <dgm:cxn modelId="{CB6407FD-3BCC-FA45-A81B-BC24E810E252}" type="presParOf" srcId="{E1548866-E205-2D4F-9DFC-6D5D4613587A}" destId="{2DE29177-9C74-B447-97A5-318F44811AC1}" srcOrd="5" destOrd="0" presId="urn:microsoft.com/office/officeart/2005/8/layout/funnel1"/>
    <dgm:cxn modelId="{723D3B40-8B96-444B-9E30-2EBF4D7DBDEB}" type="presParOf" srcId="{E1548866-E205-2D4F-9DFC-6D5D4613587A}" destId="{83FF9254-E86B-9142-9242-149A70CFE71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F5CD67-2E93-584B-BE2F-9811E7D40EC1}" type="doc">
      <dgm:prSet loTypeId="urn:microsoft.com/office/officeart/2005/8/layout/gear1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4DB7356-CE64-054F-B037-526483185F72}">
      <dgm:prSet custT="1"/>
      <dgm:spPr/>
      <dgm:t>
        <a:bodyPr/>
        <a:lstStyle/>
        <a:p>
          <a:pPr rtl="0"/>
          <a:r>
            <a:rPr lang="tr-TR" sz="1800" dirty="0" smtClean="0"/>
            <a:t>Daha iyi bir işgücü piyasası </a:t>
          </a:r>
          <a:endParaRPr lang="tr-TR" sz="1800" dirty="0"/>
        </a:p>
      </dgm:t>
    </dgm:pt>
    <dgm:pt modelId="{547A623C-7D86-5143-A7FE-1532611700FC}" type="parTrans" cxnId="{F4E1B210-726C-D348-8870-B9028A52F393}">
      <dgm:prSet/>
      <dgm:spPr/>
      <dgm:t>
        <a:bodyPr/>
        <a:lstStyle/>
        <a:p>
          <a:endParaRPr lang="en-US"/>
        </a:p>
      </dgm:t>
    </dgm:pt>
    <dgm:pt modelId="{D8E95D95-B1CE-D646-A20D-C350121623C8}" type="sibTrans" cxnId="{F4E1B210-726C-D348-8870-B9028A52F393}">
      <dgm:prSet/>
      <dgm:spPr/>
      <dgm:t>
        <a:bodyPr/>
        <a:lstStyle/>
        <a:p>
          <a:endParaRPr lang="en-US"/>
        </a:p>
      </dgm:t>
    </dgm:pt>
    <dgm:pt modelId="{3110BDF6-A0D6-BF4C-BFF7-BDFA5B11B472}">
      <dgm:prSet custT="1"/>
      <dgm:spPr/>
      <dgm:t>
        <a:bodyPr/>
        <a:lstStyle/>
        <a:p>
          <a:pPr rtl="0"/>
          <a:r>
            <a:rPr lang="tr-TR" sz="2400" dirty="0" smtClean="0"/>
            <a:t>TOPLAM TALEP</a:t>
          </a:r>
          <a:endParaRPr lang="tr-TR" sz="2400" dirty="0"/>
        </a:p>
      </dgm:t>
    </dgm:pt>
    <dgm:pt modelId="{357A5AE7-ECC6-D343-AD95-A8907DFD3A42}" type="parTrans" cxnId="{E6A82D5A-3F58-EA4F-8934-DD98A76EA1A6}">
      <dgm:prSet/>
      <dgm:spPr/>
      <dgm:t>
        <a:bodyPr/>
        <a:lstStyle/>
        <a:p>
          <a:endParaRPr lang="en-US"/>
        </a:p>
      </dgm:t>
    </dgm:pt>
    <dgm:pt modelId="{5CD47624-1EA6-774B-85C0-D1AAA52C73A9}" type="sibTrans" cxnId="{E6A82D5A-3F58-EA4F-8934-DD98A76EA1A6}">
      <dgm:prSet/>
      <dgm:spPr/>
      <dgm:t>
        <a:bodyPr/>
        <a:lstStyle/>
        <a:p>
          <a:endParaRPr lang="en-US"/>
        </a:p>
      </dgm:t>
    </dgm:pt>
    <dgm:pt modelId="{FF25B177-D6AE-9746-A40C-98688842C5E9}">
      <dgm:prSet/>
      <dgm:spPr/>
      <dgm:t>
        <a:bodyPr/>
        <a:lstStyle/>
        <a:p>
          <a:pPr rtl="0"/>
          <a:endParaRPr lang="tr-TR" dirty="0"/>
        </a:p>
      </dgm:t>
    </dgm:pt>
    <dgm:pt modelId="{4AA26606-2411-4647-9E9D-38E60DF10CDD}" type="sibTrans" cxnId="{90C177FE-902F-7540-81E9-F1E0C10544E3}">
      <dgm:prSet/>
      <dgm:spPr/>
      <dgm:t>
        <a:bodyPr/>
        <a:lstStyle/>
        <a:p>
          <a:endParaRPr lang="en-US"/>
        </a:p>
      </dgm:t>
    </dgm:pt>
    <dgm:pt modelId="{691FD8FD-219F-E84E-B6F0-FCC049D9A4D8}" type="parTrans" cxnId="{90C177FE-902F-7540-81E9-F1E0C10544E3}">
      <dgm:prSet/>
      <dgm:spPr/>
      <dgm:t>
        <a:bodyPr/>
        <a:lstStyle/>
        <a:p>
          <a:endParaRPr lang="en-US"/>
        </a:p>
      </dgm:t>
    </dgm:pt>
    <dgm:pt modelId="{38FE1B13-6D1B-2844-9D68-5B27B12BF253}">
      <dgm:prSet custT="1"/>
      <dgm:spPr/>
      <dgm:t>
        <a:bodyPr/>
        <a:lstStyle/>
        <a:p>
          <a:pPr rtl="0"/>
          <a:r>
            <a:rPr lang="tr-TR" sz="1800" dirty="0" smtClean="0"/>
            <a:t>Sendikaların daha iyi pazarlık yapabilmesi </a:t>
          </a:r>
          <a:endParaRPr lang="tr-TR" sz="1800" dirty="0"/>
        </a:p>
      </dgm:t>
    </dgm:pt>
    <dgm:pt modelId="{1150C20E-42F7-E843-9EB5-DF68847CF8B8}" type="sibTrans" cxnId="{8F166703-2AA9-674C-AC45-ED57306F60FA}">
      <dgm:prSet/>
      <dgm:spPr/>
      <dgm:t>
        <a:bodyPr/>
        <a:lstStyle/>
        <a:p>
          <a:endParaRPr lang="en-US"/>
        </a:p>
      </dgm:t>
    </dgm:pt>
    <dgm:pt modelId="{CE4D641B-46E7-234B-BC11-F0DD595A9DFC}" type="parTrans" cxnId="{8F166703-2AA9-674C-AC45-ED57306F60FA}">
      <dgm:prSet/>
      <dgm:spPr/>
      <dgm:t>
        <a:bodyPr/>
        <a:lstStyle/>
        <a:p>
          <a:endParaRPr lang="en-US"/>
        </a:p>
      </dgm:t>
    </dgm:pt>
    <dgm:pt modelId="{08867C59-6F5A-7E48-8B15-E8E5CE8F9007}" type="pres">
      <dgm:prSet presAssocID="{E2F5CD67-2E93-584B-BE2F-9811E7D40EC1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77E4C4-49C5-1B43-B4E2-A6D53F1BBFA8}" type="pres">
      <dgm:prSet presAssocID="{3110BDF6-A0D6-BF4C-BFF7-BDFA5B11B472}" presName="gear1" presStyleLbl="node1" presStyleIdx="0" presStyleCnt="3" custLinFactNeighborX="1578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88FC1-7D22-3346-9869-EADCE471F5D5}" type="pres">
      <dgm:prSet presAssocID="{3110BDF6-A0D6-BF4C-BFF7-BDFA5B11B472}" presName="gear1srcNode" presStyleLbl="node1" presStyleIdx="0" presStyleCnt="3"/>
      <dgm:spPr/>
      <dgm:t>
        <a:bodyPr/>
        <a:lstStyle/>
        <a:p>
          <a:endParaRPr lang="en-US"/>
        </a:p>
      </dgm:t>
    </dgm:pt>
    <dgm:pt modelId="{D3D28D4C-D9B7-1C48-AEC2-4DFC8B7936B3}" type="pres">
      <dgm:prSet presAssocID="{3110BDF6-A0D6-BF4C-BFF7-BDFA5B11B472}" presName="gear1dstNode" presStyleLbl="node1" presStyleIdx="0" presStyleCnt="3"/>
      <dgm:spPr/>
      <dgm:t>
        <a:bodyPr/>
        <a:lstStyle/>
        <a:p>
          <a:endParaRPr lang="en-US"/>
        </a:p>
      </dgm:t>
    </dgm:pt>
    <dgm:pt modelId="{F3DCDA8F-936F-094B-A42A-3EAE850C838C}" type="pres">
      <dgm:prSet presAssocID="{34DB7356-CE64-054F-B037-526483185F72}" presName="gear2" presStyleLbl="node1" presStyleIdx="1" presStyleCnt="3" custScaleX="1626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59B9E-37EB-CE44-8CBB-2EC89B267168}" type="pres">
      <dgm:prSet presAssocID="{34DB7356-CE64-054F-B037-526483185F72}" presName="gear2srcNode" presStyleLbl="node1" presStyleIdx="1" presStyleCnt="3"/>
      <dgm:spPr/>
      <dgm:t>
        <a:bodyPr/>
        <a:lstStyle/>
        <a:p>
          <a:endParaRPr lang="en-US"/>
        </a:p>
      </dgm:t>
    </dgm:pt>
    <dgm:pt modelId="{F42DB766-7C05-BB4F-BEE9-09AFA1069954}" type="pres">
      <dgm:prSet presAssocID="{34DB7356-CE64-054F-B037-526483185F72}" presName="gear2dstNode" presStyleLbl="node1" presStyleIdx="1" presStyleCnt="3"/>
      <dgm:spPr/>
      <dgm:t>
        <a:bodyPr/>
        <a:lstStyle/>
        <a:p>
          <a:endParaRPr lang="en-US"/>
        </a:p>
      </dgm:t>
    </dgm:pt>
    <dgm:pt modelId="{1ECCF82C-CABE-4C47-A62E-57CC50F6D8D7}" type="pres">
      <dgm:prSet presAssocID="{38FE1B13-6D1B-2844-9D68-5B27B12BF253}" presName="gear3" presStyleLbl="node1" presStyleIdx="2" presStyleCnt="3" custScaleX="125267"/>
      <dgm:spPr/>
      <dgm:t>
        <a:bodyPr/>
        <a:lstStyle/>
        <a:p>
          <a:endParaRPr lang="en-US"/>
        </a:p>
      </dgm:t>
    </dgm:pt>
    <dgm:pt modelId="{0EC5D5BA-DCCD-EE4C-825B-698753F78DD7}" type="pres">
      <dgm:prSet presAssocID="{38FE1B13-6D1B-2844-9D68-5B27B12BF25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BA344-E648-A04A-B0C6-DC1735EC743C}" type="pres">
      <dgm:prSet presAssocID="{38FE1B13-6D1B-2844-9D68-5B27B12BF253}" presName="gear3srcNode" presStyleLbl="node1" presStyleIdx="2" presStyleCnt="3"/>
      <dgm:spPr/>
      <dgm:t>
        <a:bodyPr/>
        <a:lstStyle/>
        <a:p>
          <a:endParaRPr lang="en-US"/>
        </a:p>
      </dgm:t>
    </dgm:pt>
    <dgm:pt modelId="{DA740817-BFD6-1448-B64B-059E7C6BD827}" type="pres">
      <dgm:prSet presAssocID="{38FE1B13-6D1B-2844-9D68-5B27B12BF253}" presName="gear3dstNode" presStyleLbl="node1" presStyleIdx="2" presStyleCnt="3"/>
      <dgm:spPr/>
      <dgm:t>
        <a:bodyPr/>
        <a:lstStyle/>
        <a:p>
          <a:endParaRPr lang="en-US"/>
        </a:p>
      </dgm:t>
    </dgm:pt>
    <dgm:pt modelId="{CF9178A5-3D78-1C4D-A6CA-06EAF169E0EE}" type="pres">
      <dgm:prSet presAssocID="{5CD47624-1EA6-774B-85C0-D1AAA52C73A9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F762733-8769-0547-AC21-B391C087DC94}" type="pres">
      <dgm:prSet presAssocID="{D8E95D95-B1CE-D646-A20D-C350121623C8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0687E13-63C8-A942-A0BE-6D2609AE4CF4}" type="pres">
      <dgm:prSet presAssocID="{1150C20E-42F7-E843-9EB5-DF68847CF8B8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C559581-7DF8-DC45-9F64-949F99ADB123}" type="presOf" srcId="{3110BDF6-A0D6-BF4C-BFF7-BDFA5B11B472}" destId="{ED288FC1-7D22-3346-9869-EADCE471F5D5}" srcOrd="1" destOrd="0" presId="urn:microsoft.com/office/officeart/2005/8/layout/gear1"/>
    <dgm:cxn modelId="{5A5A6D42-91BA-EA4F-8E9E-EE24BF1C41D4}" type="presOf" srcId="{3110BDF6-A0D6-BF4C-BFF7-BDFA5B11B472}" destId="{FA77E4C4-49C5-1B43-B4E2-A6D53F1BBFA8}" srcOrd="0" destOrd="0" presId="urn:microsoft.com/office/officeart/2005/8/layout/gear1"/>
    <dgm:cxn modelId="{BE65BAA3-23DE-6049-BFFD-9050D46D07AC}" type="presOf" srcId="{38FE1B13-6D1B-2844-9D68-5B27B12BF253}" destId="{E44BA344-E648-A04A-B0C6-DC1735EC743C}" srcOrd="2" destOrd="0" presId="urn:microsoft.com/office/officeart/2005/8/layout/gear1"/>
    <dgm:cxn modelId="{D17B34B1-EC17-AC49-923C-8B79379E818B}" type="presOf" srcId="{34DB7356-CE64-054F-B037-526483185F72}" destId="{F42DB766-7C05-BB4F-BEE9-09AFA1069954}" srcOrd="2" destOrd="0" presId="urn:microsoft.com/office/officeart/2005/8/layout/gear1"/>
    <dgm:cxn modelId="{2B3A954E-D674-2F41-9D3C-B9454F23C3CA}" type="presOf" srcId="{3110BDF6-A0D6-BF4C-BFF7-BDFA5B11B472}" destId="{D3D28D4C-D9B7-1C48-AEC2-4DFC8B7936B3}" srcOrd="2" destOrd="0" presId="urn:microsoft.com/office/officeart/2005/8/layout/gear1"/>
    <dgm:cxn modelId="{5CCE3A02-6E47-AE44-ACB6-D0603E1E6F02}" type="presOf" srcId="{34DB7356-CE64-054F-B037-526483185F72}" destId="{F3DCDA8F-936F-094B-A42A-3EAE850C838C}" srcOrd="0" destOrd="0" presId="urn:microsoft.com/office/officeart/2005/8/layout/gear1"/>
    <dgm:cxn modelId="{90C177FE-902F-7540-81E9-F1E0C10544E3}" srcId="{E2F5CD67-2E93-584B-BE2F-9811E7D40EC1}" destId="{FF25B177-D6AE-9746-A40C-98688842C5E9}" srcOrd="3" destOrd="0" parTransId="{691FD8FD-219F-E84E-B6F0-FCC049D9A4D8}" sibTransId="{4AA26606-2411-4647-9E9D-38E60DF10CDD}"/>
    <dgm:cxn modelId="{1344F8BB-3368-524F-BB27-DAC552D3AFD4}" type="presOf" srcId="{1150C20E-42F7-E843-9EB5-DF68847CF8B8}" destId="{A0687E13-63C8-A942-A0BE-6D2609AE4CF4}" srcOrd="0" destOrd="0" presId="urn:microsoft.com/office/officeart/2005/8/layout/gear1"/>
    <dgm:cxn modelId="{F4E1B210-726C-D348-8870-B9028A52F393}" srcId="{E2F5CD67-2E93-584B-BE2F-9811E7D40EC1}" destId="{34DB7356-CE64-054F-B037-526483185F72}" srcOrd="1" destOrd="0" parTransId="{547A623C-7D86-5143-A7FE-1532611700FC}" sibTransId="{D8E95D95-B1CE-D646-A20D-C350121623C8}"/>
    <dgm:cxn modelId="{2974F959-1A32-0A4B-9B46-DEE453D2A6D6}" type="presOf" srcId="{38FE1B13-6D1B-2844-9D68-5B27B12BF253}" destId="{0EC5D5BA-DCCD-EE4C-825B-698753F78DD7}" srcOrd="1" destOrd="0" presId="urn:microsoft.com/office/officeart/2005/8/layout/gear1"/>
    <dgm:cxn modelId="{8F166703-2AA9-674C-AC45-ED57306F60FA}" srcId="{E2F5CD67-2E93-584B-BE2F-9811E7D40EC1}" destId="{38FE1B13-6D1B-2844-9D68-5B27B12BF253}" srcOrd="2" destOrd="0" parTransId="{CE4D641B-46E7-234B-BC11-F0DD595A9DFC}" sibTransId="{1150C20E-42F7-E843-9EB5-DF68847CF8B8}"/>
    <dgm:cxn modelId="{E9E00F2B-40A5-4C49-A3C1-CD32D4A3E792}" type="presOf" srcId="{38FE1B13-6D1B-2844-9D68-5B27B12BF253}" destId="{DA740817-BFD6-1448-B64B-059E7C6BD827}" srcOrd="3" destOrd="0" presId="urn:microsoft.com/office/officeart/2005/8/layout/gear1"/>
    <dgm:cxn modelId="{C1A26B46-8E3A-2B4E-88A3-A0DB0653F324}" type="presOf" srcId="{38FE1B13-6D1B-2844-9D68-5B27B12BF253}" destId="{1ECCF82C-CABE-4C47-A62E-57CC50F6D8D7}" srcOrd="0" destOrd="0" presId="urn:microsoft.com/office/officeart/2005/8/layout/gear1"/>
    <dgm:cxn modelId="{3A4EFB2D-628A-934C-90E0-82703F70F147}" type="presOf" srcId="{5CD47624-1EA6-774B-85C0-D1AAA52C73A9}" destId="{CF9178A5-3D78-1C4D-A6CA-06EAF169E0EE}" srcOrd="0" destOrd="0" presId="urn:microsoft.com/office/officeart/2005/8/layout/gear1"/>
    <dgm:cxn modelId="{E6A82D5A-3F58-EA4F-8934-DD98A76EA1A6}" srcId="{E2F5CD67-2E93-584B-BE2F-9811E7D40EC1}" destId="{3110BDF6-A0D6-BF4C-BFF7-BDFA5B11B472}" srcOrd="0" destOrd="0" parTransId="{357A5AE7-ECC6-D343-AD95-A8907DFD3A42}" sibTransId="{5CD47624-1EA6-774B-85C0-D1AAA52C73A9}"/>
    <dgm:cxn modelId="{482098E7-649D-5B43-8831-710BC844F56C}" type="presOf" srcId="{34DB7356-CE64-054F-B037-526483185F72}" destId="{F3F59B9E-37EB-CE44-8CBB-2EC89B267168}" srcOrd="1" destOrd="0" presId="urn:microsoft.com/office/officeart/2005/8/layout/gear1"/>
    <dgm:cxn modelId="{D790B11F-D748-D144-B1B2-1BEDC69B6C04}" type="presOf" srcId="{D8E95D95-B1CE-D646-A20D-C350121623C8}" destId="{8F762733-8769-0547-AC21-B391C087DC94}" srcOrd="0" destOrd="0" presId="urn:microsoft.com/office/officeart/2005/8/layout/gear1"/>
    <dgm:cxn modelId="{1799BCF7-B9CD-0644-921F-847D5E338DA3}" type="presOf" srcId="{E2F5CD67-2E93-584B-BE2F-9811E7D40EC1}" destId="{08867C59-6F5A-7E48-8B15-E8E5CE8F9007}" srcOrd="0" destOrd="0" presId="urn:microsoft.com/office/officeart/2005/8/layout/gear1"/>
    <dgm:cxn modelId="{713A2668-6918-7D41-8AE2-55B81BA6AB24}" type="presParOf" srcId="{08867C59-6F5A-7E48-8B15-E8E5CE8F9007}" destId="{FA77E4C4-49C5-1B43-B4E2-A6D53F1BBFA8}" srcOrd="0" destOrd="0" presId="urn:microsoft.com/office/officeart/2005/8/layout/gear1"/>
    <dgm:cxn modelId="{EE6646DB-A602-424A-B666-89B939A72AD0}" type="presParOf" srcId="{08867C59-6F5A-7E48-8B15-E8E5CE8F9007}" destId="{ED288FC1-7D22-3346-9869-EADCE471F5D5}" srcOrd="1" destOrd="0" presId="urn:microsoft.com/office/officeart/2005/8/layout/gear1"/>
    <dgm:cxn modelId="{AA83A768-4E60-5C40-9D10-E776919AE900}" type="presParOf" srcId="{08867C59-6F5A-7E48-8B15-E8E5CE8F9007}" destId="{D3D28D4C-D9B7-1C48-AEC2-4DFC8B7936B3}" srcOrd="2" destOrd="0" presId="urn:microsoft.com/office/officeart/2005/8/layout/gear1"/>
    <dgm:cxn modelId="{7EBC07F6-2D42-7544-9546-4FC2664D2135}" type="presParOf" srcId="{08867C59-6F5A-7E48-8B15-E8E5CE8F9007}" destId="{F3DCDA8F-936F-094B-A42A-3EAE850C838C}" srcOrd="3" destOrd="0" presId="urn:microsoft.com/office/officeart/2005/8/layout/gear1"/>
    <dgm:cxn modelId="{456FF4C0-6BCF-2B40-AC23-D07957595A66}" type="presParOf" srcId="{08867C59-6F5A-7E48-8B15-E8E5CE8F9007}" destId="{F3F59B9E-37EB-CE44-8CBB-2EC89B267168}" srcOrd="4" destOrd="0" presId="urn:microsoft.com/office/officeart/2005/8/layout/gear1"/>
    <dgm:cxn modelId="{86DFAC24-CD23-9941-986A-0ACB017C1200}" type="presParOf" srcId="{08867C59-6F5A-7E48-8B15-E8E5CE8F9007}" destId="{F42DB766-7C05-BB4F-BEE9-09AFA1069954}" srcOrd="5" destOrd="0" presId="urn:microsoft.com/office/officeart/2005/8/layout/gear1"/>
    <dgm:cxn modelId="{15DCCCFD-14B4-2D47-92EB-D389412660E2}" type="presParOf" srcId="{08867C59-6F5A-7E48-8B15-E8E5CE8F9007}" destId="{1ECCF82C-CABE-4C47-A62E-57CC50F6D8D7}" srcOrd="6" destOrd="0" presId="urn:microsoft.com/office/officeart/2005/8/layout/gear1"/>
    <dgm:cxn modelId="{AFD041A0-ECA9-2E46-A065-55D952B4908E}" type="presParOf" srcId="{08867C59-6F5A-7E48-8B15-E8E5CE8F9007}" destId="{0EC5D5BA-DCCD-EE4C-825B-698753F78DD7}" srcOrd="7" destOrd="0" presId="urn:microsoft.com/office/officeart/2005/8/layout/gear1"/>
    <dgm:cxn modelId="{F4F1AA91-B7A4-184C-B4E1-E8B9B645C065}" type="presParOf" srcId="{08867C59-6F5A-7E48-8B15-E8E5CE8F9007}" destId="{E44BA344-E648-A04A-B0C6-DC1735EC743C}" srcOrd="8" destOrd="0" presId="urn:microsoft.com/office/officeart/2005/8/layout/gear1"/>
    <dgm:cxn modelId="{27F235B7-1273-D744-B8D1-744106749AFE}" type="presParOf" srcId="{08867C59-6F5A-7E48-8B15-E8E5CE8F9007}" destId="{DA740817-BFD6-1448-B64B-059E7C6BD827}" srcOrd="9" destOrd="0" presId="urn:microsoft.com/office/officeart/2005/8/layout/gear1"/>
    <dgm:cxn modelId="{97E61949-B544-D640-8EBC-7B2F1A6DCD7A}" type="presParOf" srcId="{08867C59-6F5A-7E48-8B15-E8E5CE8F9007}" destId="{CF9178A5-3D78-1C4D-A6CA-06EAF169E0EE}" srcOrd="10" destOrd="0" presId="urn:microsoft.com/office/officeart/2005/8/layout/gear1"/>
    <dgm:cxn modelId="{F3D03CF9-A9DA-084F-A540-5E6C7900BFC0}" type="presParOf" srcId="{08867C59-6F5A-7E48-8B15-E8E5CE8F9007}" destId="{8F762733-8769-0547-AC21-B391C087DC94}" srcOrd="11" destOrd="0" presId="urn:microsoft.com/office/officeart/2005/8/layout/gear1"/>
    <dgm:cxn modelId="{D4B1790B-79C3-C547-AD33-AB6263568D20}" type="presParOf" srcId="{08867C59-6F5A-7E48-8B15-E8E5CE8F9007}" destId="{A0687E13-63C8-A942-A0BE-6D2609AE4CF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6B7A-6B5B-D747-BD78-FC6826E9097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18C9-3A2C-F542-9FC8-01C1B12AB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4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6B7A-6B5B-D747-BD78-FC6826E9097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18C9-3A2C-F542-9FC8-01C1B12AB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9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6B7A-6B5B-D747-BD78-FC6826E9097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18C9-3A2C-F542-9FC8-01C1B12AB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0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6B7A-6B5B-D747-BD78-FC6826E9097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18C9-3A2C-F542-9FC8-01C1B12AB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2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6B7A-6B5B-D747-BD78-FC6826E9097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18C9-3A2C-F542-9FC8-01C1B12AB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7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6B7A-6B5B-D747-BD78-FC6826E9097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18C9-3A2C-F542-9FC8-01C1B12AB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9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6B7A-6B5B-D747-BD78-FC6826E9097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18C9-3A2C-F542-9FC8-01C1B12AB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1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6B7A-6B5B-D747-BD78-FC6826E9097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18C9-3A2C-F542-9FC8-01C1B12AB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4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6B7A-6B5B-D747-BD78-FC6826E9097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18C9-3A2C-F542-9FC8-01C1B12AB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6B7A-6B5B-D747-BD78-FC6826E9097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18C9-3A2C-F542-9FC8-01C1B12AB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2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6B7A-6B5B-D747-BD78-FC6826E9097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18C9-3A2C-F542-9FC8-01C1B12AB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5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86B7A-6B5B-D747-BD78-FC6826E9097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A18C9-3A2C-F542-9FC8-01C1B12AB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John Maynard Keynes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1883-1946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Toplam</a:t>
            </a:r>
            <a:r>
              <a:rPr lang="en-US" dirty="0" smtClean="0"/>
              <a:t> </a:t>
            </a:r>
            <a:r>
              <a:rPr lang="en-US" dirty="0" err="1" smtClean="0"/>
              <a:t>talebi</a:t>
            </a:r>
            <a:r>
              <a:rPr lang="en-US" dirty="0" smtClean="0"/>
              <a:t> </a:t>
            </a:r>
            <a:r>
              <a:rPr lang="en-US" dirty="0" err="1" smtClean="0"/>
              <a:t>neden</a:t>
            </a:r>
            <a:r>
              <a:rPr lang="en-US" dirty="0" smtClean="0"/>
              <a:t> </a:t>
            </a:r>
            <a:r>
              <a:rPr lang="en-US" dirty="0" err="1" smtClean="0"/>
              <a:t>artırmalı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9294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62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Marjinal</a:t>
            </a:r>
            <a:r>
              <a:rPr lang="en-US" dirty="0" smtClean="0"/>
              <a:t> </a:t>
            </a:r>
            <a:r>
              <a:rPr lang="en-US" dirty="0" err="1" smtClean="0"/>
              <a:t>tüketim</a:t>
            </a:r>
            <a:r>
              <a:rPr lang="en-US" dirty="0" smtClean="0"/>
              <a:t> </a:t>
            </a:r>
            <a:r>
              <a:rPr lang="en-US" dirty="0" err="1" smtClean="0"/>
              <a:t>etkisi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İlk </a:t>
            </a:r>
            <a:r>
              <a:rPr lang="en-US" dirty="0" err="1" smtClean="0"/>
              <a:t>harcamanın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talepte</a:t>
            </a:r>
            <a:r>
              <a:rPr lang="en-US" dirty="0" smtClean="0"/>
              <a:t> </a:t>
            </a:r>
            <a:r>
              <a:rPr lang="en-US" dirty="0" err="1" smtClean="0"/>
              <a:t>yarattığı</a:t>
            </a:r>
            <a:r>
              <a:rPr lang="en-US" dirty="0" smtClean="0"/>
              <a:t> </a:t>
            </a:r>
            <a:r>
              <a:rPr lang="en-US" dirty="0" err="1" smtClean="0"/>
              <a:t>harcamanın</a:t>
            </a:r>
            <a:r>
              <a:rPr lang="en-US" dirty="0" smtClean="0"/>
              <a:t> </a:t>
            </a:r>
            <a:r>
              <a:rPr lang="en-US" dirty="0" err="1" smtClean="0"/>
              <a:t>etkisi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err="1" smtClean="0"/>
              <a:t>Yatırım</a:t>
            </a:r>
            <a:r>
              <a:rPr lang="en-US" dirty="0" smtClean="0"/>
              <a:t> </a:t>
            </a:r>
            <a:r>
              <a:rPr lang="en-US" dirty="0" err="1" smtClean="0"/>
              <a:t>dalgalanırsa</a:t>
            </a:r>
            <a:r>
              <a:rPr lang="en-US" dirty="0" smtClean="0"/>
              <a:t>, </a:t>
            </a:r>
            <a:r>
              <a:rPr lang="en-US" dirty="0" err="1" smtClean="0"/>
              <a:t>istihdam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milli</a:t>
            </a:r>
            <a:r>
              <a:rPr lang="en-US" dirty="0" smtClean="0"/>
              <a:t> </a:t>
            </a:r>
            <a:r>
              <a:rPr lang="en-US" dirty="0" err="1" smtClean="0"/>
              <a:t>gelir</a:t>
            </a:r>
            <a:r>
              <a:rPr lang="en-US" dirty="0" smtClean="0"/>
              <a:t> </a:t>
            </a:r>
            <a:r>
              <a:rPr lang="en-US" dirty="0" err="1" smtClean="0"/>
              <a:t>zorlanır</a:t>
            </a:r>
            <a:r>
              <a:rPr lang="is-IS" dirty="0" smtClean="0"/>
              <a:t>…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12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Keynesyen</a:t>
            </a:r>
            <a:r>
              <a:rPr lang="en-US" dirty="0" smtClean="0"/>
              <a:t> </a:t>
            </a:r>
            <a:r>
              <a:rPr lang="en-US" dirty="0" err="1" smtClean="0"/>
              <a:t>Düşünce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err="1" smtClean="0"/>
              <a:t>Makroekonomik</a:t>
            </a:r>
            <a:r>
              <a:rPr lang="en-US" dirty="0" smtClean="0"/>
              <a:t> </a:t>
            </a:r>
            <a:r>
              <a:rPr lang="en-US" dirty="0" err="1" smtClean="0"/>
              <a:t>yaklaşım</a:t>
            </a:r>
            <a:endParaRPr lang="en-US" dirty="0" smtClean="0"/>
          </a:p>
          <a:p>
            <a:r>
              <a:rPr lang="en-US" dirty="0" err="1" smtClean="0"/>
              <a:t>Talep</a:t>
            </a:r>
            <a:r>
              <a:rPr lang="en-US" dirty="0" smtClean="0"/>
              <a:t> </a:t>
            </a:r>
            <a:r>
              <a:rPr lang="en-US" dirty="0" err="1" smtClean="0"/>
              <a:t>yanlı</a:t>
            </a:r>
            <a:r>
              <a:rPr lang="en-US" dirty="0" smtClean="0"/>
              <a:t> </a:t>
            </a:r>
            <a:r>
              <a:rPr lang="en-US" dirty="0" err="1" smtClean="0"/>
              <a:t>yaklaşım</a:t>
            </a:r>
            <a:endParaRPr lang="en-US" dirty="0" smtClean="0"/>
          </a:p>
          <a:p>
            <a:r>
              <a:rPr lang="en-US" dirty="0" err="1" smtClean="0"/>
              <a:t>Ekonomideki</a:t>
            </a:r>
            <a:r>
              <a:rPr lang="en-US" dirty="0" smtClean="0"/>
              <a:t> </a:t>
            </a:r>
            <a:r>
              <a:rPr lang="en-US" dirty="0" err="1" smtClean="0"/>
              <a:t>İstikrarsızlıklar</a:t>
            </a:r>
            <a:endParaRPr lang="en-US" dirty="0" smtClean="0"/>
          </a:p>
          <a:p>
            <a:r>
              <a:rPr lang="en-US" dirty="0" err="1" smtClean="0"/>
              <a:t>Ücret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fiyat</a:t>
            </a:r>
            <a:r>
              <a:rPr lang="en-US" dirty="0" smtClean="0"/>
              <a:t> </a:t>
            </a:r>
            <a:r>
              <a:rPr lang="en-US" dirty="0" err="1" smtClean="0"/>
              <a:t>katılığı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91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Keynesyen</a:t>
            </a:r>
            <a:r>
              <a:rPr lang="en-US" dirty="0" smtClean="0"/>
              <a:t> </a:t>
            </a:r>
            <a:r>
              <a:rPr lang="en-US" dirty="0" err="1" smtClean="0"/>
              <a:t>Düşünce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Piyasaları</a:t>
            </a:r>
            <a:r>
              <a:rPr lang="en-US" dirty="0" smtClean="0"/>
              <a:t> </a:t>
            </a:r>
            <a:r>
              <a:rPr lang="en-US" dirty="0" err="1" smtClean="0"/>
              <a:t>emek</a:t>
            </a:r>
            <a:r>
              <a:rPr lang="en-US" dirty="0" smtClean="0"/>
              <a:t> ,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mal </a:t>
            </a:r>
            <a:r>
              <a:rPr lang="en-US" dirty="0" err="1" smtClean="0"/>
              <a:t>piyasası</a:t>
            </a:r>
            <a:r>
              <a:rPr lang="en-US" dirty="0" smtClean="0"/>
              <a:t> </a:t>
            </a:r>
            <a:r>
              <a:rPr lang="en-US" dirty="0" err="1" smtClean="0"/>
              <a:t>şeklinde</a:t>
            </a:r>
            <a:r>
              <a:rPr lang="en-US" dirty="0" smtClean="0"/>
              <a:t>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alır</a:t>
            </a:r>
            <a:endParaRPr lang="en-US" dirty="0" smtClean="0"/>
          </a:p>
          <a:p>
            <a:r>
              <a:rPr lang="en-US" dirty="0" err="1" smtClean="0"/>
              <a:t>Ekonomiyi</a:t>
            </a:r>
            <a:r>
              <a:rPr lang="en-US" dirty="0" smtClean="0"/>
              <a:t> </a:t>
            </a:r>
            <a:r>
              <a:rPr lang="en-US" dirty="0" err="1" smtClean="0"/>
              <a:t>bütünlük</a:t>
            </a:r>
            <a:r>
              <a:rPr lang="en-US" dirty="0" smtClean="0"/>
              <a:t> </a:t>
            </a:r>
            <a:r>
              <a:rPr lang="en-US" dirty="0" err="1" smtClean="0"/>
              <a:t>içinde</a:t>
            </a:r>
            <a:r>
              <a:rPr lang="en-US" dirty="0" smtClean="0"/>
              <a:t> </a:t>
            </a:r>
            <a:r>
              <a:rPr lang="en-US" dirty="0" err="1" smtClean="0"/>
              <a:t>inceler</a:t>
            </a:r>
            <a:endParaRPr lang="en-US" dirty="0" smtClean="0"/>
          </a:p>
          <a:p>
            <a:r>
              <a:rPr lang="en-US" dirty="0" err="1" smtClean="0"/>
              <a:t>Dinamik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analizi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17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GELİR-HARCAMA DENGESİ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584008"/>
            <a:ext cx="7345363" cy="4481513"/>
          </a:xfrm>
        </p:spPr>
        <p:txBody>
          <a:bodyPr/>
          <a:lstStyle/>
          <a:p>
            <a:r>
              <a:rPr lang="en-US" dirty="0" smtClean="0"/>
              <a:t>Keynesian </a:t>
            </a:r>
            <a:r>
              <a:rPr lang="en-US" dirty="0" err="1" smtClean="0"/>
              <a:t>Tüketim</a:t>
            </a:r>
            <a:r>
              <a:rPr lang="en-US" dirty="0" smtClean="0"/>
              <a:t> </a:t>
            </a:r>
            <a:r>
              <a:rPr lang="en-US" dirty="0" err="1" smtClean="0"/>
              <a:t>Modeli</a:t>
            </a:r>
            <a:endParaRPr lang="en-US" dirty="0" smtClean="0"/>
          </a:p>
          <a:p>
            <a:r>
              <a:rPr lang="en-US" dirty="0" err="1" smtClean="0"/>
              <a:t>Tüketimin</a:t>
            </a:r>
            <a:r>
              <a:rPr lang="en-US" dirty="0" smtClean="0"/>
              <a:t> en </a:t>
            </a:r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 smtClean="0"/>
              <a:t>belirleyicisi</a:t>
            </a:r>
            <a:r>
              <a:rPr lang="en-US" dirty="0" smtClean="0"/>
              <a:t> “</a:t>
            </a:r>
            <a:r>
              <a:rPr lang="en-US" dirty="0" err="1" smtClean="0"/>
              <a:t>gelir</a:t>
            </a:r>
            <a:r>
              <a:rPr lang="en-US" dirty="0" smtClean="0"/>
              <a:t>”(Y)dir.</a:t>
            </a:r>
          </a:p>
          <a:p>
            <a:r>
              <a:rPr lang="en-US" dirty="0" err="1" smtClean="0"/>
              <a:t>Tüketimdeki</a:t>
            </a:r>
            <a:r>
              <a:rPr lang="en-US" dirty="0" smtClean="0"/>
              <a:t> </a:t>
            </a:r>
            <a:r>
              <a:rPr lang="en-US" dirty="0" err="1" smtClean="0"/>
              <a:t>artış</a:t>
            </a:r>
            <a:r>
              <a:rPr lang="en-US" dirty="0" smtClean="0"/>
              <a:t> </a:t>
            </a:r>
            <a:r>
              <a:rPr lang="en-US" dirty="0" err="1" smtClean="0"/>
              <a:t>gelirdekinden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olamaz,bir</a:t>
            </a:r>
            <a:r>
              <a:rPr lang="en-US" dirty="0" smtClean="0"/>
              <a:t> </a:t>
            </a:r>
            <a:r>
              <a:rPr lang="en-US" dirty="0" err="1" smtClean="0"/>
              <a:t>kısmı</a:t>
            </a:r>
            <a:r>
              <a:rPr lang="en-US" dirty="0" smtClean="0"/>
              <a:t> </a:t>
            </a:r>
            <a:r>
              <a:rPr lang="en-US" dirty="0" err="1" smtClean="0"/>
              <a:t>tasarruf</a:t>
            </a:r>
            <a:r>
              <a:rPr lang="en-US" dirty="0" smtClean="0"/>
              <a:t> </a:t>
            </a:r>
            <a:r>
              <a:rPr lang="en-US" dirty="0" err="1" smtClean="0"/>
              <a:t>edilir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 </a:t>
            </a:r>
            <a:r>
              <a:rPr lang="en-US" dirty="0" err="1" smtClean="0"/>
              <a:t>sebeple</a:t>
            </a:r>
            <a:r>
              <a:rPr lang="en-US" dirty="0" smtClean="0"/>
              <a:t>, </a:t>
            </a:r>
            <a:r>
              <a:rPr lang="en-US" dirty="0" err="1"/>
              <a:t>g</a:t>
            </a:r>
            <a:r>
              <a:rPr lang="en-US" dirty="0" err="1" smtClean="0"/>
              <a:t>elir-tüketim</a:t>
            </a:r>
            <a:r>
              <a:rPr lang="en-US" dirty="0" smtClean="0"/>
              <a:t> </a:t>
            </a:r>
            <a:r>
              <a:rPr lang="en-US" dirty="0" err="1" smtClean="0"/>
              <a:t>artışını</a:t>
            </a:r>
            <a:r>
              <a:rPr lang="en-US" dirty="0" smtClean="0"/>
              <a:t> </a:t>
            </a:r>
            <a:r>
              <a:rPr lang="en-US" dirty="0" err="1" smtClean="0"/>
              <a:t>gösteren</a:t>
            </a:r>
            <a:r>
              <a:rPr lang="en-US" dirty="0" smtClean="0"/>
              <a:t> </a:t>
            </a:r>
            <a:r>
              <a:rPr lang="en-US" dirty="0" err="1" smtClean="0"/>
              <a:t>doğrunun</a:t>
            </a:r>
            <a:r>
              <a:rPr lang="en-US" dirty="0" smtClean="0"/>
              <a:t> </a:t>
            </a:r>
            <a:r>
              <a:rPr lang="en-US" dirty="0" err="1" smtClean="0"/>
              <a:t>eğimi</a:t>
            </a:r>
            <a:r>
              <a:rPr lang="en-US" dirty="0" smtClean="0"/>
              <a:t> 45 </a:t>
            </a:r>
            <a:r>
              <a:rPr lang="en-US" dirty="0" err="1" smtClean="0"/>
              <a:t>dereceden</a:t>
            </a:r>
            <a:r>
              <a:rPr lang="en-US" dirty="0" smtClean="0"/>
              <a:t> </a:t>
            </a:r>
            <a:r>
              <a:rPr lang="en-US" dirty="0" err="1" smtClean="0"/>
              <a:t>küçüktür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067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Dünya</a:t>
            </a:r>
            <a:r>
              <a:rPr lang="en-US" dirty="0" smtClean="0"/>
              <a:t> </a:t>
            </a:r>
            <a:r>
              <a:rPr lang="en-US" dirty="0" err="1" smtClean="0"/>
              <a:t>genelinde</a:t>
            </a:r>
            <a:r>
              <a:rPr lang="en-US" dirty="0" smtClean="0"/>
              <a:t> </a:t>
            </a:r>
            <a:r>
              <a:rPr lang="en-US" dirty="0" err="1" smtClean="0"/>
              <a:t>gelir-tüketim</a:t>
            </a:r>
            <a:r>
              <a:rPr lang="en-US" dirty="0" smtClean="0"/>
              <a:t> </a:t>
            </a:r>
            <a:r>
              <a:rPr lang="en-US" dirty="0" err="1" smtClean="0"/>
              <a:t>ilişkisi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377" r="-14377"/>
          <a:stretch>
            <a:fillRect/>
          </a:stretch>
        </p:blipFill>
        <p:spPr>
          <a:xfrm>
            <a:off x="414679" y="1584008"/>
            <a:ext cx="8520112" cy="477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4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Marjinal</a:t>
            </a:r>
            <a:r>
              <a:rPr lang="en-US" dirty="0" smtClean="0"/>
              <a:t> </a:t>
            </a:r>
            <a:r>
              <a:rPr lang="en-US" dirty="0" err="1" smtClean="0"/>
              <a:t>Tüketim</a:t>
            </a:r>
            <a:r>
              <a:rPr lang="en-US" dirty="0" smtClean="0"/>
              <a:t> </a:t>
            </a:r>
            <a:r>
              <a:rPr lang="en-US" dirty="0" err="1" smtClean="0"/>
              <a:t>Eğilimi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Gelir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tüketim</a:t>
            </a:r>
            <a:r>
              <a:rPr lang="en-US" dirty="0" smtClean="0"/>
              <a:t> </a:t>
            </a:r>
            <a:r>
              <a:rPr lang="en-US" dirty="0" err="1" smtClean="0"/>
              <a:t>arasındaki</a:t>
            </a:r>
            <a:r>
              <a:rPr lang="en-US" dirty="0" smtClean="0"/>
              <a:t> </a:t>
            </a:r>
            <a:r>
              <a:rPr lang="en-US" dirty="0" err="1" smtClean="0"/>
              <a:t>ilişkiyi</a:t>
            </a:r>
            <a:r>
              <a:rPr lang="en-US" dirty="0" smtClean="0"/>
              <a:t> </a:t>
            </a:r>
            <a:r>
              <a:rPr lang="en-US" dirty="0" err="1" smtClean="0"/>
              <a:t>ayrıntılı</a:t>
            </a:r>
            <a:r>
              <a:rPr lang="en-US" dirty="0" smtClean="0"/>
              <a:t> </a:t>
            </a:r>
            <a:r>
              <a:rPr lang="en-US" dirty="0" err="1" smtClean="0"/>
              <a:t>incelemeye</a:t>
            </a:r>
            <a:r>
              <a:rPr lang="en-US" dirty="0" smtClean="0"/>
              <a:t> </a:t>
            </a:r>
            <a:r>
              <a:rPr lang="en-US" dirty="0" err="1" smtClean="0"/>
              <a:t>yarar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Tüketim</a:t>
            </a:r>
            <a:r>
              <a:rPr lang="en-US" dirty="0" smtClean="0"/>
              <a:t> </a:t>
            </a:r>
            <a:r>
              <a:rPr lang="en-US" dirty="0" err="1" smtClean="0"/>
              <a:t>fonksiyonunun</a:t>
            </a:r>
            <a:r>
              <a:rPr lang="en-US" dirty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öğesi</a:t>
            </a:r>
            <a:endParaRPr lang="en-US" dirty="0" smtClean="0"/>
          </a:p>
          <a:p>
            <a:r>
              <a:rPr lang="en-US" dirty="0" err="1" smtClean="0"/>
              <a:t>Tüketim</a:t>
            </a:r>
            <a:r>
              <a:rPr lang="en-US" dirty="0" smtClean="0"/>
              <a:t> </a:t>
            </a:r>
            <a:r>
              <a:rPr lang="en-US" dirty="0" err="1" smtClean="0"/>
              <a:t>fonksiyonu</a:t>
            </a:r>
            <a:r>
              <a:rPr lang="en-US" dirty="0" smtClean="0"/>
              <a:t> </a:t>
            </a:r>
            <a:r>
              <a:rPr lang="en-US" dirty="0" err="1" smtClean="0"/>
              <a:t>toplam</a:t>
            </a:r>
            <a:r>
              <a:rPr lang="en-US" dirty="0" smtClean="0"/>
              <a:t> </a:t>
            </a:r>
            <a:r>
              <a:rPr lang="en-US" dirty="0" err="1" smtClean="0"/>
              <a:t>gelir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toplam</a:t>
            </a:r>
            <a:r>
              <a:rPr lang="en-US" dirty="0" smtClean="0"/>
              <a:t> </a:t>
            </a:r>
            <a:r>
              <a:rPr lang="en-US" dirty="0" err="1" smtClean="0"/>
              <a:t>tüketim</a:t>
            </a:r>
            <a:r>
              <a:rPr lang="en-US" dirty="0" smtClean="0"/>
              <a:t> </a:t>
            </a:r>
            <a:r>
              <a:rPr lang="en-US" dirty="0" err="1" smtClean="0"/>
              <a:t>ilişkisini</a:t>
            </a:r>
            <a:r>
              <a:rPr lang="en-US" dirty="0" smtClean="0"/>
              <a:t> </a:t>
            </a:r>
            <a:r>
              <a:rPr lang="en-US" dirty="0" err="1" smtClean="0"/>
              <a:t>matematiksel</a:t>
            </a:r>
            <a:r>
              <a:rPr lang="en-US" dirty="0" smtClean="0"/>
              <a:t> </a:t>
            </a:r>
            <a:r>
              <a:rPr lang="en-US" dirty="0" err="1" smtClean="0"/>
              <a:t>anlatır</a:t>
            </a:r>
            <a:r>
              <a:rPr lang="en-US" dirty="0" smtClean="0"/>
              <a:t>.</a:t>
            </a:r>
          </a:p>
          <a:p>
            <a:r>
              <a:rPr lang="en-US" dirty="0" smtClean="0"/>
              <a:t>C=</a:t>
            </a:r>
            <a:r>
              <a:rPr lang="en-US" dirty="0" err="1" smtClean="0"/>
              <a:t>c</a:t>
            </a:r>
            <a:r>
              <a:rPr lang="en-US" baseline="-25000" dirty="0" err="1" smtClean="0"/>
              <a:t>o</a:t>
            </a:r>
            <a:r>
              <a:rPr lang="en-US" dirty="0" err="1" smtClean="0"/>
              <a:t>+cY</a:t>
            </a:r>
            <a:endParaRPr lang="en-US" dirty="0" smtClean="0"/>
          </a:p>
          <a:p>
            <a:r>
              <a:rPr lang="en-US" dirty="0" err="1" smtClean="0"/>
              <a:t>Dengeye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; </a:t>
            </a:r>
            <a:r>
              <a:rPr lang="en-US" dirty="0" err="1" smtClean="0"/>
              <a:t>toplam</a:t>
            </a:r>
            <a:r>
              <a:rPr lang="en-US" dirty="0" smtClean="0"/>
              <a:t> Y=</a:t>
            </a:r>
            <a:r>
              <a:rPr lang="en-US" dirty="0" err="1" smtClean="0"/>
              <a:t>toplam</a:t>
            </a:r>
            <a:r>
              <a:rPr lang="en-US" dirty="0" smtClean="0"/>
              <a:t> 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411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Marjinal</a:t>
            </a:r>
            <a:r>
              <a:rPr lang="en-US" dirty="0"/>
              <a:t> </a:t>
            </a:r>
            <a:r>
              <a:rPr lang="en-US" dirty="0" err="1" smtClean="0"/>
              <a:t>Tüketim</a:t>
            </a:r>
            <a:r>
              <a:rPr lang="en-US" dirty="0" smtClean="0"/>
              <a:t>/</a:t>
            </a:r>
            <a:r>
              <a:rPr lang="en-US" dirty="0" err="1" smtClean="0"/>
              <a:t>Tasarruf</a:t>
            </a:r>
            <a:r>
              <a:rPr lang="en-US" dirty="0" smtClean="0"/>
              <a:t>  </a:t>
            </a:r>
            <a:r>
              <a:rPr lang="en-US" dirty="0" err="1"/>
              <a:t>Eğilimi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MPC-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ekonomideki</a:t>
            </a:r>
            <a:r>
              <a:rPr lang="en-US" dirty="0" smtClean="0"/>
              <a:t> </a:t>
            </a:r>
            <a:r>
              <a:rPr lang="en-US" dirty="0" err="1" smtClean="0"/>
              <a:t>toplam</a:t>
            </a:r>
            <a:r>
              <a:rPr lang="en-US" dirty="0" smtClean="0"/>
              <a:t> </a:t>
            </a:r>
            <a:r>
              <a:rPr lang="en-US" dirty="0" err="1" smtClean="0"/>
              <a:t>gelirdeki</a:t>
            </a:r>
            <a:r>
              <a:rPr lang="en-US" dirty="0" smtClean="0"/>
              <a:t> </a:t>
            </a:r>
            <a:r>
              <a:rPr lang="en-US" dirty="0" err="1" smtClean="0"/>
              <a:t>birim</a:t>
            </a:r>
            <a:r>
              <a:rPr lang="en-US" dirty="0" smtClean="0"/>
              <a:t> </a:t>
            </a:r>
            <a:r>
              <a:rPr lang="en-US" dirty="0" err="1" smtClean="0"/>
              <a:t>değişikliğin</a:t>
            </a:r>
            <a:r>
              <a:rPr lang="en-US" dirty="0" smtClean="0"/>
              <a:t> </a:t>
            </a:r>
            <a:r>
              <a:rPr lang="en-US" dirty="0" err="1" smtClean="0"/>
              <a:t>toplam</a:t>
            </a:r>
            <a:r>
              <a:rPr lang="en-US" dirty="0" smtClean="0"/>
              <a:t> </a:t>
            </a:r>
            <a:r>
              <a:rPr lang="en-US" dirty="0" err="1" smtClean="0"/>
              <a:t>tüketimi</a:t>
            </a:r>
            <a:r>
              <a:rPr lang="en-US" dirty="0" smtClean="0"/>
              <a:t> ne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değiştireceğini</a:t>
            </a:r>
            <a:r>
              <a:rPr lang="en-US" dirty="0" smtClean="0"/>
              <a:t> </a:t>
            </a:r>
            <a:r>
              <a:rPr lang="en-US" dirty="0" err="1" smtClean="0"/>
              <a:t>gösteren</a:t>
            </a:r>
            <a:r>
              <a:rPr lang="en-US" dirty="0" smtClean="0"/>
              <a:t> </a:t>
            </a:r>
            <a:r>
              <a:rPr lang="en-US" dirty="0" err="1" smtClean="0"/>
              <a:t>katsayıdır</a:t>
            </a:r>
            <a:r>
              <a:rPr lang="en-US" dirty="0" smtClean="0"/>
              <a:t>.</a:t>
            </a:r>
          </a:p>
          <a:p>
            <a:r>
              <a:rPr lang="en-US" dirty="0" smtClean="0"/>
              <a:t>MPC=ΔC/ΔY=c=</a:t>
            </a:r>
            <a:r>
              <a:rPr lang="en-US" dirty="0" err="1" smtClean="0"/>
              <a:t>çarpan</a:t>
            </a:r>
            <a:endParaRPr lang="en-US" dirty="0" smtClean="0"/>
          </a:p>
          <a:p>
            <a:r>
              <a:rPr lang="en-US" dirty="0" smtClean="0"/>
              <a:t>MPS-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ekonomideki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gelirdeki</a:t>
            </a:r>
            <a:r>
              <a:rPr lang="en-US" dirty="0"/>
              <a:t> </a:t>
            </a:r>
            <a:r>
              <a:rPr lang="en-US" dirty="0" err="1"/>
              <a:t>birim</a:t>
            </a:r>
            <a:r>
              <a:rPr lang="en-US" dirty="0"/>
              <a:t> </a:t>
            </a:r>
            <a:r>
              <a:rPr lang="en-US" dirty="0" err="1"/>
              <a:t>değişikliğin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 smtClean="0"/>
              <a:t>tasarrufu</a:t>
            </a:r>
            <a:r>
              <a:rPr lang="en-US" dirty="0" smtClean="0"/>
              <a:t> </a:t>
            </a:r>
            <a:r>
              <a:rPr lang="en-US" dirty="0"/>
              <a:t>ne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değiştireceğini</a:t>
            </a:r>
            <a:r>
              <a:rPr lang="en-US" dirty="0"/>
              <a:t> </a:t>
            </a:r>
            <a:r>
              <a:rPr lang="en-US" dirty="0" err="1"/>
              <a:t>gösteren</a:t>
            </a:r>
            <a:r>
              <a:rPr lang="en-US" dirty="0"/>
              <a:t> </a:t>
            </a:r>
            <a:r>
              <a:rPr lang="en-US" dirty="0" err="1" smtClean="0"/>
              <a:t>katsayıdır</a:t>
            </a:r>
            <a:endParaRPr lang="en-US" dirty="0" smtClean="0"/>
          </a:p>
          <a:p>
            <a:r>
              <a:rPr lang="en-US" dirty="0" err="1" smtClean="0"/>
              <a:t>Tüketilmeyen</a:t>
            </a:r>
            <a:r>
              <a:rPr lang="en-US" dirty="0" smtClean="0"/>
              <a:t> </a:t>
            </a:r>
            <a:r>
              <a:rPr lang="en-US" dirty="0" err="1" smtClean="0"/>
              <a:t>gelir</a:t>
            </a:r>
            <a:r>
              <a:rPr lang="en-US" dirty="0" smtClean="0"/>
              <a:t> </a:t>
            </a:r>
            <a:r>
              <a:rPr lang="en-US" dirty="0" err="1" smtClean="0"/>
              <a:t>tasarruf</a:t>
            </a:r>
            <a:r>
              <a:rPr lang="en-US" dirty="0" smtClean="0"/>
              <a:t> </a:t>
            </a:r>
            <a:r>
              <a:rPr lang="en-US" dirty="0" err="1" smtClean="0"/>
              <a:t>edileceği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MPC+MPS=1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84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39929"/>
          </a:xfrm>
        </p:spPr>
        <p:txBody>
          <a:bodyPr/>
          <a:lstStyle/>
          <a:p>
            <a:r>
              <a:rPr lang="tr-TR" dirty="0" smtClean="0"/>
              <a:t>Toplam talep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1743" y="1583473"/>
            <a:ext cx="7886700" cy="4972632"/>
          </a:xfrm>
        </p:spPr>
        <p:txBody>
          <a:bodyPr/>
          <a:lstStyle/>
          <a:p>
            <a:r>
              <a:rPr lang="tr-TR" dirty="0" smtClean="0"/>
              <a:t>Ev halkı</a:t>
            </a:r>
          </a:p>
          <a:p>
            <a:r>
              <a:rPr lang="tr-TR" dirty="0" smtClean="0"/>
              <a:t>Firmalar</a:t>
            </a:r>
          </a:p>
          <a:p>
            <a:r>
              <a:rPr lang="tr-TR" dirty="0" smtClean="0"/>
              <a:t>Devlet</a:t>
            </a:r>
          </a:p>
          <a:p>
            <a:r>
              <a:rPr lang="tr-TR" dirty="0" smtClean="0"/>
              <a:t>Dış dünya</a:t>
            </a:r>
          </a:p>
          <a:p>
            <a:endParaRPr lang="tr-TR" dirty="0"/>
          </a:p>
          <a:p>
            <a:r>
              <a:rPr lang="tr-TR" dirty="0" smtClean="0"/>
              <a:t>Beklentiler/gelir/enflasyon/</a:t>
            </a:r>
          </a:p>
          <a:p>
            <a:endParaRPr lang="en-GB" dirty="0"/>
          </a:p>
        </p:txBody>
      </p:sp>
      <p:sp>
        <p:nvSpPr>
          <p:cNvPr id="4" name="Sağ Ok 3"/>
          <p:cNvSpPr/>
          <p:nvPr/>
        </p:nvSpPr>
        <p:spPr>
          <a:xfrm>
            <a:off x="2818470" y="2018372"/>
            <a:ext cx="4248116" cy="1672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Toplam talep= C+I+G+NX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58611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Toplam</a:t>
            </a:r>
            <a:r>
              <a:rPr lang="en-US" dirty="0" smtClean="0"/>
              <a:t> </a:t>
            </a:r>
            <a:r>
              <a:rPr lang="en-US" dirty="0" err="1" smtClean="0"/>
              <a:t>Talep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67134"/>
            <a:ext cx="7345363" cy="42983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Belli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dönemde</a:t>
            </a:r>
            <a:r>
              <a:rPr lang="en-US" dirty="0" smtClean="0"/>
              <a:t> </a:t>
            </a:r>
            <a:r>
              <a:rPr lang="en-US" dirty="0" err="1" smtClean="0"/>
              <a:t>ekonomideki</a:t>
            </a:r>
            <a:r>
              <a:rPr lang="en-US" dirty="0" smtClean="0"/>
              <a:t> </a:t>
            </a: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birimlerin</a:t>
            </a:r>
            <a:r>
              <a:rPr lang="en-US" dirty="0" smtClean="0"/>
              <a:t> </a:t>
            </a:r>
            <a:r>
              <a:rPr lang="en-US" dirty="0" err="1" smtClean="0"/>
              <a:t>genel</a:t>
            </a:r>
            <a:r>
              <a:rPr lang="en-US" dirty="0" smtClean="0"/>
              <a:t> </a:t>
            </a:r>
            <a:r>
              <a:rPr lang="en-US" dirty="0" err="1" smtClean="0"/>
              <a:t>fiyat</a:t>
            </a:r>
            <a:r>
              <a:rPr lang="en-US" dirty="0" smtClean="0"/>
              <a:t> </a:t>
            </a:r>
            <a:r>
              <a:rPr lang="en-US" dirty="0" err="1" smtClean="0"/>
              <a:t>düzeyine</a:t>
            </a:r>
            <a:r>
              <a:rPr lang="en-US" dirty="0" smtClean="0"/>
              <a:t>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satın </a:t>
            </a:r>
            <a:r>
              <a:rPr lang="en-US" dirty="0" err="1" smtClean="0"/>
              <a:t>almayı</a:t>
            </a:r>
            <a:r>
              <a:rPr lang="en-US" dirty="0" smtClean="0"/>
              <a:t> </a:t>
            </a:r>
            <a:r>
              <a:rPr lang="en-US" dirty="0" err="1" smtClean="0"/>
              <a:t>istedikleri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toplam</a:t>
            </a:r>
            <a:r>
              <a:rPr lang="en-US" i="1" dirty="0" smtClean="0">
                <a:solidFill>
                  <a:srgbClr val="FF0000"/>
                </a:solidFill>
              </a:rPr>
              <a:t> mal </a:t>
            </a:r>
            <a:r>
              <a:rPr lang="en-US" i="1" dirty="0" err="1" smtClean="0">
                <a:solidFill>
                  <a:srgbClr val="FF0000"/>
                </a:solidFill>
              </a:rPr>
              <a:t>ve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hizmet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miktarıdır</a:t>
            </a:r>
            <a:r>
              <a:rPr lang="en-US" dirty="0" smtClean="0"/>
              <a:t>.</a:t>
            </a:r>
          </a:p>
          <a:p>
            <a:r>
              <a:rPr lang="en-US" i="1" dirty="0" err="1" smtClean="0"/>
              <a:t>Belirleyiciler</a:t>
            </a:r>
            <a:endParaRPr lang="en-US" i="1" dirty="0" smtClean="0"/>
          </a:p>
          <a:p>
            <a:r>
              <a:rPr lang="tr-TR" dirty="0" smtClean="0"/>
              <a:t>Ö</a:t>
            </a:r>
            <a:r>
              <a:rPr lang="en-US" dirty="0" err="1" smtClean="0"/>
              <a:t>zel</a:t>
            </a:r>
            <a:r>
              <a:rPr lang="en-US" dirty="0" smtClean="0"/>
              <a:t> </a:t>
            </a:r>
            <a:r>
              <a:rPr lang="en-US" dirty="0" err="1" smtClean="0"/>
              <a:t>tüketim</a:t>
            </a:r>
            <a:r>
              <a:rPr lang="en-US" dirty="0" smtClean="0"/>
              <a:t> </a:t>
            </a:r>
            <a:r>
              <a:rPr lang="en-US" dirty="0" err="1" smtClean="0"/>
              <a:t>harcamaları</a:t>
            </a:r>
            <a:endParaRPr lang="en-US" dirty="0" smtClean="0"/>
          </a:p>
          <a:p>
            <a:r>
              <a:rPr lang="en-US" dirty="0" err="1" smtClean="0"/>
              <a:t>Gayri</a:t>
            </a:r>
            <a:r>
              <a:rPr lang="en-US" dirty="0" smtClean="0"/>
              <a:t> </a:t>
            </a:r>
            <a:r>
              <a:rPr lang="en-US" dirty="0" err="1" smtClean="0"/>
              <a:t>safi</a:t>
            </a:r>
            <a:r>
              <a:rPr lang="en-US" dirty="0" smtClean="0"/>
              <a:t> </a:t>
            </a:r>
            <a:r>
              <a:rPr lang="en-US" dirty="0" err="1" smtClean="0"/>
              <a:t>yatırım</a:t>
            </a:r>
            <a:r>
              <a:rPr lang="en-US" dirty="0" smtClean="0"/>
              <a:t> </a:t>
            </a:r>
            <a:r>
              <a:rPr lang="en-US" dirty="0" err="1" smtClean="0"/>
              <a:t>harcamaları</a:t>
            </a:r>
            <a:endParaRPr lang="en-US" dirty="0" smtClean="0"/>
          </a:p>
          <a:p>
            <a:r>
              <a:rPr lang="en-US" dirty="0" err="1" smtClean="0"/>
              <a:t>Devletin</a:t>
            </a:r>
            <a:r>
              <a:rPr lang="en-US" dirty="0" smtClean="0"/>
              <a:t> </a:t>
            </a:r>
            <a:r>
              <a:rPr lang="en-US" dirty="0" err="1" smtClean="0"/>
              <a:t>tüketim</a:t>
            </a:r>
            <a:r>
              <a:rPr lang="en-US" dirty="0" smtClean="0"/>
              <a:t> </a:t>
            </a:r>
            <a:r>
              <a:rPr lang="en-US" dirty="0" err="1" smtClean="0"/>
              <a:t>harcamaları</a:t>
            </a:r>
            <a:endParaRPr lang="en-US" dirty="0" smtClean="0"/>
          </a:p>
          <a:p>
            <a:r>
              <a:rPr lang="en-US" dirty="0" smtClean="0"/>
              <a:t>Net </a:t>
            </a:r>
            <a:r>
              <a:rPr lang="en-US" dirty="0" err="1" smtClean="0"/>
              <a:t>ihracat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350838" lvl="1" indent="0">
              <a:buNone/>
            </a:pPr>
            <a:endParaRPr lang="en-US" dirty="0"/>
          </a:p>
          <a:p>
            <a:pPr marL="35083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4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Dönemsel</a:t>
            </a:r>
            <a:r>
              <a:rPr lang="en-US" dirty="0" smtClean="0"/>
              <a:t> </a:t>
            </a:r>
            <a:r>
              <a:rPr lang="en-US" dirty="0" err="1" smtClean="0"/>
              <a:t>Etkiler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Victoria </a:t>
            </a:r>
            <a:r>
              <a:rPr lang="en-US" dirty="0" err="1" smtClean="0"/>
              <a:t>dönemi</a:t>
            </a:r>
            <a:r>
              <a:rPr lang="en-US" dirty="0" smtClean="0"/>
              <a:t> (1837-1901) </a:t>
            </a:r>
            <a:r>
              <a:rPr lang="en-US" dirty="0" err="1" smtClean="0"/>
              <a:t>sonrası</a:t>
            </a:r>
            <a:r>
              <a:rPr lang="en-US" dirty="0" smtClean="0"/>
              <a:t> </a:t>
            </a:r>
            <a:r>
              <a:rPr lang="en-US" dirty="0" err="1" smtClean="0"/>
              <a:t>İngiltere</a:t>
            </a:r>
            <a:endParaRPr lang="en-US" dirty="0" smtClean="0"/>
          </a:p>
          <a:p>
            <a:r>
              <a:rPr lang="en-US" dirty="0" err="1" smtClean="0"/>
              <a:t>İngiltere’nin</a:t>
            </a:r>
            <a:r>
              <a:rPr lang="en-US" dirty="0" smtClean="0"/>
              <a:t> </a:t>
            </a:r>
            <a:r>
              <a:rPr lang="en-US" dirty="0" err="1" smtClean="0"/>
              <a:t>dünya</a:t>
            </a:r>
            <a:r>
              <a:rPr lang="en-US" dirty="0" smtClean="0"/>
              <a:t> </a:t>
            </a:r>
            <a:r>
              <a:rPr lang="en-US" dirty="0" err="1" smtClean="0"/>
              <a:t>nüfusunun</a:t>
            </a:r>
            <a:r>
              <a:rPr lang="en-US" dirty="0" smtClean="0"/>
              <a:t> 1/5’ini </a:t>
            </a:r>
            <a:r>
              <a:rPr lang="en-US" dirty="0" err="1" smtClean="0"/>
              <a:t>yönettiği</a:t>
            </a:r>
            <a:r>
              <a:rPr lang="en-US" dirty="0" smtClean="0"/>
              <a:t> </a:t>
            </a:r>
            <a:r>
              <a:rPr lang="en-US" dirty="0" err="1" smtClean="0"/>
              <a:t>dönem-yüksek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harcamaları</a:t>
            </a:r>
            <a:endParaRPr lang="en-US" dirty="0" smtClean="0"/>
          </a:p>
          <a:p>
            <a:r>
              <a:rPr lang="en-US" dirty="0" err="1" smtClean="0"/>
              <a:t>Elit-aristokrat</a:t>
            </a:r>
            <a:r>
              <a:rPr lang="en-US" dirty="0" smtClean="0"/>
              <a:t> </a:t>
            </a:r>
            <a:r>
              <a:rPr lang="en-US" dirty="0" err="1" smtClean="0"/>
              <a:t>çevre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103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777467"/>
          </a:xfrm>
        </p:spPr>
        <p:txBody>
          <a:bodyPr>
            <a:normAutofit/>
          </a:bodyPr>
          <a:lstStyle/>
          <a:p>
            <a:r>
              <a:rPr lang="en-US" dirty="0" err="1" smtClean="0"/>
              <a:t>Toplam</a:t>
            </a:r>
            <a:r>
              <a:rPr lang="en-US" dirty="0" smtClean="0"/>
              <a:t> </a:t>
            </a:r>
            <a:r>
              <a:rPr lang="en-US" dirty="0" err="1" smtClean="0"/>
              <a:t>talep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4625" r="-4625"/>
          <a:stretch>
            <a:fillRect/>
          </a:stretch>
        </p:blipFill>
        <p:spPr>
          <a:xfrm>
            <a:off x="900112" y="1642882"/>
            <a:ext cx="7345363" cy="4707757"/>
          </a:xfrm>
        </p:spPr>
      </p:pic>
    </p:spTree>
    <p:extLst>
      <p:ext uri="{BB962C8B-B14F-4D97-AF65-F5344CB8AC3E}">
        <p14:creationId xmlns:p14="http://schemas.microsoft.com/office/powerpoint/2010/main" val="2374306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Talep</a:t>
            </a:r>
            <a:r>
              <a:rPr lang="en-US" dirty="0" smtClean="0"/>
              <a:t> </a:t>
            </a:r>
            <a:r>
              <a:rPr lang="en-US" dirty="0" err="1" smtClean="0"/>
              <a:t>şoku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Fiyatlar</a:t>
            </a:r>
            <a:r>
              <a:rPr lang="en-US" dirty="0" smtClean="0"/>
              <a:t> </a:t>
            </a:r>
            <a:r>
              <a:rPr lang="en-US" dirty="0" err="1" smtClean="0"/>
              <a:t>genel</a:t>
            </a:r>
            <a:r>
              <a:rPr lang="en-US" dirty="0" smtClean="0"/>
              <a:t> </a:t>
            </a:r>
            <a:r>
              <a:rPr lang="en-US" dirty="0" err="1" smtClean="0"/>
              <a:t>düzeyi</a:t>
            </a:r>
            <a:r>
              <a:rPr lang="en-US" dirty="0" smtClean="0"/>
              <a:t> </a:t>
            </a:r>
            <a:r>
              <a:rPr lang="en-US" dirty="0" err="1" smtClean="0"/>
              <a:t>dışındaki</a:t>
            </a:r>
            <a:r>
              <a:rPr lang="en-US" dirty="0" smtClean="0"/>
              <a:t> </a:t>
            </a:r>
            <a:r>
              <a:rPr lang="en-US" dirty="0" err="1" smtClean="0"/>
              <a:t>etmenlerin</a:t>
            </a:r>
            <a:r>
              <a:rPr lang="en-US" dirty="0" smtClean="0"/>
              <a:t> </a:t>
            </a:r>
            <a:r>
              <a:rPr lang="en-US" dirty="0" err="1" smtClean="0"/>
              <a:t>herhangi</a:t>
            </a:r>
            <a:r>
              <a:rPr lang="en-US" dirty="0" smtClean="0"/>
              <a:t> </a:t>
            </a:r>
            <a:r>
              <a:rPr lang="en-US" dirty="0" err="1" smtClean="0"/>
              <a:t>birinin</a:t>
            </a:r>
            <a:r>
              <a:rPr lang="en-US" dirty="0" smtClean="0"/>
              <a:t> </a:t>
            </a:r>
            <a:r>
              <a:rPr lang="en-US" dirty="0" err="1" smtClean="0"/>
              <a:t>değişmesi</a:t>
            </a:r>
            <a:r>
              <a:rPr lang="en-US" dirty="0" smtClean="0"/>
              <a:t>, </a:t>
            </a:r>
            <a:r>
              <a:rPr lang="en-US" dirty="0" err="1" smtClean="0"/>
              <a:t>toplam</a:t>
            </a:r>
            <a:r>
              <a:rPr lang="en-US" dirty="0" smtClean="0"/>
              <a:t>  </a:t>
            </a:r>
            <a:r>
              <a:rPr lang="en-US" dirty="0" err="1" smtClean="0"/>
              <a:t>talebi</a:t>
            </a:r>
            <a:r>
              <a:rPr lang="en-US" dirty="0" smtClean="0"/>
              <a:t> </a:t>
            </a:r>
            <a:r>
              <a:rPr lang="en-US" dirty="0" err="1" smtClean="0"/>
              <a:t>değiştirir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AD, </a:t>
            </a:r>
            <a:r>
              <a:rPr lang="en-US" dirty="0" err="1" smtClean="0"/>
              <a:t>sağa</a:t>
            </a:r>
            <a:r>
              <a:rPr lang="en-US" dirty="0" smtClean="0"/>
              <a:t> sola </a:t>
            </a:r>
            <a:r>
              <a:rPr lang="en-US" dirty="0" err="1" smtClean="0"/>
              <a:t>kayar</a:t>
            </a:r>
            <a:r>
              <a:rPr lang="en-US" dirty="0" smtClean="0"/>
              <a:t>!</a:t>
            </a:r>
          </a:p>
          <a:p>
            <a:r>
              <a:rPr lang="en-US" dirty="0" smtClean="0"/>
              <a:t>AD her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genel</a:t>
            </a:r>
            <a:r>
              <a:rPr lang="en-US" dirty="0" smtClean="0"/>
              <a:t> </a:t>
            </a:r>
            <a:r>
              <a:rPr lang="en-US" dirty="0" err="1" smtClean="0"/>
              <a:t>fiyat</a:t>
            </a:r>
            <a:r>
              <a:rPr lang="en-US" dirty="0" smtClean="0"/>
              <a:t> </a:t>
            </a:r>
            <a:r>
              <a:rPr lang="en-US" dirty="0" err="1" smtClean="0"/>
              <a:t>düzeyi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artmış,azalmış</a:t>
            </a:r>
            <a:r>
              <a:rPr lang="en-US" dirty="0" smtClean="0"/>
              <a:t> </a:t>
            </a:r>
            <a:r>
              <a:rPr lang="en-US" dirty="0" err="1" smtClean="0"/>
              <a:t>olur</a:t>
            </a:r>
            <a:r>
              <a:rPr lang="en-US" dirty="0" smtClean="0"/>
              <a:t>.</a:t>
            </a:r>
          </a:p>
          <a:p>
            <a:pPr lvl="1"/>
            <a:r>
              <a:rPr lang="tr-TR" dirty="0" smtClean="0"/>
              <a:t>Ö</a:t>
            </a:r>
            <a:r>
              <a:rPr lang="en-US" dirty="0" err="1" smtClean="0"/>
              <a:t>zel</a:t>
            </a:r>
            <a:r>
              <a:rPr lang="en-US" dirty="0" smtClean="0"/>
              <a:t> </a:t>
            </a:r>
            <a:r>
              <a:rPr lang="en-US" dirty="0" err="1" smtClean="0"/>
              <a:t>tüketim</a:t>
            </a:r>
            <a:endParaRPr lang="en-US" dirty="0" smtClean="0"/>
          </a:p>
          <a:p>
            <a:pPr lvl="1"/>
            <a:r>
              <a:rPr lang="en-US" dirty="0" err="1" smtClean="0"/>
              <a:t>Devlet</a:t>
            </a:r>
            <a:r>
              <a:rPr lang="en-US" dirty="0" smtClean="0"/>
              <a:t> </a:t>
            </a:r>
            <a:r>
              <a:rPr lang="en-US" dirty="0" err="1" smtClean="0"/>
              <a:t>harcamaları</a:t>
            </a:r>
            <a:endParaRPr lang="en-US" dirty="0" smtClean="0"/>
          </a:p>
          <a:p>
            <a:pPr lvl="1"/>
            <a:r>
              <a:rPr lang="tr-TR" dirty="0" smtClean="0"/>
              <a:t>Y</a:t>
            </a:r>
            <a:r>
              <a:rPr lang="en-US" dirty="0" err="1" smtClean="0"/>
              <a:t>atırım</a:t>
            </a:r>
            <a:endParaRPr lang="en-US" dirty="0" smtClean="0"/>
          </a:p>
          <a:p>
            <a:pPr lvl="1"/>
            <a:r>
              <a:rPr lang="en-US" dirty="0" smtClean="0"/>
              <a:t>N</a:t>
            </a:r>
            <a:r>
              <a:rPr lang="en-US" dirty="0"/>
              <a:t>X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966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24" y="635064"/>
            <a:ext cx="7841165" cy="509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67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Maliye</a:t>
            </a:r>
            <a:r>
              <a:rPr lang="en-US" dirty="0" smtClean="0"/>
              <a:t> </a:t>
            </a:r>
            <a:r>
              <a:rPr lang="en-US" dirty="0" err="1" smtClean="0"/>
              <a:t>Politikası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Ekonomik</a:t>
            </a:r>
            <a:r>
              <a:rPr lang="en-US" dirty="0" smtClean="0"/>
              <a:t> </a:t>
            </a:r>
            <a:r>
              <a:rPr lang="en-US" dirty="0" err="1" smtClean="0"/>
              <a:t>büyüme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Fiyat</a:t>
            </a:r>
            <a:r>
              <a:rPr lang="en-US" dirty="0" smtClean="0"/>
              <a:t>   </a:t>
            </a:r>
            <a:r>
              <a:rPr lang="en-US" dirty="0" err="1" smtClean="0"/>
              <a:t>İstikrarı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Tam </a:t>
            </a:r>
            <a:r>
              <a:rPr lang="en-US" dirty="0" err="1" smtClean="0"/>
              <a:t>İstihdam</a:t>
            </a:r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410797" y="2339055"/>
            <a:ext cx="0" cy="37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434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Likidite</a:t>
            </a:r>
            <a:r>
              <a:rPr lang="en-US" dirty="0" smtClean="0"/>
              <a:t> </a:t>
            </a:r>
            <a:r>
              <a:rPr lang="en-US" dirty="0" err="1" smtClean="0"/>
              <a:t>Tercihi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İşlem</a:t>
            </a:r>
            <a:r>
              <a:rPr lang="en-US" dirty="0" smtClean="0"/>
              <a:t> </a:t>
            </a:r>
            <a:r>
              <a:rPr lang="en-US" dirty="0" err="1" smtClean="0"/>
              <a:t>amacı</a:t>
            </a:r>
            <a:endParaRPr lang="en-US" dirty="0" smtClean="0"/>
          </a:p>
          <a:p>
            <a:r>
              <a:rPr lang="en-US" dirty="0" err="1" smtClean="0"/>
              <a:t>İhtiyaç</a:t>
            </a:r>
            <a:r>
              <a:rPr lang="en-US" dirty="0" smtClean="0"/>
              <a:t> </a:t>
            </a:r>
            <a:r>
              <a:rPr lang="en-US" dirty="0" err="1" smtClean="0"/>
              <a:t>amacı</a:t>
            </a:r>
            <a:endParaRPr lang="en-US" dirty="0" smtClean="0"/>
          </a:p>
          <a:p>
            <a:r>
              <a:rPr lang="en-US" dirty="0" err="1" smtClean="0"/>
              <a:t>Spekülasyon</a:t>
            </a:r>
            <a:r>
              <a:rPr lang="en-US" dirty="0" smtClean="0"/>
              <a:t> (</a:t>
            </a:r>
            <a:r>
              <a:rPr lang="en-US" dirty="0" err="1" smtClean="0"/>
              <a:t>keynes</a:t>
            </a:r>
            <a:r>
              <a:rPr lang="en-US" dirty="0" smtClean="0"/>
              <a:t>) L(</a:t>
            </a:r>
            <a:r>
              <a:rPr lang="en-US" dirty="0" err="1" smtClean="0"/>
              <a:t>i</a:t>
            </a:r>
            <a:r>
              <a:rPr lang="en-US" dirty="0" smtClean="0"/>
              <a:t>),Y)=</a:t>
            </a:r>
            <a:r>
              <a:rPr lang="en-US" dirty="0" err="1" smtClean="0"/>
              <a:t>M</a:t>
            </a:r>
            <a:r>
              <a:rPr lang="en-US" baseline="30000" dirty="0" err="1" smtClean="0"/>
              <a:t>d</a:t>
            </a:r>
            <a:r>
              <a:rPr lang="en-US" dirty="0" smtClean="0"/>
              <a:t>/P</a:t>
            </a:r>
          </a:p>
          <a:p>
            <a:r>
              <a:rPr lang="en-US" dirty="0" err="1" smtClean="0"/>
              <a:t>M</a:t>
            </a:r>
            <a:r>
              <a:rPr lang="en-US" baseline="30000" dirty="0" err="1" smtClean="0"/>
              <a:t>d</a:t>
            </a:r>
            <a:r>
              <a:rPr lang="en-US" baseline="30000" dirty="0" smtClean="0"/>
              <a:t>=</a:t>
            </a:r>
            <a:r>
              <a:rPr lang="en-US" dirty="0" smtClean="0"/>
              <a:t>Nominal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talebi</a:t>
            </a:r>
            <a:endParaRPr lang="en-US" dirty="0" smtClean="0"/>
          </a:p>
          <a:p>
            <a:r>
              <a:rPr lang="en-US" dirty="0" smtClean="0"/>
              <a:t>P=</a:t>
            </a:r>
            <a:r>
              <a:rPr lang="en-US" dirty="0" err="1" smtClean="0"/>
              <a:t>fiyatlar</a:t>
            </a:r>
            <a:r>
              <a:rPr lang="en-US" dirty="0" smtClean="0"/>
              <a:t> </a:t>
            </a:r>
            <a:r>
              <a:rPr lang="en-US" dirty="0" err="1" smtClean="0"/>
              <a:t>genel</a:t>
            </a:r>
            <a:r>
              <a:rPr lang="en-US" dirty="0" smtClean="0"/>
              <a:t> </a:t>
            </a:r>
            <a:r>
              <a:rPr lang="en-US" dirty="0" err="1" smtClean="0"/>
              <a:t>düzeyi</a:t>
            </a:r>
            <a:endParaRPr lang="en-US" dirty="0" smtClean="0"/>
          </a:p>
          <a:p>
            <a:r>
              <a:rPr lang="en-US" dirty="0" err="1" smtClean="0"/>
              <a:t>i</a:t>
            </a:r>
            <a:r>
              <a:rPr lang="en-US" dirty="0" smtClean="0"/>
              <a:t>=</a:t>
            </a:r>
            <a:r>
              <a:rPr lang="en-US" dirty="0" err="1" smtClean="0"/>
              <a:t>faiz</a:t>
            </a:r>
            <a:endParaRPr lang="en-US" dirty="0" smtClean="0"/>
          </a:p>
          <a:p>
            <a:r>
              <a:rPr lang="en-US" dirty="0" smtClean="0"/>
              <a:t>Y=</a:t>
            </a:r>
            <a:r>
              <a:rPr lang="en-US" dirty="0" err="1" smtClean="0"/>
              <a:t>gelir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7303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65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Keynesgil</a:t>
            </a:r>
            <a:r>
              <a:rPr lang="en-US" dirty="0" smtClean="0"/>
              <a:t> </a:t>
            </a:r>
            <a:r>
              <a:rPr lang="en-US" dirty="0" err="1" smtClean="0"/>
              <a:t>İktisat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</a:t>
            </a:r>
            <a:r>
              <a:rPr lang="en-US" dirty="0" err="1" smtClean="0"/>
              <a:t>makroiktisadi</a:t>
            </a:r>
            <a:r>
              <a:rPr lang="en-US" dirty="0" smtClean="0"/>
              <a:t> </a:t>
            </a:r>
            <a:r>
              <a:rPr lang="en-US" dirty="0" err="1" smtClean="0"/>
              <a:t>düşüncede</a:t>
            </a:r>
            <a:r>
              <a:rPr lang="en-US" dirty="0" smtClean="0"/>
              <a:t> </a:t>
            </a:r>
            <a:r>
              <a:rPr lang="en-US" dirty="0" err="1" smtClean="0"/>
              <a:t>öne</a:t>
            </a:r>
            <a:r>
              <a:rPr lang="en-US" dirty="0" smtClean="0"/>
              <a:t> </a:t>
            </a:r>
            <a:r>
              <a:rPr lang="en-US" dirty="0" err="1" smtClean="0"/>
              <a:t>çıkan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okul</a:t>
            </a:r>
            <a:endParaRPr lang="en-US" dirty="0" smtClean="0"/>
          </a:p>
          <a:p>
            <a:r>
              <a:rPr lang="en-US" dirty="0" smtClean="0"/>
              <a:t>Edmund Phelps </a:t>
            </a:r>
          </a:p>
          <a:p>
            <a:r>
              <a:rPr lang="en-US" dirty="0" smtClean="0"/>
              <a:t>Gregory </a:t>
            </a:r>
            <a:r>
              <a:rPr lang="en-US" dirty="0" err="1" smtClean="0"/>
              <a:t>Mankiw</a:t>
            </a:r>
            <a:endParaRPr lang="en-US" dirty="0" smtClean="0"/>
          </a:p>
          <a:p>
            <a:r>
              <a:rPr lang="en-US" dirty="0" smtClean="0"/>
              <a:t>Robert Gordon</a:t>
            </a:r>
          </a:p>
          <a:p>
            <a:r>
              <a:rPr lang="en-US" dirty="0" smtClean="0"/>
              <a:t>David </a:t>
            </a:r>
            <a:r>
              <a:rPr lang="en-US" dirty="0" err="1" smtClean="0"/>
              <a:t>Romer</a:t>
            </a:r>
            <a:endParaRPr lang="en-US" dirty="0" smtClean="0"/>
          </a:p>
          <a:p>
            <a:r>
              <a:rPr lang="en-US" dirty="0" smtClean="0"/>
              <a:t>Alan Blinder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84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Keynesgiller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Makro</a:t>
            </a:r>
            <a:r>
              <a:rPr lang="en-US" dirty="0" smtClean="0"/>
              <a:t> </a:t>
            </a:r>
            <a:r>
              <a:rPr lang="en-US" dirty="0" err="1" smtClean="0"/>
              <a:t>iktisadın</a:t>
            </a:r>
            <a:r>
              <a:rPr lang="en-US" dirty="0" smtClean="0"/>
              <a:t> </a:t>
            </a:r>
            <a:r>
              <a:rPr lang="en-US" dirty="0" err="1" smtClean="0"/>
              <a:t>mikro</a:t>
            </a:r>
            <a:r>
              <a:rPr lang="en-US" dirty="0" smtClean="0"/>
              <a:t> </a:t>
            </a:r>
            <a:r>
              <a:rPr lang="en-US" dirty="0" err="1" smtClean="0"/>
              <a:t>temelinin</a:t>
            </a:r>
            <a:r>
              <a:rPr lang="en-US" dirty="0" smtClean="0"/>
              <a:t> </a:t>
            </a:r>
            <a:r>
              <a:rPr lang="en-US" dirty="0" err="1" smtClean="0"/>
              <a:t>eksikliği</a:t>
            </a:r>
            <a:endParaRPr lang="en-US" dirty="0" smtClean="0"/>
          </a:p>
          <a:p>
            <a:r>
              <a:rPr lang="en-US" dirty="0" err="1" smtClean="0"/>
              <a:t>Eksik</a:t>
            </a:r>
            <a:r>
              <a:rPr lang="en-US" dirty="0" smtClean="0"/>
              <a:t> </a:t>
            </a:r>
            <a:r>
              <a:rPr lang="en-US" dirty="0" err="1" smtClean="0"/>
              <a:t>bilgi</a:t>
            </a:r>
            <a:r>
              <a:rPr lang="en-US" dirty="0" smtClean="0"/>
              <a:t>-tam </a:t>
            </a:r>
            <a:r>
              <a:rPr lang="en-US" dirty="0" err="1" smtClean="0"/>
              <a:t>rekabeti</a:t>
            </a:r>
            <a:r>
              <a:rPr lang="en-US" dirty="0" smtClean="0"/>
              <a:t> </a:t>
            </a:r>
            <a:r>
              <a:rPr lang="en-US" dirty="0" err="1" smtClean="0"/>
              <a:t>bozar</a:t>
            </a:r>
            <a:endParaRPr lang="en-US" dirty="0" smtClean="0"/>
          </a:p>
          <a:p>
            <a:r>
              <a:rPr lang="en-US" dirty="0" err="1" smtClean="0"/>
              <a:t>Rasyonel</a:t>
            </a:r>
            <a:r>
              <a:rPr lang="en-US" dirty="0" smtClean="0"/>
              <a:t> </a:t>
            </a:r>
            <a:r>
              <a:rPr lang="en-US" dirty="0" err="1" smtClean="0"/>
              <a:t>beklentilere</a:t>
            </a:r>
            <a:r>
              <a:rPr lang="en-US" dirty="0" smtClean="0"/>
              <a:t> </a:t>
            </a:r>
            <a:r>
              <a:rPr lang="en-US" dirty="0" err="1" smtClean="0"/>
              <a:t>dayalı</a:t>
            </a:r>
            <a:r>
              <a:rPr lang="en-US" dirty="0" smtClean="0"/>
              <a:t> </a:t>
            </a:r>
            <a:r>
              <a:rPr lang="en-US" dirty="0" err="1" smtClean="0"/>
              <a:t>varsayımı;kişiler</a:t>
            </a:r>
            <a:r>
              <a:rPr lang="en-US" dirty="0" smtClean="0"/>
              <a:t>, </a:t>
            </a:r>
            <a:r>
              <a:rPr lang="en-US" dirty="0" err="1" smtClean="0"/>
              <a:t>elde</a:t>
            </a:r>
            <a:r>
              <a:rPr lang="en-US" dirty="0" smtClean="0"/>
              <a:t> </a:t>
            </a:r>
            <a:r>
              <a:rPr lang="en-US" dirty="0" err="1" smtClean="0"/>
              <a:t>edebildikleri</a:t>
            </a:r>
            <a:r>
              <a:rPr lang="en-US" dirty="0" smtClean="0"/>
              <a:t> en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bilgiler</a:t>
            </a:r>
            <a:r>
              <a:rPr lang="en-US" dirty="0" smtClean="0"/>
              <a:t> </a:t>
            </a:r>
            <a:r>
              <a:rPr lang="en-US" dirty="0" err="1" smtClean="0"/>
              <a:t>çerçevesinde</a:t>
            </a:r>
            <a:r>
              <a:rPr lang="en-US" dirty="0" smtClean="0"/>
              <a:t> </a:t>
            </a:r>
            <a:r>
              <a:rPr lang="en-US" dirty="0" err="1" smtClean="0"/>
              <a:t>geleceğe</a:t>
            </a:r>
            <a:r>
              <a:rPr lang="en-US" dirty="0" smtClean="0"/>
              <a:t> </a:t>
            </a:r>
            <a:r>
              <a:rPr lang="en-US" dirty="0" err="1" smtClean="0"/>
              <a:t>ilişkin</a:t>
            </a:r>
            <a:r>
              <a:rPr lang="en-US" dirty="0" smtClean="0"/>
              <a:t> </a:t>
            </a:r>
            <a:r>
              <a:rPr lang="en-US" dirty="0" err="1" smtClean="0"/>
              <a:t>kararlarını</a:t>
            </a:r>
            <a:r>
              <a:rPr lang="en-US" dirty="0" smtClean="0"/>
              <a:t> </a:t>
            </a:r>
            <a:r>
              <a:rPr lang="en-US" dirty="0" err="1" smtClean="0"/>
              <a:t>verirler</a:t>
            </a:r>
            <a:endParaRPr lang="en-US" dirty="0" smtClean="0"/>
          </a:p>
          <a:p>
            <a:r>
              <a:rPr lang="en-US" dirty="0" err="1" smtClean="0"/>
              <a:t>Keynesgil</a:t>
            </a:r>
            <a:r>
              <a:rPr lang="en-US" dirty="0" smtClean="0"/>
              <a:t> </a:t>
            </a:r>
            <a:r>
              <a:rPr lang="en-US" dirty="0" err="1" smtClean="0"/>
              <a:t>iktisata</a:t>
            </a:r>
            <a:r>
              <a:rPr lang="en-US" dirty="0" smtClean="0"/>
              <a:t> </a:t>
            </a:r>
            <a:r>
              <a:rPr lang="en-US" dirty="0" err="1" smtClean="0"/>
              <a:t>ilişkin</a:t>
            </a:r>
            <a:r>
              <a:rPr lang="en-US" dirty="0" smtClean="0"/>
              <a:t> </a:t>
            </a:r>
            <a:r>
              <a:rPr lang="en-US" dirty="0" err="1" smtClean="0"/>
              <a:t>varsayımı;fiyatlar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ücretler</a:t>
            </a:r>
            <a:r>
              <a:rPr lang="en-US" dirty="0" smtClean="0"/>
              <a:t> </a:t>
            </a:r>
            <a:r>
              <a:rPr lang="en-US" dirty="0" err="1" smtClean="0"/>
              <a:t>katıdır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87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1.Dünya </a:t>
            </a:r>
            <a:r>
              <a:rPr lang="en-US" dirty="0" err="1" smtClean="0"/>
              <a:t>Savaşı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310"/>
            <a:ext cx="8229600" cy="482985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Savaş</a:t>
            </a:r>
            <a:r>
              <a:rPr lang="en-US" dirty="0" smtClean="0"/>
              <a:t> </a:t>
            </a:r>
            <a:r>
              <a:rPr lang="en-US" dirty="0" err="1" smtClean="0"/>
              <a:t>ekonomisi</a:t>
            </a:r>
            <a:endParaRPr lang="en-US" dirty="0" smtClean="0"/>
          </a:p>
          <a:p>
            <a:r>
              <a:rPr lang="en-US" dirty="0" err="1" smtClean="0"/>
              <a:t>Savaşı</a:t>
            </a:r>
            <a:r>
              <a:rPr lang="en-US" dirty="0" smtClean="0"/>
              <a:t> </a:t>
            </a:r>
            <a:r>
              <a:rPr lang="en-US" dirty="0" err="1" smtClean="0"/>
              <a:t>destekleyen</a:t>
            </a:r>
            <a:r>
              <a:rPr lang="en-US" dirty="0" smtClean="0"/>
              <a:t> </a:t>
            </a:r>
            <a:r>
              <a:rPr lang="en-US" dirty="0" err="1" smtClean="0"/>
              <a:t>sanayileşme</a:t>
            </a:r>
            <a:endParaRPr lang="en-US" dirty="0" smtClean="0"/>
          </a:p>
          <a:p>
            <a:r>
              <a:rPr lang="en-US" dirty="0" err="1" smtClean="0"/>
              <a:t>Azalan</a:t>
            </a:r>
            <a:r>
              <a:rPr lang="en-US" dirty="0" smtClean="0"/>
              <a:t> </a:t>
            </a:r>
            <a:r>
              <a:rPr lang="en-US" dirty="0" err="1" smtClean="0"/>
              <a:t>tarımsal</a:t>
            </a:r>
            <a:r>
              <a:rPr lang="en-US" dirty="0" smtClean="0"/>
              <a:t> </a:t>
            </a:r>
            <a:r>
              <a:rPr lang="en-US" dirty="0" err="1" smtClean="0"/>
              <a:t>üretim</a:t>
            </a:r>
            <a:r>
              <a:rPr lang="en-US" dirty="0" smtClean="0"/>
              <a:t>   </a:t>
            </a:r>
            <a:r>
              <a:rPr lang="en-US" dirty="0" err="1" smtClean="0"/>
              <a:t>ihracat</a:t>
            </a:r>
            <a:r>
              <a:rPr lang="en-US" dirty="0" smtClean="0"/>
              <a:t> </a:t>
            </a:r>
            <a:r>
              <a:rPr lang="en-US" dirty="0" err="1" smtClean="0"/>
              <a:t>ithalat</a:t>
            </a:r>
            <a:endParaRPr lang="en-US" dirty="0" smtClean="0"/>
          </a:p>
          <a:p>
            <a:r>
              <a:rPr lang="en-US" dirty="0" err="1" smtClean="0"/>
              <a:t>Spekülasyon</a:t>
            </a:r>
            <a:r>
              <a:rPr lang="en-US" dirty="0" smtClean="0"/>
              <a:t> </a:t>
            </a:r>
            <a:r>
              <a:rPr lang="en-US" dirty="0" err="1" smtClean="0"/>
              <a:t>artışı</a:t>
            </a:r>
            <a:endParaRPr lang="en-US" dirty="0" smtClean="0"/>
          </a:p>
          <a:p>
            <a:r>
              <a:rPr lang="en-US" dirty="0" err="1" smtClean="0"/>
              <a:t>Kredi</a:t>
            </a:r>
            <a:r>
              <a:rPr lang="en-US" dirty="0" smtClean="0"/>
              <a:t> </a:t>
            </a:r>
            <a:r>
              <a:rPr lang="en-US" dirty="0" err="1" smtClean="0"/>
              <a:t>enflasyonu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057623" y="3255023"/>
            <a:ext cx="0" cy="364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301314" y="3185187"/>
            <a:ext cx="0" cy="4342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88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1.Dünya </a:t>
            </a:r>
            <a:r>
              <a:rPr lang="en-US" dirty="0" err="1" smtClean="0"/>
              <a:t>Savaşı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310"/>
            <a:ext cx="8229600" cy="482985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Versay</a:t>
            </a:r>
            <a:r>
              <a:rPr lang="en-US" dirty="0" smtClean="0"/>
              <a:t> </a:t>
            </a:r>
            <a:r>
              <a:rPr lang="en-US" dirty="0" err="1" smtClean="0"/>
              <a:t>Antlaşması</a:t>
            </a:r>
            <a:r>
              <a:rPr lang="en-US" dirty="0" smtClean="0"/>
              <a:t> (1919)-</a:t>
            </a:r>
            <a:r>
              <a:rPr lang="en-US" dirty="0" err="1" smtClean="0"/>
              <a:t>Almanya’ya</a:t>
            </a:r>
            <a:r>
              <a:rPr lang="en-US" dirty="0" smtClean="0"/>
              <a:t> </a:t>
            </a:r>
            <a:r>
              <a:rPr lang="en-US" dirty="0" err="1" smtClean="0"/>
              <a:t>verilen</a:t>
            </a:r>
            <a:r>
              <a:rPr lang="en-US" dirty="0" smtClean="0"/>
              <a:t> </a:t>
            </a:r>
            <a:r>
              <a:rPr lang="en-US" dirty="0" err="1" smtClean="0"/>
              <a:t>savaş</a:t>
            </a:r>
            <a:r>
              <a:rPr lang="en-US" dirty="0" smtClean="0"/>
              <a:t> </a:t>
            </a:r>
            <a:r>
              <a:rPr lang="en-US" dirty="0" err="1" smtClean="0"/>
              <a:t>tazminatları</a:t>
            </a:r>
            <a:endParaRPr lang="en-US" dirty="0" smtClean="0"/>
          </a:p>
          <a:p>
            <a:r>
              <a:rPr lang="en-US" dirty="0" err="1" smtClean="0"/>
              <a:t>Büyük</a:t>
            </a:r>
            <a:r>
              <a:rPr lang="en-US" dirty="0" smtClean="0"/>
              <a:t> </a:t>
            </a:r>
            <a:r>
              <a:rPr lang="en-US" dirty="0" err="1" smtClean="0"/>
              <a:t>buhran</a:t>
            </a:r>
            <a:endParaRPr lang="en-US" dirty="0" smtClean="0"/>
          </a:p>
          <a:p>
            <a:r>
              <a:rPr lang="en-US" dirty="0" err="1" smtClean="0"/>
              <a:t>Kapitalist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sarsılıyor</a:t>
            </a:r>
            <a:endParaRPr lang="en-US" dirty="0" smtClean="0"/>
          </a:p>
          <a:p>
            <a:r>
              <a:rPr lang="en-US" dirty="0" err="1" smtClean="0"/>
              <a:t>İşsizlik</a:t>
            </a:r>
            <a:r>
              <a:rPr lang="en-US" dirty="0" smtClean="0"/>
              <a:t> !</a:t>
            </a:r>
          </a:p>
          <a:p>
            <a:pPr lvl="1"/>
            <a:r>
              <a:rPr lang="en-US" dirty="0" smtClean="0"/>
              <a:t>ABD </a:t>
            </a:r>
          </a:p>
          <a:p>
            <a:pPr lvl="2"/>
            <a:r>
              <a:rPr lang="en-US" dirty="0" smtClean="0"/>
              <a:t>1929 </a:t>
            </a:r>
            <a:r>
              <a:rPr lang="en-US" dirty="0"/>
              <a:t>	</a:t>
            </a:r>
            <a:r>
              <a:rPr lang="en-US" dirty="0" smtClean="0"/>
              <a:t>	%3	 	</a:t>
            </a:r>
          </a:p>
          <a:p>
            <a:pPr lvl="2"/>
            <a:r>
              <a:rPr lang="en-US" dirty="0" smtClean="0"/>
              <a:t>1933		 % 25</a:t>
            </a:r>
          </a:p>
          <a:p>
            <a:pPr lvl="1"/>
            <a:r>
              <a:rPr lang="en-US" dirty="0" err="1" smtClean="0"/>
              <a:t>İngiltere</a:t>
            </a:r>
            <a:r>
              <a:rPr lang="en-US" dirty="0" smtClean="0"/>
              <a:t> 1921-1940</a:t>
            </a:r>
          </a:p>
          <a:p>
            <a:pPr lvl="2"/>
            <a:r>
              <a:rPr lang="en-US" dirty="0" smtClean="0"/>
              <a:t> %20’ler</a:t>
            </a:r>
          </a:p>
          <a:p>
            <a:pPr lvl="1"/>
            <a:r>
              <a:rPr lang="en-US" dirty="0" err="1" smtClean="0"/>
              <a:t>Yoksulluk-azalan</a:t>
            </a:r>
            <a:r>
              <a:rPr lang="en-US" dirty="0" smtClean="0"/>
              <a:t> </a:t>
            </a:r>
            <a:r>
              <a:rPr lang="en-US" dirty="0" err="1" smtClean="0"/>
              <a:t>talep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087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Makroekonominin</a:t>
            </a:r>
            <a:r>
              <a:rPr lang="en-US" dirty="0" smtClean="0"/>
              <a:t> </a:t>
            </a:r>
            <a:r>
              <a:rPr lang="en-US" dirty="0" err="1" smtClean="0"/>
              <a:t>ayak</a:t>
            </a:r>
            <a:r>
              <a:rPr lang="en-US" dirty="0" smtClean="0"/>
              <a:t> </a:t>
            </a:r>
            <a:r>
              <a:rPr lang="en-US" dirty="0" err="1" smtClean="0"/>
              <a:t>sesleri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Ücretlerin</a:t>
            </a:r>
            <a:r>
              <a:rPr lang="en-US" dirty="0" smtClean="0"/>
              <a:t> </a:t>
            </a:r>
            <a:r>
              <a:rPr lang="en-US" dirty="0" err="1" smtClean="0"/>
              <a:t>düşmesi</a:t>
            </a:r>
            <a:r>
              <a:rPr lang="en-US" dirty="0" smtClean="0"/>
              <a:t> </a:t>
            </a:r>
            <a:r>
              <a:rPr lang="en-US" dirty="0" err="1" smtClean="0"/>
              <a:t>çözüm</a:t>
            </a:r>
            <a:r>
              <a:rPr lang="en-US" dirty="0" smtClean="0"/>
              <a:t> </a:t>
            </a:r>
            <a:r>
              <a:rPr lang="en-US" dirty="0" err="1" smtClean="0"/>
              <a:t>yaratmıyor</a:t>
            </a:r>
            <a:endParaRPr lang="en-US" dirty="0" smtClean="0"/>
          </a:p>
          <a:p>
            <a:r>
              <a:rPr lang="en-US" dirty="0" smtClean="0"/>
              <a:t>1888- “</a:t>
            </a:r>
            <a:r>
              <a:rPr lang="en-US" dirty="0" err="1" smtClean="0"/>
              <a:t>işsizlik</a:t>
            </a:r>
            <a:r>
              <a:rPr lang="en-US" dirty="0" smtClean="0"/>
              <a:t>” Oxford </a:t>
            </a:r>
            <a:r>
              <a:rPr lang="en-US" dirty="0" err="1" smtClean="0"/>
              <a:t>Sözlüğünde</a:t>
            </a:r>
            <a:endParaRPr lang="en-US" dirty="0" smtClean="0"/>
          </a:p>
          <a:p>
            <a:r>
              <a:rPr lang="en-US" dirty="0" smtClean="0"/>
              <a:t>1903-İşsizlik </a:t>
            </a:r>
            <a:r>
              <a:rPr lang="en-US" dirty="0" err="1" smtClean="0"/>
              <a:t>oranı</a:t>
            </a:r>
            <a:r>
              <a:rPr lang="en-US" dirty="0" smtClean="0"/>
              <a:t> </a:t>
            </a:r>
            <a:r>
              <a:rPr lang="en-US" dirty="0" err="1" smtClean="0"/>
              <a:t>açıklanıyor</a:t>
            </a:r>
            <a:endParaRPr lang="en-US" dirty="0" smtClean="0"/>
          </a:p>
          <a:p>
            <a:r>
              <a:rPr lang="en-US" dirty="0" err="1" smtClean="0"/>
              <a:t>Kapitalist</a:t>
            </a:r>
            <a:r>
              <a:rPr lang="en-US" dirty="0" smtClean="0"/>
              <a:t> </a:t>
            </a:r>
            <a:r>
              <a:rPr lang="en-US" dirty="0" err="1" smtClean="0"/>
              <a:t>işleyişin</a:t>
            </a:r>
            <a:r>
              <a:rPr lang="en-US" dirty="0" smtClean="0"/>
              <a:t> </a:t>
            </a:r>
            <a:r>
              <a:rPr lang="en-US" dirty="0" err="1" smtClean="0"/>
              <a:t>devamı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çıkış</a:t>
            </a:r>
            <a:r>
              <a:rPr lang="en-US" dirty="0" smtClean="0"/>
              <a:t> </a:t>
            </a:r>
            <a:r>
              <a:rPr lang="en-US" dirty="0" err="1" smtClean="0"/>
              <a:t>yolları</a:t>
            </a:r>
            <a:r>
              <a:rPr lang="en-US" dirty="0" smtClean="0"/>
              <a:t>???</a:t>
            </a:r>
          </a:p>
          <a:p>
            <a:r>
              <a:rPr lang="en-US" dirty="0" err="1" smtClean="0"/>
              <a:t>Müdahale</a:t>
            </a:r>
            <a:r>
              <a:rPr lang="en-US" dirty="0" smtClean="0"/>
              <a:t> </a:t>
            </a:r>
            <a:r>
              <a:rPr lang="en-US" dirty="0" err="1" smtClean="0"/>
              <a:t>olmadan</a:t>
            </a:r>
            <a:r>
              <a:rPr lang="en-US" dirty="0" smtClean="0"/>
              <a:t> </a:t>
            </a:r>
            <a:r>
              <a:rPr lang="en-US" dirty="0" err="1" smtClean="0"/>
              <a:t>kapitalist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her </a:t>
            </a:r>
            <a:r>
              <a:rPr lang="en-US" dirty="0" err="1" smtClean="0"/>
              <a:t>kesimi</a:t>
            </a:r>
            <a:r>
              <a:rPr lang="en-US" dirty="0" smtClean="0"/>
              <a:t> </a:t>
            </a:r>
            <a:r>
              <a:rPr lang="en-US" dirty="0" err="1" smtClean="0"/>
              <a:t>mutlu</a:t>
            </a:r>
            <a:r>
              <a:rPr lang="en-US" dirty="0" smtClean="0"/>
              <a:t> </a:t>
            </a:r>
            <a:r>
              <a:rPr lang="en-US" dirty="0" err="1" smtClean="0"/>
              <a:t>edebilir</a:t>
            </a:r>
            <a:r>
              <a:rPr lang="en-US" dirty="0" smtClean="0"/>
              <a:t> mi?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9684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Eserleri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Barışın</a:t>
            </a:r>
            <a:r>
              <a:rPr lang="en-US" dirty="0" smtClean="0"/>
              <a:t> </a:t>
            </a:r>
            <a:r>
              <a:rPr lang="en-US" dirty="0" err="1" smtClean="0"/>
              <a:t>Ekonomik</a:t>
            </a:r>
            <a:r>
              <a:rPr lang="en-US" dirty="0" smtClean="0"/>
              <a:t> Sonuçları-1920</a:t>
            </a:r>
          </a:p>
          <a:p>
            <a:r>
              <a:rPr lang="en-US" dirty="0" err="1" smtClean="0"/>
              <a:t>Parasal</a:t>
            </a:r>
            <a:r>
              <a:rPr lang="en-US" dirty="0" smtClean="0"/>
              <a:t> Reform </a:t>
            </a:r>
            <a:r>
              <a:rPr lang="en-US" dirty="0" err="1" smtClean="0"/>
              <a:t>Hakkında</a:t>
            </a:r>
            <a:r>
              <a:rPr lang="en-US" dirty="0" smtClean="0"/>
              <a:t> Broşür-1923</a:t>
            </a:r>
          </a:p>
          <a:p>
            <a:r>
              <a:rPr lang="en-US" dirty="0" smtClean="0"/>
              <a:t>Para </a:t>
            </a:r>
            <a:r>
              <a:rPr lang="en-US" dirty="0" err="1" smtClean="0"/>
              <a:t>Üzerine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İnceleme-1930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İstihdam,Faiz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ve</a:t>
            </a:r>
            <a:r>
              <a:rPr lang="en-US" dirty="0" smtClean="0">
                <a:solidFill>
                  <a:srgbClr val="FF0000"/>
                </a:solidFill>
              </a:rPr>
              <a:t> Para </a:t>
            </a:r>
            <a:r>
              <a:rPr lang="en-US" dirty="0" err="1" smtClean="0">
                <a:solidFill>
                  <a:srgbClr val="FF0000"/>
                </a:solidFill>
              </a:rPr>
              <a:t>Genel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Teorisi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1936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-88986" r="-88986"/>
          <a:stretch>
            <a:fillRect/>
          </a:stretch>
        </p:blipFill>
        <p:spPr>
          <a:xfrm>
            <a:off x="5682471" y="693983"/>
            <a:ext cx="4614799" cy="380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3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İşsizlikle</a:t>
            </a:r>
            <a:r>
              <a:rPr lang="en-US" dirty="0" smtClean="0"/>
              <a:t> </a:t>
            </a:r>
            <a:r>
              <a:rPr lang="en-US" dirty="0" err="1" smtClean="0"/>
              <a:t>mücadele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“Tam </a:t>
            </a:r>
            <a:r>
              <a:rPr lang="en-US" dirty="0" err="1" smtClean="0"/>
              <a:t>istihdam</a:t>
            </a:r>
            <a:r>
              <a:rPr lang="en-US" dirty="0" smtClean="0"/>
              <a:t> </a:t>
            </a:r>
            <a:r>
              <a:rPr lang="en-US" dirty="0" err="1" smtClean="0"/>
              <a:t>mümkündür</a:t>
            </a:r>
            <a:r>
              <a:rPr lang="en-US" dirty="0"/>
              <a:t> </a:t>
            </a:r>
            <a:r>
              <a:rPr lang="en-US" dirty="0" err="1" smtClean="0"/>
              <a:t>ancak</a:t>
            </a:r>
            <a:r>
              <a:rPr lang="en-US" dirty="0" smtClean="0"/>
              <a:t> </a:t>
            </a:r>
            <a:r>
              <a:rPr lang="en-US" dirty="0" err="1" smtClean="0"/>
              <a:t>gayri</a:t>
            </a:r>
            <a:r>
              <a:rPr lang="en-US" dirty="0" smtClean="0"/>
              <a:t> </a:t>
            </a:r>
            <a:r>
              <a:rPr lang="en-US" dirty="0" err="1" smtClean="0"/>
              <a:t>muhtemeldir</a:t>
            </a:r>
            <a:r>
              <a:rPr lang="en-US" dirty="0" smtClean="0"/>
              <a:t>”.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Fiyatlar</a:t>
            </a:r>
            <a:r>
              <a:rPr lang="en-US" dirty="0" smtClean="0"/>
              <a:t> </a:t>
            </a:r>
            <a:r>
              <a:rPr lang="en-US" dirty="0" err="1" smtClean="0"/>
              <a:t>yapışkan</a:t>
            </a:r>
            <a:r>
              <a:rPr lang="en-US" dirty="0" smtClean="0"/>
              <a:t> – </a:t>
            </a:r>
            <a:r>
              <a:rPr lang="en-US" dirty="0" err="1" smtClean="0"/>
              <a:t>toplam</a:t>
            </a:r>
            <a:r>
              <a:rPr lang="en-US" dirty="0" smtClean="0"/>
              <a:t> </a:t>
            </a:r>
            <a:r>
              <a:rPr lang="en-US" dirty="0" err="1" smtClean="0"/>
              <a:t>talebi</a:t>
            </a:r>
            <a:r>
              <a:rPr lang="en-US" dirty="0" smtClean="0"/>
              <a:t> </a:t>
            </a:r>
            <a:r>
              <a:rPr lang="en-US" dirty="0" err="1" smtClean="0"/>
              <a:t>arttır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Çukur</a:t>
            </a:r>
            <a:r>
              <a:rPr lang="en-US" dirty="0" smtClean="0"/>
              <a:t> </a:t>
            </a:r>
            <a:r>
              <a:rPr lang="en-US" dirty="0" err="1" smtClean="0"/>
              <a:t>kazdır</a:t>
            </a:r>
            <a:r>
              <a:rPr lang="en-US" dirty="0" smtClean="0"/>
              <a:t>, </a:t>
            </a:r>
            <a:r>
              <a:rPr lang="en-US" dirty="0" err="1" smtClean="0"/>
              <a:t>çukur</a:t>
            </a:r>
            <a:r>
              <a:rPr lang="en-US" dirty="0" smtClean="0"/>
              <a:t> </a:t>
            </a:r>
            <a:r>
              <a:rPr lang="en-US" dirty="0" err="1" smtClean="0"/>
              <a:t>doldurt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577" y="3897748"/>
            <a:ext cx="31115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14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Bırakınız</a:t>
            </a:r>
            <a:r>
              <a:rPr lang="en-US" dirty="0" smtClean="0"/>
              <a:t> </a:t>
            </a:r>
            <a:r>
              <a:rPr lang="en-US" dirty="0" err="1" smtClean="0"/>
              <a:t>yapsınlar,bırakınız</a:t>
            </a:r>
            <a:r>
              <a:rPr lang="en-US" dirty="0" smtClean="0"/>
              <a:t> </a:t>
            </a:r>
            <a:r>
              <a:rPr lang="en-US" dirty="0" err="1" smtClean="0"/>
              <a:t>geçsinler</a:t>
            </a:r>
            <a:r>
              <a:rPr lang="en-US" dirty="0" smtClean="0"/>
              <a:t> mi?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talep</a:t>
            </a:r>
            <a:r>
              <a:rPr lang="en-US" dirty="0" smtClean="0"/>
              <a:t> </a:t>
            </a:r>
            <a:r>
              <a:rPr lang="en-US" dirty="0" err="1" smtClean="0"/>
              <a:t>şart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r>
              <a:rPr lang="en-US" dirty="0" err="1" smtClean="0"/>
              <a:t>Talep</a:t>
            </a:r>
            <a:r>
              <a:rPr lang="en-US" dirty="0" smtClean="0"/>
              <a:t> </a:t>
            </a:r>
            <a:r>
              <a:rPr lang="en-US" dirty="0" err="1" smtClean="0"/>
              <a:t>yoksa</a:t>
            </a:r>
            <a:r>
              <a:rPr lang="en-US" dirty="0" smtClean="0"/>
              <a:t> </a:t>
            </a:r>
            <a:r>
              <a:rPr lang="en-US" dirty="0" err="1" smtClean="0"/>
              <a:t>arz</a:t>
            </a:r>
            <a:r>
              <a:rPr lang="en-US" dirty="0" smtClean="0"/>
              <a:t> </a:t>
            </a:r>
            <a:r>
              <a:rPr lang="en-US" dirty="0" err="1" smtClean="0"/>
              <a:t>işe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tr-TR" dirty="0"/>
              <a:t>y</a:t>
            </a:r>
            <a:r>
              <a:rPr lang="en-US" dirty="0" err="1" smtClean="0"/>
              <a:t>aramaz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Bireysel</a:t>
            </a:r>
            <a:r>
              <a:rPr lang="en-US" dirty="0" smtClean="0"/>
              <a:t> </a:t>
            </a:r>
            <a:r>
              <a:rPr lang="en-US" dirty="0" err="1" smtClean="0"/>
              <a:t>fayda</a:t>
            </a:r>
            <a:r>
              <a:rPr lang="en-US" dirty="0" smtClean="0"/>
              <a:t> </a:t>
            </a:r>
            <a:r>
              <a:rPr lang="en-US" dirty="0" err="1" smtClean="0"/>
              <a:t>değil-kitle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hareketi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loud Callout 3"/>
          <p:cNvSpPr/>
          <p:nvPr/>
        </p:nvSpPr>
        <p:spPr>
          <a:xfrm>
            <a:off x="4189841" y="1417638"/>
            <a:ext cx="4595731" cy="3191462"/>
          </a:xfrm>
          <a:prstGeom prst="cloudCallout">
            <a:avLst>
              <a:gd name="adj1" fmla="val -12242"/>
              <a:gd name="adj2" fmla="val 3061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-</a:t>
            </a:r>
            <a:r>
              <a:rPr lang="en-US" sz="2800" dirty="0" err="1" smtClean="0"/>
              <a:t>Mahreçler-kanunu-Arz</a:t>
            </a:r>
            <a:r>
              <a:rPr lang="en-US" sz="2800" dirty="0" smtClean="0"/>
              <a:t> </a:t>
            </a:r>
            <a:r>
              <a:rPr lang="en-US" sz="2800" dirty="0" err="1" smtClean="0"/>
              <a:t>yanlı</a:t>
            </a:r>
            <a:r>
              <a:rPr lang="en-US" sz="2800" dirty="0" smtClean="0"/>
              <a:t> </a:t>
            </a:r>
            <a:r>
              <a:rPr lang="en-US" sz="2800" dirty="0" err="1" smtClean="0"/>
              <a:t>ekonomi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-</a:t>
            </a:r>
            <a:r>
              <a:rPr lang="en-US" sz="2800" dirty="0" err="1" smtClean="0"/>
              <a:t>Kendiliğinden</a:t>
            </a:r>
            <a:r>
              <a:rPr lang="en-US" sz="2800" dirty="0" smtClean="0"/>
              <a:t> </a:t>
            </a:r>
            <a:r>
              <a:rPr lang="en-US" sz="2800" dirty="0" err="1" smtClean="0"/>
              <a:t>denge</a:t>
            </a:r>
            <a:r>
              <a:rPr lang="en-US" sz="2800" dirty="0" smtClean="0"/>
              <a:t> ?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9037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Toplam</a:t>
            </a:r>
            <a:r>
              <a:rPr lang="en-US" dirty="0" smtClean="0"/>
              <a:t> </a:t>
            </a:r>
            <a:r>
              <a:rPr lang="en-US" dirty="0" err="1" smtClean="0"/>
              <a:t>talep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0125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9826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526</Words>
  <Application>Microsoft Office PowerPoint</Application>
  <PresentationFormat>Ekran Gösterisi (4:3)</PresentationFormat>
  <Paragraphs>143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John Maynard Keynes</vt:lpstr>
      <vt:lpstr>Dönemsel Etkiler</vt:lpstr>
      <vt:lpstr>1.Dünya Savaşı</vt:lpstr>
      <vt:lpstr>1.Dünya Savaşı</vt:lpstr>
      <vt:lpstr>Makroekonominin ayak sesleri!</vt:lpstr>
      <vt:lpstr>Eserleri</vt:lpstr>
      <vt:lpstr>İşsizlikle mücadele</vt:lpstr>
      <vt:lpstr>Bırakınız yapsınlar,bırakınız geçsinler mi?</vt:lpstr>
      <vt:lpstr>Toplam talep</vt:lpstr>
      <vt:lpstr>Toplam talebi neden artırmalı?</vt:lpstr>
      <vt:lpstr>PowerPoint Sunusu</vt:lpstr>
      <vt:lpstr>Keynesyen Düşünce</vt:lpstr>
      <vt:lpstr>Keynesyen Düşünce</vt:lpstr>
      <vt:lpstr>GELİR-HARCAMA DENGESİ</vt:lpstr>
      <vt:lpstr>Dünya genelinde gelir-tüketim ilişkisi</vt:lpstr>
      <vt:lpstr>Marjinal Tüketim Eğilimi</vt:lpstr>
      <vt:lpstr>Marjinal Tüketim/Tasarruf  Eğilimi</vt:lpstr>
      <vt:lpstr>Toplam talep</vt:lpstr>
      <vt:lpstr>Toplam Talep</vt:lpstr>
      <vt:lpstr>Toplam talep</vt:lpstr>
      <vt:lpstr>Talep şoku</vt:lpstr>
      <vt:lpstr>PowerPoint Sunusu</vt:lpstr>
      <vt:lpstr>Maliye Politikası</vt:lpstr>
      <vt:lpstr>Likidite Tercihi</vt:lpstr>
      <vt:lpstr>Yeni Keynesgil İktisat</vt:lpstr>
      <vt:lpstr>Yeni Keynesgiller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Maynard Keynes</dc:title>
  <dc:creator>ceran o</dc:creator>
  <cp:lastModifiedBy>Altug Yalcintas</cp:lastModifiedBy>
  <cp:revision>26</cp:revision>
  <cp:lastPrinted>2020-04-22T11:21:01Z</cp:lastPrinted>
  <dcterms:created xsi:type="dcterms:W3CDTF">2020-04-21T08:11:42Z</dcterms:created>
  <dcterms:modified xsi:type="dcterms:W3CDTF">2020-05-05T13:46:31Z</dcterms:modified>
</cp:coreProperties>
</file>