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67" r:id="rId5"/>
    <p:sldId id="259" r:id="rId6"/>
    <p:sldId id="268" r:id="rId7"/>
    <p:sldId id="260" r:id="rId8"/>
    <p:sldId id="269"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Performansa dayalı durum belirleme</a:t>
            </a:r>
            <a:r>
              <a:rPr lang="tr-TR" dirty="0" smtClean="0"/>
              <a:t/>
            </a:r>
            <a:br>
              <a:rPr lang="tr-TR" dirty="0" smtClean="0"/>
            </a:b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sz="2000" dirty="0" err="1"/>
              <a:t>Haladyna</a:t>
            </a:r>
            <a:r>
              <a:rPr lang="tr-TR" sz="2000" dirty="0"/>
              <a:t>, T. M. (1997). </a:t>
            </a:r>
            <a:r>
              <a:rPr lang="tr-TR" sz="2000" i="1" dirty="0" err="1"/>
              <a:t>Writing</a:t>
            </a:r>
            <a:r>
              <a:rPr lang="tr-TR" sz="2000" i="1" dirty="0"/>
              <a:t> test </a:t>
            </a:r>
            <a:r>
              <a:rPr lang="tr-TR" sz="2000" i="1" dirty="0" err="1"/>
              <a:t>ıtems</a:t>
            </a:r>
            <a:r>
              <a:rPr lang="tr-TR" sz="2000" i="1" dirty="0"/>
              <a:t> </a:t>
            </a:r>
            <a:r>
              <a:rPr lang="tr-TR" sz="2000" i="1" dirty="0" err="1"/>
              <a:t>to</a:t>
            </a:r>
            <a:r>
              <a:rPr lang="tr-TR" sz="2000" i="1" dirty="0"/>
              <a:t> </a:t>
            </a:r>
            <a:r>
              <a:rPr lang="tr-TR" sz="2000" i="1" dirty="0" err="1"/>
              <a:t>evaluate</a:t>
            </a:r>
            <a:r>
              <a:rPr lang="tr-TR" sz="2000" i="1" dirty="0"/>
              <a:t> </a:t>
            </a:r>
            <a:r>
              <a:rPr lang="tr-TR" sz="2000" i="1" dirty="0" err="1"/>
              <a:t>higher</a:t>
            </a:r>
            <a:r>
              <a:rPr lang="tr-TR" sz="2000" i="1" dirty="0"/>
              <a:t> </a:t>
            </a:r>
            <a:r>
              <a:rPr lang="tr-TR" sz="2000" i="1" dirty="0" err="1"/>
              <a:t>order</a:t>
            </a:r>
            <a:r>
              <a:rPr lang="tr-TR" sz="2000" i="1" dirty="0"/>
              <a:t> </a:t>
            </a:r>
            <a:r>
              <a:rPr lang="tr-TR" sz="2000" i="1" dirty="0" err="1"/>
              <a:t>thinking</a:t>
            </a:r>
            <a:r>
              <a:rPr lang="tr-TR" sz="2000" i="1" dirty="0"/>
              <a:t>.</a:t>
            </a:r>
            <a:r>
              <a:rPr lang="tr-TR" sz="2000" dirty="0"/>
              <a:t> USA: </a:t>
            </a:r>
            <a:r>
              <a:rPr lang="tr-TR" sz="2000" dirty="0" err="1"/>
              <a:t>Allyn</a:t>
            </a:r>
            <a:r>
              <a:rPr lang="tr-TR" sz="2000" dirty="0"/>
              <a:t> &amp; Bacon.</a:t>
            </a:r>
          </a:p>
          <a:p>
            <a:pPr marL="0" indent="0" algn="just">
              <a:buNone/>
            </a:pPr>
            <a:r>
              <a:rPr lang="tr-TR" sz="2000" dirty="0"/>
              <a:t>Kutlu, Ö., Doğan, C. D. ve Karakaya, İ. (2014). </a:t>
            </a:r>
            <a:r>
              <a:rPr lang="tr-TR" sz="2000" i="1" dirty="0"/>
              <a:t>Ölçme ve değerlendirme: Performansa ve </a:t>
            </a:r>
            <a:r>
              <a:rPr lang="tr-TR" sz="2000" i="1" dirty="0" err="1"/>
              <a:t>portfolyoya</a:t>
            </a:r>
            <a:r>
              <a:rPr lang="tr-TR" sz="2000" i="1" dirty="0"/>
              <a:t> </a:t>
            </a:r>
            <a:r>
              <a:rPr lang="tr-TR" sz="2000" i="1" dirty="0" smtClean="0"/>
              <a:t>	dayalı </a:t>
            </a:r>
            <a:r>
              <a:rPr lang="tr-TR" sz="2000" i="1" dirty="0"/>
              <a:t>	durum belirleme</a:t>
            </a:r>
            <a:r>
              <a:rPr lang="tr-TR" sz="2000" dirty="0"/>
              <a:t>. Ankara: </a:t>
            </a:r>
            <a:r>
              <a:rPr lang="tr-TR" sz="2000" dirty="0" err="1"/>
              <a:t>Pegem</a:t>
            </a:r>
            <a:r>
              <a:rPr lang="tr-TR" sz="2000" dirty="0"/>
              <a:t> Akademi Yayıncılık.</a:t>
            </a:r>
          </a:p>
          <a:p>
            <a:pPr marL="0" indent="0" algn="just">
              <a:buNone/>
            </a:pPr>
            <a:r>
              <a:rPr lang="en-US" sz="2000" dirty="0" err="1"/>
              <a:t>Popham</a:t>
            </a:r>
            <a:r>
              <a:rPr lang="en-US" sz="2000" dirty="0"/>
              <a:t>, W. J. (2000). Modern educational measurement: Practical guidelines for educational </a:t>
            </a:r>
            <a:r>
              <a:rPr lang="tr-TR" sz="2000" dirty="0" smtClean="0"/>
              <a:t>	</a:t>
            </a:r>
            <a:r>
              <a:rPr lang="en-US" sz="2000" dirty="0" smtClean="0"/>
              <a:t>leaders </a:t>
            </a:r>
            <a:r>
              <a:rPr lang="en-US" sz="2000" dirty="0"/>
              <a:t>(3rd ed.). Needham, MA: Allyn &amp; Bacon. </a:t>
            </a:r>
            <a:endParaRPr lang="tr-TR" sz="2000" dirty="0"/>
          </a:p>
          <a:p>
            <a:pPr marL="0" indent="0" algn="just">
              <a:buNone/>
            </a:pPr>
            <a:r>
              <a:rPr lang="tr-TR" sz="2000" dirty="0" err="1"/>
              <a:t>Tierney</a:t>
            </a:r>
            <a:r>
              <a:rPr lang="tr-TR" sz="2000" dirty="0"/>
              <a:t>, J. R., Carter, A. R., &amp; </a:t>
            </a:r>
            <a:r>
              <a:rPr lang="tr-TR" sz="2000" dirty="0" err="1"/>
              <a:t>Desai</a:t>
            </a:r>
            <a:r>
              <a:rPr lang="tr-TR" sz="2000" dirty="0"/>
              <a:t>, E. L. (1991). </a:t>
            </a:r>
            <a:r>
              <a:rPr lang="tr-TR" sz="2000" i="1" dirty="0"/>
              <a:t>Portfolio </a:t>
            </a:r>
            <a:r>
              <a:rPr lang="tr-TR" sz="2000" i="1" dirty="0" err="1"/>
              <a:t>assessment</a:t>
            </a:r>
            <a:r>
              <a:rPr lang="tr-TR" sz="2000" i="1" dirty="0"/>
              <a:t> in </a:t>
            </a:r>
            <a:r>
              <a:rPr lang="tr-TR" sz="2000" i="1" dirty="0" err="1"/>
              <a:t>the</a:t>
            </a:r>
            <a:r>
              <a:rPr lang="tr-TR" sz="2000" i="1" dirty="0"/>
              <a:t> </a:t>
            </a:r>
            <a:r>
              <a:rPr lang="tr-TR" sz="2000" i="1" dirty="0" err="1"/>
              <a:t>reading-writing</a:t>
            </a:r>
            <a:r>
              <a:rPr lang="tr-TR" sz="2000" i="1" dirty="0"/>
              <a:t> </a:t>
            </a:r>
            <a:r>
              <a:rPr lang="tr-TR" sz="2000" i="1" dirty="0" smtClean="0"/>
              <a:t>	</a:t>
            </a:r>
            <a:r>
              <a:rPr lang="tr-TR" sz="2000" i="1" dirty="0" err="1" smtClean="0"/>
              <a:t>classroom</a:t>
            </a:r>
            <a:r>
              <a:rPr lang="tr-TR" sz="2000" b="1"/>
              <a:t>. </a:t>
            </a:r>
            <a:r>
              <a:rPr lang="tr-TR" sz="2000" smtClean="0"/>
              <a:t>Norwood</a:t>
            </a:r>
            <a:r>
              <a:rPr lang="tr-TR" sz="2000" dirty="0"/>
              <a:t>, M. A. </a:t>
            </a:r>
            <a:r>
              <a:rPr lang="tr-TR" sz="2000" dirty="0" err="1"/>
              <a:t>Christopher</a:t>
            </a:r>
            <a:r>
              <a:rPr lang="tr-TR" sz="2000" dirty="0"/>
              <a:t>-Gordon Publisher.</a:t>
            </a:r>
          </a:p>
          <a:p>
            <a:pPr marL="0" indent="0">
              <a:buNone/>
            </a:pPr>
            <a:endParaRPr lang="tr-TR" dirty="0"/>
          </a:p>
        </p:txBody>
      </p:sp>
    </p:spTree>
    <p:extLst>
      <p:ext uri="{BB962C8B-B14F-4D97-AF65-F5344CB8AC3E}">
        <p14:creationId xmlns:p14="http://schemas.microsoft.com/office/powerpoint/2010/main" val="309956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Yetenekler </a:t>
            </a:r>
            <a:r>
              <a:rPr lang="tr-TR" dirty="0"/>
              <a:t>üst düzey zihinsel süreçlerdir (</a:t>
            </a:r>
            <a:r>
              <a:rPr lang="tr-TR" dirty="0" err="1"/>
              <a:t>Haladyna</a:t>
            </a:r>
            <a:r>
              <a:rPr lang="tr-TR" dirty="0"/>
              <a:t>, 1997). Eğitim ortamında görülen bu eksiklikler ölçme ve değerlendirme amacıyla kullanılması gereken yeni yaklaşımları gündeme getirmiştir. Yeni yaklaşımlarla ilgili yöntemlere, performansa dayalı durum belirleme ve </a:t>
            </a:r>
            <a:r>
              <a:rPr lang="tr-TR" dirty="0" err="1"/>
              <a:t>portfolyoya</a:t>
            </a:r>
            <a:r>
              <a:rPr lang="tr-TR" dirty="0"/>
              <a:t> dayalı durum belirleme örnek verilebilir (Brown ve Hudson, 1998).</a:t>
            </a:r>
          </a:p>
          <a:p>
            <a:pPr marL="0" indent="0">
              <a:buNone/>
            </a:pPr>
            <a:endParaRPr lang="tr-TR" dirty="0"/>
          </a:p>
        </p:txBody>
      </p:sp>
    </p:spTree>
    <p:extLst>
      <p:ext uri="{BB962C8B-B14F-4D97-AF65-F5344CB8AC3E}">
        <p14:creationId xmlns:p14="http://schemas.microsoft.com/office/powerpoint/2010/main" val="2004536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Performansa Dayalı Durum </a:t>
            </a:r>
            <a:r>
              <a:rPr lang="tr-TR" b="1" i="1" dirty="0" smtClean="0"/>
              <a:t>Belirleme</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Öğrencinin </a:t>
            </a:r>
            <a:r>
              <a:rPr lang="tr-TR" dirty="0"/>
              <a:t>yetenek düzeyindeki özelliklerini belirlemede kullanılan en etkili yol, performansa dayalı durum belirlemedir.</a:t>
            </a:r>
            <a:r>
              <a:rPr lang="tr-TR" i="1" dirty="0"/>
              <a:t> </a:t>
            </a:r>
            <a:r>
              <a:rPr lang="tr-TR" dirty="0"/>
              <a:t>Performansa dayalı durum belirlemenin iki kritik bölümü vardır. Bunlardan biri “performans görevi”, diğeri “dereceli puanlama </a:t>
            </a:r>
            <a:r>
              <a:rPr lang="tr-TR" dirty="0" err="1"/>
              <a:t>anahtarı”dır</a:t>
            </a:r>
            <a:r>
              <a:rPr lang="tr-TR" dirty="0"/>
              <a:t> (</a:t>
            </a:r>
            <a:r>
              <a:rPr lang="tr-TR" dirty="0" err="1"/>
              <a:t>Popham</a:t>
            </a:r>
            <a:r>
              <a:rPr lang="tr-TR" dirty="0"/>
              <a:t>, 2000). </a:t>
            </a:r>
          </a:p>
        </p:txBody>
      </p:sp>
    </p:spTree>
    <p:extLst>
      <p:ext uri="{BB962C8B-B14F-4D97-AF65-F5344CB8AC3E}">
        <p14:creationId xmlns:p14="http://schemas.microsoft.com/office/powerpoint/2010/main" val="1288822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Performans görevi, öğrencinin belirlenmiş yanıtlardan birini seçmesi yerine, kendi yanıtını oluşturmasını sağlayan bir durum belirleme etkinliğidir. Etkili öğrenme için esas olan, bu bilgiyi yapılandırma yöntemidir ki, bu da öğrencilere performans görevleri vererek gerçekleştirilebilir. Performans görevi; eldeki kaynakların kullanılacağı bir duruma, gerçekleşmemiş ancak gerçekleşme olasılığı olan kurgusal bir duruma ya da gerçek yaşam durumuna (otantik) dayalı olabilir. </a:t>
            </a:r>
          </a:p>
          <a:p>
            <a:pPr marL="0" indent="0">
              <a:buNone/>
            </a:pPr>
            <a:endParaRPr lang="tr-TR" dirty="0"/>
          </a:p>
        </p:txBody>
      </p:sp>
    </p:spTree>
    <p:extLst>
      <p:ext uri="{BB962C8B-B14F-4D97-AF65-F5344CB8AC3E}">
        <p14:creationId xmlns:p14="http://schemas.microsoft.com/office/powerpoint/2010/main" val="3353074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Dereceli puanlama anahtarı ise, performans görevine göre belirlenmiş ölçütlerden ve derecelenmiş düzeylerden oluşur. Bu dereceler sınıf düzeyine ve öğrenci davranışı hakkında ayrıntılı belirleme yapma isteğine bağlı olarak bazen 1-3, bazen 1-4, bazen de 1-5 arasında olabilir. “1” bireyin o ölçüt düzeyinde çok fazla eksikleri olduğunu ve geliştirilmesi gerektiği hakkında bilgi verirken, büyüyen değerler bireyin giderek o ölçüt düzeyinde daha yetkin olduğunu ve az eksiği olduğunu bildirir. </a:t>
            </a:r>
          </a:p>
        </p:txBody>
      </p:sp>
    </p:spTree>
    <p:extLst>
      <p:ext uri="{BB962C8B-B14F-4D97-AF65-F5344CB8AC3E}">
        <p14:creationId xmlns:p14="http://schemas.microsoft.com/office/powerpoint/2010/main" val="2528877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Belirlemeler hakkında ortak yargılara ulaşılabilmesi için dereceli puanlama anahtarları </a:t>
            </a:r>
            <a:r>
              <a:rPr lang="tr-TR" dirty="0" err="1"/>
              <a:t>betimsel</a:t>
            </a:r>
            <a:r>
              <a:rPr lang="tr-TR" dirty="0"/>
              <a:t> olarak hazırlanırlar. Puanlama bütünsel (</a:t>
            </a:r>
            <a:r>
              <a:rPr lang="tr-TR" dirty="0" err="1"/>
              <a:t>holistic</a:t>
            </a:r>
            <a:r>
              <a:rPr lang="tr-TR" dirty="0"/>
              <a:t>) ya da analitik (</a:t>
            </a:r>
            <a:r>
              <a:rPr lang="tr-TR" dirty="0" err="1"/>
              <a:t>analitical</a:t>
            </a:r>
            <a:r>
              <a:rPr lang="tr-TR" dirty="0"/>
              <a:t>) biçimde olabilir. Puanlama anahtarlarından hangisinin kullanılacağı değerlendirmenin amacına bağlıdır. Dereceli puanlama anahtarı; değerlendirme ölçütleri, ölçüt tanımlamaları ve bir puanlama stratejisi olmak üzere üç bölümden oluşur (</a:t>
            </a:r>
            <a:r>
              <a:rPr lang="tr-TR" dirty="0" err="1"/>
              <a:t>Popham</a:t>
            </a:r>
            <a:r>
              <a:rPr lang="tr-TR" dirty="0"/>
              <a:t>, 2000; Aslanoğlu ve Kutlu, 2003). Bu bölümler şunlardır:</a:t>
            </a:r>
          </a:p>
          <a:p>
            <a:pPr marL="0" indent="0">
              <a:buNone/>
            </a:pPr>
            <a:endParaRPr lang="tr-TR" dirty="0"/>
          </a:p>
        </p:txBody>
      </p:sp>
    </p:spTree>
    <p:extLst>
      <p:ext uri="{BB962C8B-B14F-4D97-AF65-F5344CB8AC3E}">
        <p14:creationId xmlns:p14="http://schemas.microsoft.com/office/powerpoint/2010/main" val="3296191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23455"/>
            <a:ext cx="10515600" cy="5553508"/>
          </a:xfrm>
        </p:spPr>
        <p:txBody>
          <a:bodyPr>
            <a:normAutofit/>
          </a:bodyPr>
          <a:lstStyle/>
          <a:p>
            <a:pPr marL="0" indent="0" algn="just">
              <a:buNone/>
            </a:pPr>
            <a:r>
              <a:rPr lang="tr-TR" i="1" dirty="0" smtClean="0"/>
              <a:t>Değerlendirme </a:t>
            </a:r>
            <a:r>
              <a:rPr lang="tr-TR" i="1" dirty="0"/>
              <a:t>ölçütleri:</a:t>
            </a:r>
            <a:r>
              <a:rPr lang="tr-TR" dirty="0"/>
              <a:t> Kabul edilebilir yanıtları kabul edilemez yanıtlardan ayırmak için kullanılır. Örneğin öğretmenler yazılı kompozisyonları değerlendirirken organizasyon, yapısal içerik, sözcük seçimi gibi değerlendirilebilir ölçütler kullanırlar</a:t>
            </a:r>
            <a:r>
              <a:rPr lang="tr-TR" dirty="0" smtClean="0"/>
              <a:t>.</a:t>
            </a:r>
          </a:p>
          <a:p>
            <a:pPr marL="514350" indent="-514350" algn="just">
              <a:buAutoNum type="arabicPeriod"/>
            </a:pPr>
            <a:endParaRPr lang="tr-TR" dirty="0"/>
          </a:p>
          <a:p>
            <a:pPr marL="0" indent="0" algn="just">
              <a:buNone/>
            </a:pPr>
            <a:r>
              <a:rPr lang="tr-TR" i="1" dirty="0" smtClean="0"/>
              <a:t>Ölçüt </a:t>
            </a:r>
            <a:r>
              <a:rPr lang="tr-TR" i="1" dirty="0"/>
              <a:t>tanımlamaları:</a:t>
            </a:r>
            <a:r>
              <a:rPr lang="tr-TR" dirty="0"/>
              <a:t> Öğrencilerin değerlendirilmek istenen yanıtlarındaki niteliksel farklılıkları tanımlama yolunu ifade eder. Örneğin bir kompozisyonda organizasyon değerlendirilecekse bu ölçütlerden en yüksek puanı alan öğrencinin kompozisyonu organizasyon açısından hiç hata içermemelidir</a:t>
            </a:r>
            <a:r>
              <a:rPr lang="tr-TR" dirty="0" smtClean="0"/>
              <a:t>.</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989153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a:t>Puanlama stratejisi:</a:t>
            </a:r>
            <a:r>
              <a:rPr lang="tr-TR" dirty="0"/>
              <a:t> Puanlama, bütünsel ya da analitik biçiminde hazırlanan dereceli puanlama anahtarlarıyla olmaktadır. Bazı durumlarda yapılan bir değerlendirmeyi bağımsız etkenlere (ölçütlere) ayrıştırmak mümkün olamamakta, performansın farklı düzeylerinin ortaya çıkarılması için belirlenmiş ölçütler arasında bir ayrışma bulunmamaktadır. Böyle durumlarda bütünsel puanlama anahtarı kullanılmaktadır. Analitik puanlama anahtarı ise, ölçülen bir yetenek boyutu öğelere (ölçütlere) ayrıştırılabildiğinde ve daha ayrıntılı puanlama yapmak istendiğinde kullanılmaktadır.</a:t>
            </a:r>
          </a:p>
          <a:p>
            <a:pPr marL="0" indent="0">
              <a:buNone/>
            </a:pPr>
            <a:endParaRPr lang="tr-TR" dirty="0"/>
          </a:p>
        </p:txBody>
      </p:sp>
    </p:spTree>
    <p:extLst>
      <p:ext uri="{BB962C8B-B14F-4D97-AF65-F5344CB8AC3E}">
        <p14:creationId xmlns:p14="http://schemas.microsoft.com/office/powerpoint/2010/main" val="3635445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838200" y="1368425"/>
            <a:ext cx="10515600" cy="4351338"/>
          </a:xfrm>
        </p:spPr>
        <p:txBody>
          <a:bodyPr>
            <a:noAutofit/>
          </a:bodyPr>
          <a:lstStyle/>
          <a:p>
            <a:pPr marL="0" indent="0" algn="just">
              <a:buNone/>
            </a:pPr>
            <a:r>
              <a:rPr lang="tr-TR" sz="1800" dirty="0" smtClean="0"/>
              <a:t>Aslanoğlu</a:t>
            </a:r>
            <a:r>
              <a:rPr lang="tr-TR" sz="1800" dirty="0"/>
              <a:t>, A. E. ve Kutlu, Ö. (2003). Öğretimde sunu becerilerinin değerlendirilmesinde dereceli puanlama </a:t>
            </a:r>
            <a:r>
              <a:rPr lang="tr-TR" sz="1800" dirty="0" smtClean="0"/>
              <a:t>	anahtarı </a:t>
            </a:r>
            <a:r>
              <a:rPr lang="tr-TR" sz="1800" dirty="0"/>
              <a:t>(</a:t>
            </a:r>
            <a:r>
              <a:rPr lang="tr-TR" sz="1800" dirty="0" err="1"/>
              <a:t>rubric</a:t>
            </a:r>
            <a:r>
              <a:rPr lang="tr-TR" sz="1800" dirty="0"/>
              <a:t>) kullanılmasına ilişkin bir araştırma. </a:t>
            </a:r>
            <a:r>
              <a:rPr lang="tr-TR" sz="1800" i="1" dirty="0"/>
              <a:t>Ankara Üniversitesi Eğitim Bilimleri Fakültesi </a:t>
            </a:r>
            <a:r>
              <a:rPr lang="tr-TR" sz="1800" i="1" dirty="0" smtClean="0"/>
              <a:t>	Dergisi</a:t>
            </a:r>
            <a:r>
              <a:rPr lang="tr-TR" sz="1800" dirty="0"/>
              <a:t>,</a:t>
            </a:r>
            <a:r>
              <a:rPr lang="tr-TR" sz="1800" b="1" dirty="0"/>
              <a:t> </a:t>
            </a:r>
            <a:r>
              <a:rPr lang="tr-TR" sz="1800" dirty="0"/>
              <a:t>36(1-2): 25-36</a:t>
            </a:r>
            <a:r>
              <a:rPr lang="tr-TR" sz="1800" dirty="0" smtClean="0"/>
              <a:t>.</a:t>
            </a:r>
          </a:p>
          <a:p>
            <a:pPr marL="0" indent="0" algn="just">
              <a:buNone/>
            </a:pPr>
            <a:r>
              <a:rPr lang="tr-TR" sz="1800" dirty="0" err="1"/>
              <a:t>Bird</a:t>
            </a:r>
            <a:r>
              <a:rPr lang="tr-TR" sz="1800" dirty="0"/>
              <a:t>, T. (1990). </a:t>
            </a:r>
            <a:r>
              <a:rPr lang="tr-TR" sz="1800" i="1" dirty="0" err="1"/>
              <a:t>The</a:t>
            </a:r>
            <a:r>
              <a:rPr lang="tr-TR" sz="1800" i="1" dirty="0"/>
              <a:t> </a:t>
            </a:r>
            <a:r>
              <a:rPr lang="tr-TR" sz="1800" i="1" dirty="0" err="1"/>
              <a:t>schoolteacher’s</a:t>
            </a:r>
            <a:r>
              <a:rPr lang="tr-TR" sz="1800" i="1" dirty="0"/>
              <a:t> </a:t>
            </a:r>
            <a:r>
              <a:rPr lang="tr-TR" sz="1800" i="1" dirty="0" err="1"/>
              <a:t>portfolio</a:t>
            </a:r>
            <a:r>
              <a:rPr lang="tr-TR" sz="1800" i="1" dirty="0"/>
              <a:t>: An </a:t>
            </a:r>
            <a:r>
              <a:rPr lang="tr-TR" sz="1800" i="1" dirty="0" err="1"/>
              <a:t>essay</a:t>
            </a:r>
            <a:r>
              <a:rPr lang="tr-TR" sz="1800" i="1" dirty="0"/>
              <a:t> on </a:t>
            </a:r>
            <a:r>
              <a:rPr lang="tr-TR" sz="1800" i="1" dirty="0" err="1"/>
              <a:t>possibilities</a:t>
            </a:r>
            <a:r>
              <a:rPr lang="tr-TR" sz="1800" i="1" dirty="0"/>
              <a:t>.</a:t>
            </a:r>
            <a:r>
              <a:rPr lang="tr-TR" sz="1800" b="1" dirty="0"/>
              <a:t> </a:t>
            </a:r>
            <a:r>
              <a:rPr lang="tr-TR" sz="1800" dirty="0" err="1"/>
              <a:t>In</a:t>
            </a:r>
            <a:r>
              <a:rPr lang="tr-TR" sz="1800" dirty="0"/>
              <a:t> J. </a:t>
            </a:r>
            <a:r>
              <a:rPr lang="tr-TR" sz="1800" dirty="0" err="1"/>
              <a:t>Millman</a:t>
            </a:r>
            <a:r>
              <a:rPr lang="tr-TR" sz="1800" dirty="0"/>
              <a:t> </a:t>
            </a:r>
            <a:r>
              <a:rPr lang="tr-TR" sz="1800" dirty="0" err="1"/>
              <a:t>and</a:t>
            </a:r>
            <a:r>
              <a:rPr lang="tr-TR" sz="1800" dirty="0"/>
              <a:t> L., </a:t>
            </a:r>
            <a:r>
              <a:rPr lang="tr-TR" sz="1800" dirty="0" err="1"/>
              <a:t>Darling-Hammond</a:t>
            </a:r>
            <a:r>
              <a:rPr lang="tr-TR" sz="1800" dirty="0"/>
              <a:t> </a:t>
            </a:r>
            <a:r>
              <a:rPr lang="tr-TR" sz="1800" dirty="0" smtClean="0"/>
              <a:t>	(</a:t>
            </a:r>
            <a:r>
              <a:rPr lang="tr-TR" sz="1800" dirty="0" err="1"/>
              <a:t>Eds</a:t>
            </a:r>
            <a:r>
              <a:rPr lang="tr-TR" sz="1800" dirty="0"/>
              <a:t>.). </a:t>
            </a:r>
            <a:r>
              <a:rPr lang="tr-TR" sz="1800" dirty="0" err="1"/>
              <a:t>The</a:t>
            </a:r>
            <a:r>
              <a:rPr lang="tr-TR" sz="1800" dirty="0"/>
              <a:t> New </a:t>
            </a:r>
            <a:r>
              <a:rPr lang="tr-TR" sz="1800" dirty="0" err="1"/>
              <a:t>Handbook</a:t>
            </a:r>
            <a:r>
              <a:rPr lang="tr-TR" sz="1800" dirty="0"/>
              <a:t> Of </a:t>
            </a:r>
            <a:r>
              <a:rPr lang="tr-TR" sz="1800" dirty="0" err="1"/>
              <a:t>Teacher</a:t>
            </a:r>
            <a:r>
              <a:rPr lang="tr-TR" sz="1800" dirty="0"/>
              <a:t> </a:t>
            </a:r>
            <a:r>
              <a:rPr lang="tr-TR" sz="1800" dirty="0" err="1"/>
              <a:t>Evaulation</a:t>
            </a:r>
            <a:r>
              <a:rPr lang="tr-TR" sz="1800" dirty="0"/>
              <a:t>. </a:t>
            </a:r>
            <a:r>
              <a:rPr lang="tr-TR" sz="1800" dirty="0" err="1"/>
              <a:t>Netbury</a:t>
            </a:r>
            <a:r>
              <a:rPr lang="tr-TR" sz="1800" dirty="0"/>
              <a:t> Park, CA: </a:t>
            </a:r>
            <a:r>
              <a:rPr lang="tr-TR" sz="1800" dirty="0" err="1"/>
              <a:t>Sage</a:t>
            </a:r>
            <a:r>
              <a:rPr lang="tr-TR" sz="1800" dirty="0"/>
              <a:t>.</a:t>
            </a:r>
          </a:p>
          <a:p>
            <a:pPr marL="0" indent="0" algn="just">
              <a:buNone/>
            </a:pPr>
            <a:r>
              <a:rPr lang="tr-TR" sz="1800" dirty="0"/>
              <a:t>Brown, J. D., &amp; Hudson T. (1998). </a:t>
            </a:r>
            <a:r>
              <a:rPr lang="tr-TR" sz="1800" dirty="0" err="1"/>
              <a:t>The</a:t>
            </a:r>
            <a:r>
              <a:rPr lang="tr-TR" sz="1800" dirty="0"/>
              <a:t> </a:t>
            </a:r>
            <a:r>
              <a:rPr lang="tr-TR" sz="1800" dirty="0" err="1"/>
              <a:t>Alternatives</a:t>
            </a:r>
            <a:r>
              <a:rPr lang="tr-TR" sz="1800" dirty="0"/>
              <a:t> in Language </a:t>
            </a:r>
            <a:r>
              <a:rPr lang="tr-TR" sz="1800" dirty="0" err="1"/>
              <a:t>Assessment</a:t>
            </a:r>
            <a:r>
              <a:rPr lang="tr-TR" sz="1800" dirty="0"/>
              <a:t>. </a:t>
            </a:r>
            <a:r>
              <a:rPr lang="tr-TR" sz="1800" i="1" dirty="0" err="1"/>
              <a:t>Tesol</a:t>
            </a:r>
            <a:r>
              <a:rPr lang="tr-TR" sz="1800" i="1" dirty="0"/>
              <a:t> </a:t>
            </a:r>
            <a:r>
              <a:rPr lang="tr-TR" sz="1800" i="1" dirty="0" err="1"/>
              <a:t>Quarterly</a:t>
            </a:r>
            <a:r>
              <a:rPr lang="tr-TR" sz="1800" i="1" dirty="0"/>
              <a:t>,</a:t>
            </a:r>
            <a:r>
              <a:rPr lang="tr-TR" sz="1800" dirty="0"/>
              <a:t> </a:t>
            </a:r>
            <a:r>
              <a:rPr lang="tr-TR" sz="1800" i="1" dirty="0"/>
              <a:t>32</a:t>
            </a:r>
            <a:r>
              <a:rPr lang="tr-TR" sz="1800" dirty="0"/>
              <a:t>(4), 653-675.</a:t>
            </a:r>
          </a:p>
          <a:p>
            <a:pPr marL="0" indent="0" algn="just">
              <a:buNone/>
            </a:pPr>
            <a:r>
              <a:rPr lang="tr-TR" sz="1800" dirty="0" err="1"/>
              <a:t>Clemmons</a:t>
            </a:r>
            <a:r>
              <a:rPr lang="tr-TR" sz="1800" dirty="0"/>
              <a:t>, J., </a:t>
            </a:r>
            <a:r>
              <a:rPr lang="tr-TR" sz="1800" dirty="0" err="1"/>
              <a:t>Laase</a:t>
            </a:r>
            <a:r>
              <a:rPr lang="tr-TR" sz="1800" dirty="0"/>
              <a:t>, L., Cooper D., </a:t>
            </a:r>
            <a:r>
              <a:rPr lang="tr-TR" sz="1800" dirty="0" err="1"/>
              <a:t>Areglado</a:t>
            </a:r>
            <a:r>
              <a:rPr lang="tr-TR" sz="1800" dirty="0"/>
              <a:t> N., &amp; </a:t>
            </a:r>
            <a:r>
              <a:rPr lang="tr-TR" sz="1800" dirty="0" err="1"/>
              <a:t>Dill</a:t>
            </a:r>
            <a:r>
              <a:rPr lang="tr-TR" sz="1800" dirty="0"/>
              <a:t> M. (1992).</a:t>
            </a:r>
            <a:r>
              <a:rPr lang="tr-TR" sz="1800" b="1" dirty="0"/>
              <a:t> </a:t>
            </a:r>
            <a:r>
              <a:rPr lang="tr-TR" sz="1800" i="1" dirty="0" err="1"/>
              <a:t>Portfolios</a:t>
            </a:r>
            <a:r>
              <a:rPr lang="tr-TR" sz="1800" i="1" dirty="0"/>
              <a:t> in </a:t>
            </a:r>
            <a:r>
              <a:rPr lang="tr-TR" sz="1800" i="1" dirty="0" err="1"/>
              <a:t>the</a:t>
            </a:r>
            <a:r>
              <a:rPr lang="tr-TR" sz="1800" i="1" dirty="0"/>
              <a:t> </a:t>
            </a:r>
            <a:r>
              <a:rPr lang="tr-TR" sz="1800" i="1" dirty="0" err="1"/>
              <a:t>classroom</a:t>
            </a:r>
            <a:r>
              <a:rPr lang="tr-TR" sz="1800" i="1" dirty="0"/>
              <a:t>: A </a:t>
            </a:r>
            <a:r>
              <a:rPr lang="tr-TR" sz="1800" i="1" dirty="0" err="1"/>
              <a:t>teachers’s</a:t>
            </a:r>
            <a:r>
              <a:rPr lang="tr-TR" sz="1800" i="1" dirty="0"/>
              <a:t> </a:t>
            </a:r>
            <a:r>
              <a:rPr lang="tr-TR" sz="1800" i="1" dirty="0" smtClean="0"/>
              <a:t>	</a:t>
            </a:r>
            <a:r>
              <a:rPr lang="tr-TR" sz="1800" i="1" dirty="0" err="1" smtClean="0"/>
              <a:t>sourcebook</a:t>
            </a:r>
            <a:r>
              <a:rPr lang="tr-TR" sz="1800" i="1" dirty="0"/>
              <a:t>.</a:t>
            </a:r>
            <a:r>
              <a:rPr lang="tr-TR" sz="1800" dirty="0"/>
              <a:t> New York: Scholastic Professional </a:t>
            </a:r>
            <a:r>
              <a:rPr lang="tr-TR" sz="1800" dirty="0" err="1"/>
              <a:t>Books</a:t>
            </a:r>
            <a:r>
              <a:rPr lang="tr-TR" sz="1800" dirty="0" smtClean="0"/>
              <a:t>.</a:t>
            </a:r>
          </a:p>
          <a:p>
            <a:pPr marL="0" indent="0" algn="just">
              <a:buNone/>
            </a:pPr>
            <a:r>
              <a:rPr lang="tr-TR" sz="1800" dirty="0"/>
              <a:t>Doğan, D. (2005). </a:t>
            </a:r>
            <a:r>
              <a:rPr lang="tr-TR" sz="1800" i="1" dirty="0"/>
              <a:t>Okul öğretiminde dosya oluşturma (</a:t>
            </a:r>
            <a:r>
              <a:rPr lang="tr-TR" sz="1800" i="1" dirty="0" err="1"/>
              <a:t>portfolyo</a:t>
            </a:r>
            <a:r>
              <a:rPr lang="tr-TR" sz="1800" i="1" dirty="0"/>
              <a:t>) uygulamalarının değerlendirilmesi üzerine bir </a:t>
            </a:r>
            <a:r>
              <a:rPr lang="tr-TR" sz="1800" i="1" dirty="0" smtClean="0"/>
              <a:t>	çalışma</a:t>
            </a:r>
            <a:r>
              <a:rPr lang="tr-TR" sz="1800" i="1" dirty="0"/>
              <a:t>.</a:t>
            </a:r>
            <a:r>
              <a:rPr lang="tr-TR" sz="1800" b="1" dirty="0"/>
              <a:t> </a:t>
            </a:r>
            <a:r>
              <a:rPr lang="tr-TR" sz="1800" dirty="0"/>
              <a:t>Yayımlanmamış </a:t>
            </a:r>
            <a:r>
              <a:rPr lang="tr-TR" sz="1800" dirty="0" err="1"/>
              <a:t>Yükseklisans</a:t>
            </a:r>
            <a:r>
              <a:rPr lang="tr-TR" sz="1800" dirty="0"/>
              <a:t> Tezi. Ankara: Ankara Üniversitesi Eğitim Bilimleri Enstitüsü</a:t>
            </a:r>
            <a:r>
              <a:rPr lang="tr-TR" sz="1800" dirty="0" smtClean="0"/>
              <a:t>.</a:t>
            </a:r>
            <a:endParaRPr lang="tr-TR" sz="1800" dirty="0"/>
          </a:p>
        </p:txBody>
      </p:sp>
    </p:spTree>
    <p:extLst>
      <p:ext uri="{BB962C8B-B14F-4D97-AF65-F5344CB8AC3E}">
        <p14:creationId xmlns:p14="http://schemas.microsoft.com/office/powerpoint/2010/main" val="4055511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512</Words>
  <Application>Microsoft Office PowerPoint</Application>
  <PresentationFormat>Geniş ekran</PresentationFormat>
  <Paragraphs>21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Performansa dayalı durum belirleme </vt:lpstr>
      <vt:lpstr>PowerPoint Sunusu</vt:lpstr>
      <vt:lpstr>Performansa Dayalı Durum Belirleme</vt:lpstr>
      <vt:lpstr>PowerPoint Sunusu</vt:lpstr>
      <vt:lpstr>PowerPoint Sunusu</vt:lpstr>
      <vt:lpstr>PowerPoint Sunusu</vt:lpstr>
      <vt:lpstr>PowerPoint Sunusu</vt:lpstr>
      <vt:lpstr>PowerPoint Sunusu</vt:lpstr>
      <vt:lpstr>Kaynakça</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16</cp:revision>
  <dcterms:created xsi:type="dcterms:W3CDTF">2017-05-16T13:19:38Z</dcterms:created>
  <dcterms:modified xsi:type="dcterms:W3CDTF">2018-01-30T11:21:07Z</dcterms:modified>
</cp:coreProperties>
</file>