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9" r:id="rId1"/>
  </p:sldMasterIdLst>
  <p:sldIdLst>
    <p:sldId id="257" r:id="rId2"/>
    <p:sldId id="258" r:id="rId3"/>
    <p:sldId id="272" r:id="rId4"/>
    <p:sldId id="259" r:id="rId5"/>
    <p:sldId id="264" r:id="rId6"/>
    <p:sldId id="273" r:id="rId7"/>
    <p:sldId id="268" r:id="rId8"/>
    <p:sldId id="274" r:id="rId9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17" autoAdjust="0"/>
    <p:restoredTop sz="94660"/>
  </p:normalViewPr>
  <p:slideViewPr>
    <p:cSldViewPr>
      <p:cViewPr varScale="1">
        <p:scale>
          <a:sx n="83" d="100"/>
          <a:sy n="83" d="100"/>
        </p:scale>
        <p:origin x="1642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8DCFAB4-1F29-4D46-BB8B-CA0C84609667}" type="datetimeFigureOut">
              <a:rPr lang="tr-TR" smtClean="0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134A6-318D-4C03-9A88-58FD7F12DE78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60740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3CB3CC-9D3D-4AAB-8986-C435CE5ED0BA}" type="datetimeFigureOut">
              <a:rPr lang="tr-TR" smtClean="0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28A2-570A-41B2-9A93-B7834E43E86D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9603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3CB3CC-9D3D-4AAB-8986-C435CE5ED0BA}" type="datetimeFigureOut">
              <a:rPr lang="tr-TR" smtClean="0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28A2-570A-41B2-9A93-B7834E43E86D}" type="slidenum">
              <a:rPr lang="tr-TR" altLang="tr-TR" smtClean="0"/>
              <a:pPr/>
              <a:t>‹#›</a:t>
            </a:fld>
            <a:endParaRPr lang="tr-TR" altLang="tr-TR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697926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3CB3CC-9D3D-4AAB-8986-C435CE5ED0BA}" type="datetimeFigureOut">
              <a:rPr lang="tr-TR" smtClean="0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28A2-570A-41B2-9A93-B7834E43E86D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436734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3CB3CC-9D3D-4AAB-8986-C435CE5ED0BA}" type="datetimeFigureOut">
              <a:rPr lang="tr-TR" smtClean="0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28A2-570A-41B2-9A93-B7834E43E86D}" type="slidenum">
              <a:rPr lang="tr-TR" altLang="tr-TR" smtClean="0"/>
              <a:pPr/>
              <a:t>‹#›</a:t>
            </a:fld>
            <a:endParaRPr lang="tr-TR" altLang="tr-TR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055295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3CB3CC-9D3D-4AAB-8986-C435CE5ED0BA}" type="datetimeFigureOut">
              <a:rPr lang="tr-TR" smtClean="0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28A2-570A-41B2-9A93-B7834E43E86D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281773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3CB3CC-9D3D-4AAB-8986-C435CE5ED0BA}" type="datetimeFigureOut">
              <a:rPr lang="tr-TR" smtClean="0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28A2-570A-41B2-9A93-B7834E43E86D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848508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5DA263-FAC3-44CC-B5E6-C859497C91DC}" type="datetimeFigureOut">
              <a:rPr lang="tr-TR" smtClean="0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EF02F-C5D7-4060-A164-EB9AEE5F73CB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26017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880C373-BFB3-4CEB-9CDD-4CEDA0DDAA91}" type="datetimeFigureOut">
              <a:rPr lang="tr-TR" smtClean="0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DDE5D-CA7B-4326-B26D-89B6EBD5593D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05235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2A1EE8-347A-4EBE-8E59-555A658673D5}" type="datetimeFigureOut">
              <a:rPr lang="tr-TR" smtClean="0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89B01-07B9-4D44-9A63-7BE11E126F2A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14432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5FB020-41A7-43BB-B4D7-BF04A3A9FCF4}" type="datetimeFigureOut">
              <a:rPr lang="tr-TR" smtClean="0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EED5E-C8E4-4317-A7DA-1C739386EA29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14612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B6E81E3-15B6-4680-B55C-28F336C175E0}" type="datetimeFigureOut">
              <a:rPr lang="tr-TR" smtClean="0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69E7E-A4E4-4F0C-9108-419E5ECFCCE3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932129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22A156-3126-44CF-B4D7-78831869F370}" type="datetimeFigureOut">
              <a:rPr lang="tr-TR" smtClean="0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6D977-F3C8-4DBB-B9F0-D5A47ADF08C0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64263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330CEE9-6137-407A-8FFE-727DD32BF133}" type="datetimeFigureOut">
              <a:rPr lang="tr-TR" smtClean="0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9F5DB-3A82-48FD-B9A2-DC2DD9431143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48889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1A060C-49DB-4C45-AC23-1B85F6181048}" type="datetimeFigureOut">
              <a:rPr lang="tr-TR" smtClean="0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AF0FB-334A-406A-B3C5-6CAFF09AD648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22113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8A6F19C-0AFA-494E-8022-9D57538CB3A6}" type="datetimeFigureOut">
              <a:rPr lang="tr-TR" smtClean="0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BAF3-4967-452C-809C-187FC5187E74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31019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73CB3CC-9D3D-4AAB-8986-C435CE5ED0BA}" type="datetimeFigureOut">
              <a:rPr lang="tr-TR" smtClean="0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08B28A2-570A-41B2-9A93-B7834E43E86D}" type="slidenum">
              <a:rPr lang="tr-TR" altLang="tr-TR" smtClean="0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86049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01" r:id="rId12"/>
    <p:sldLayoutId id="2147483802" r:id="rId13"/>
    <p:sldLayoutId id="2147483803" r:id="rId14"/>
    <p:sldLayoutId id="2147483804" r:id="rId15"/>
    <p:sldLayoutId id="21474838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1 Başlık"/>
          <p:cNvSpPr>
            <a:spLocks noGrp="1"/>
          </p:cNvSpPr>
          <p:nvPr>
            <p:ph type="ctrTitle"/>
          </p:nvPr>
        </p:nvSpPr>
        <p:spPr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tr-TR" altLang="tr-TR" dirty="0"/>
              <a:t>KAMUSAL ALAN VE KENT</a:t>
            </a:r>
          </a:p>
        </p:txBody>
      </p:sp>
      <p:sp>
        <p:nvSpPr>
          <p:cNvPr id="5123" name="2 Alt Başlık"/>
          <p:cNvSpPr>
            <a:spLocks noGrp="1"/>
          </p:cNvSpPr>
          <p:nvPr>
            <p:ph type="subTitle" idx="1"/>
          </p:nvPr>
        </p:nvSpPr>
        <p:spPr>
          <a:xfrm>
            <a:off x="457200" y="3700463"/>
            <a:ext cx="8305800" cy="1143000"/>
          </a:xfrm>
        </p:spPr>
        <p:txBody>
          <a:bodyPr/>
          <a:lstStyle/>
          <a:p>
            <a:pPr marR="0" eaLnBrk="1" hangingPunct="1">
              <a:buFont typeface="Arial" panose="020B0604020202020204" pitchFamily="34" charset="0"/>
              <a:buNone/>
            </a:pPr>
            <a:r>
              <a:rPr lang="tr-TR" altLang="tr-TR" dirty="0" smtClean="0"/>
              <a:t>9. Hafta</a:t>
            </a:r>
            <a:endParaRPr lang="tr-TR" altLang="tr-TR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chemeClr val="accent2">
                    <a:lumMod val="50000"/>
                  </a:schemeClr>
                </a:solidFill>
              </a:rPr>
              <a:t>Ortaçağın Mirası</a:t>
            </a:r>
            <a:endParaRPr lang="tr-T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3168352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10. </a:t>
            </a:r>
            <a:r>
              <a:rPr lang="tr-TR" sz="20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yy’dan</a:t>
            </a:r>
            <a:r>
              <a:rPr lang="tr-T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itibaren ticari faaliyetlerin yeniden gelişmesi sonucu kentler de giderek gelişmeye başlamıştır</a:t>
            </a:r>
            <a:r>
              <a:rPr lang="tr-T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.</a:t>
            </a:r>
          </a:p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tr-TR" sz="20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Avrupa’nın çeşitli yerlerinde bugünkü kentlerin temeli olan kentler kurulmaya başlamıştır.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792088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chemeClr val="accent2">
                    <a:lumMod val="50000"/>
                  </a:schemeClr>
                </a:solidFill>
              </a:rPr>
              <a:t>Ortaçağın Mirası</a:t>
            </a:r>
            <a:endParaRPr lang="tr-T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2276872"/>
            <a:ext cx="8229600" cy="2808312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Bu </a:t>
            </a:r>
            <a:r>
              <a:rPr lang="tr-TR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kentlerin bazıları küçük kentler olarak kalmış bazıları da giderek gelişmiştir. </a:t>
            </a:r>
            <a:endParaRPr lang="tr-TR" sz="24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14</a:t>
            </a:r>
            <a:r>
              <a:rPr lang="tr-TR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. </a:t>
            </a:r>
            <a:r>
              <a:rPr lang="tr-TR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yy’daki</a:t>
            </a:r>
            <a:r>
              <a:rPr lang="tr-TR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bunalımla birlikte kentlerin gelişimi de duraklamıştır.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tr-TR" dirty="0" smtClean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042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512168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chemeClr val="accent2">
                    <a:lumMod val="50000"/>
                  </a:schemeClr>
                </a:solidFill>
              </a:rPr>
              <a:t>14-17.yy</a:t>
            </a:r>
            <a:r>
              <a:rPr lang="tr-TR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2">
                    <a:lumMod val="50000"/>
                  </a:schemeClr>
                </a:solidFill>
              </a:rPr>
              <a:t>Avrupası</a:t>
            </a:r>
            <a:endParaRPr lang="tr-T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63144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Rönesans:</a:t>
            </a:r>
          </a:p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Italya’dan</a:t>
            </a:r>
            <a:r>
              <a:rPr lang="tr-TR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tr-TR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başlayan bir kültürel hareket </a:t>
            </a:r>
          </a:p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Ortaçağ ile Modern dönem arasındaki köprü</a:t>
            </a:r>
          </a:p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tr-TR" sz="24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Entellektüel</a:t>
            </a:r>
            <a:r>
              <a:rPr lang="tr-TR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temelini Antik Yunan’a ait metinlerin tekrar bulunmasına ve yorumlanmasına borçlu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tr-TR" dirty="0" smtClean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tr-TR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224558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  <a:t>Erken Modern Dönem Kent Planı</a:t>
            </a:r>
            <a:endParaRPr lang="tr-T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2276871"/>
            <a:ext cx="8229600" cy="4031853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tr-TR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Ortaçağ’daki düzensiz, karmaşık ve kapalı kent yapısının dönüşümü. </a:t>
            </a:r>
          </a:p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Rönesans kentleri bir “ideal kent” tasarımından etkilenmiştir </a:t>
            </a:r>
            <a:endParaRPr lang="tr-TR" sz="24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Ve  </a:t>
            </a:r>
            <a:r>
              <a:rPr lang="tr-TR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bu model bir çok kente uygulanmaya çalışılmıştır</a:t>
            </a:r>
            <a:r>
              <a:rPr lang="tr-TR" sz="2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.</a:t>
            </a:r>
            <a:endParaRPr lang="tr-TR" sz="2400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224558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  <a:t>Erken Modern Dönem Kent Planı</a:t>
            </a:r>
            <a:endParaRPr lang="tr-T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2276871"/>
            <a:ext cx="8229600" cy="4031853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Özellikleri:</a:t>
            </a:r>
          </a:p>
          <a:p>
            <a:pPr marL="641033" lvl="1" indent="-27432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Düzenli </a:t>
            </a:r>
            <a:r>
              <a:rPr lang="tr-T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bir kent merkezi: </a:t>
            </a:r>
          </a:p>
          <a:p>
            <a:pPr marL="641033" lvl="1" indent="-27432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Aydınlanma felsefesi, mantık, akıl, akılcılık</a:t>
            </a:r>
          </a:p>
          <a:p>
            <a:pPr marL="641033" lvl="1" indent="-27432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Hesaplamalar, geometri, düzenlilik</a:t>
            </a:r>
          </a:p>
        </p:txBody>
      </p:sp>
    </p:spTree>
    <p:extLst>
      <p:ext uri="{BB962C8B-B14F-4D97-AF65-F5344CB8AC3E}">
        <p14:creationId xmlns:p14="http://schemas.microsoft.com/office/powerpoint/2010/main" val="9320859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457200" y="333374"/>
            <a:ext cx="8229600" cy="1439441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  <a:t>Erken Modern Dönem</a:t>
            </a:r>
            <a:endParaRPr lang="tr-T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959845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400" b="1" u="sng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Erken Modern Dönem kentlerin </a:t>
            </a:r>
            <a:r>
              <a:rPr lang="tr-TR" sz="2400" b="1" u="sng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özellikleri</a:t>
            </a:r>
            <a:endParaRPr lang="tr-TR" sz="2400" b="1" u="sng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641033" lvl="1" indent="-27432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Kentlerin büyümesi, nüfusun artması</a:t>
            </a:r>
          </a:p>
          <a:p>
            <a:pPr marL="641033" lvl="1" indent="-27432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ticaretin gelişmesi, yasalar ve vergiler</a:t>
            </a:r>
          </a:p>
          <a:p>
            <a:pPr marL="641033" lvl="1" indent="-27432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Krallık </a:t>
            </a:r>
            <a:r>
              <a:rPr lang="tr-T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ve kent yönetimleri</a:t>
            </a:r>
          </a:p>
          <a:p>
            <a:pPr marL="641033" lvl="1" indent="-27432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“Baş  Kent” hem siyasal hem toplumsal anlamda..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Başlık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008063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  <a:t>Modern Kentin Yeni Unsurları</a:t>
            </a:r>
          </a:p>
        </p:txBody>
      </p:sp>
      <p:sp>
        <p:nvSpPr>
          <p:cNvPr id="10243" name="2 İçerik Yer Tutucusu"/>
          <p:cNvSpPr>
            <a:spLocks noGrp="1"/>
          </p:cNvSpPr>
          <p:nvPr>
            <p:ph idx="1"/>
          </p:nvPr>
        </p:nvSpPr>
        <p:spPr>
          <a:xfrm>
            <a:off x="457200" y="1773238"/>
            <a:ext cx="8229600" cy="4551362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Saat kuleleri (13.yy ve 14.yy)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Müzeler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Sanat Galerileri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Kraliyet  parkları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Saray Bahçeleri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Hayvanat Bahçeleri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Devlet daireleri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Ev ve iş yerinin ayrışması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Evlerin odalara ayrılması ve koridor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98321858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158</TotalTime>
  <Words>211</Words>
  <Application>Microsoft Office PowerPoint</Application>
  <PresentationFormat>Ekran Gösterisi (4:3)</PresentationFormat>
  <Paragraphs>40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Trebuchet MS</vt:lpstr>
      <vt:lpstr>Wingdings 2</vt:lpstr>
      <vt:lpstr>Wingdings 3</vt:lpstr>
      <vt:lpstr>Yüzeyler</vt:lpstr>
      <vt:lpstr>KAMUSAL ALAN VE KENT</vt:lpstr>
      <vt:lpstr>Ortaçağın Mirası</vt:lpstr>
      <vt:lpstr>Ortaçağın Mirası</vt:lpstr>
      <vt:lpstr>14-17.yy Avrupası</vt:lpstr>
      <vt:lpstr>Erken Modern Dönem Kent Planı</vt:lpstr>
      <vt:lpstr>Erken Modern Dönem Kent Planı</vt:lpstr>
      <vt:lpstr>Erken Modern Dönem</vt:lpstr>
      <vt:lpstr>Modern Kentin Yeni Unsurları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Word</dc:creator>
  <cp:lastModifiedBy>user</cp:lastModifiedBy>
  <cp:revision>21</cp:revision>
  <dcterms:created xsi:type="dcterms:W3CDTF">2017-05-05T10:46:00Z</dcterms:created>
  <dcterms:modified xsi:type="dcterms:W3CDTF">2020-02-02T15:40:59Z</dcterms:modified>
</cp:coreProperties>
</file>